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0" r:id="rId2"/>
    <p:sldId id="279" r:id="rId3"/>
    <p:sldId id="339" r:id="rId4"/>
    <p:sldId id="278" r:id="rId5"/>
    <p:sldId id="373" r:id="rId6"/>
    <p:sldId id="353" r:id="rId7"/>
    <p:sldId id="354" r:id="rId8"/>
    <p:sldId id="371" r:id="rId9"/>
    <p:sldId id="372" r:id="rId10"/>
    <p:sldId id="404" r:id="rId11"/>
    <p:sldId id="258" r:id="rId12"/>
    <p:sldId id="259" r:id="rId13"/>
    <p:sldId id="356" r:id="rId14"/>
    <p:sldId id="355" r:id="rId15"/>
    <p:sldId id="391" r:id="rId16"/>
    <p:sldId id="392" r:id="rId17"/>
    <p:sldId id="393" r:id="rId18"/>
    <p:sldId id="394" r:id="rId19"/>
    <p:sldId id="395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405" r:id="rId34"/>
    <p:sldId id="388" r:id="rId35"/>
    <p:sldId id="389" r:id="rId36"/>
    <p:sldId id="390" r:id="rId37"/>
    <p:sldId id="396" r:id="rId38"/>
    <p:sldId id="397" r:id="rId39"/>
    <p:sldId id="398" r:id="rId40"/>
    <p:sldId id="399" r:id="rId41"/>
    <p:sldId id="406" r:id="rId42"/>
    <p:sldId id="407" r:id="rId43"/>
    <p:sldId id="408" r:id="rId44"/>
    <p:sldId id="400" r:id="rId45"/>
    <p:sldId id="401" r:id="rId46"/>
    <p:sldId id="402" r:id="rId47"/>
    <p:sldId id="361" r:id="rId48"/>
    <p:sldId id="362" r:id="rId49"/>
    <p:sldId id="369" r:id="rId50"/>
    <p:sldId id="370" r:id="rId51"/>
    <p:sldId id="366" r:id="rId52"/>
    <p:sldId id="367" r:id="rId53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B802B3-AA69-4AD3-81A7-CADD93D6C365}">
          <p14:sldIdLst>
            <p14:sldId id="260"/>
          </p14:sldIdLst>
        </p14:section>
        <p14:section name="Welcome note" id="{9326CA6B-E1D2-49EF-9872-D562348C09CA}">
          <p14:sldIdLst>
            <p14:sldId id="279"/>
            <p14:sldId id="339"/>
          </p14:sldIdLst>
        </p14:section>
        <p14:section name="workshop objectives" id="{D198CA05-9551-4743-A8D1-8A37FFDBA423}">
          <p14:sldIdLst>
            <p14:sldId id="278"/>
            <p14:sldId id="373"/>
            <p14:sldId id="353"/>
            <p14:sldId id="354"/>
            <p14:sldId id="371"/>
            <p14:sldId id="372"/>
            <p14:sldId id="404"/>
          </p14:sldIdLst>
        </p14:section>
        <p14:section name="Untitled Section" id="{5C791739-6E5E-4FC1-A44D-CCBCE857C0B4}">
          <p14:sldIdLst>
            <p14:sldId id="258"/>
            <p14:sldId id="259"/>
            <p14:sldId id="356"/>
            <p14:sldId id="355"/>
            <p14:sldId id="391"/>
            <p14:sldId id="392"/>
            <p14:sldId id="393"/>
            <p14:sldId id="394"/>
            <p14:sldId id="395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405"/>
            <p14:sldId id="388"/>
            <p14:sldId id="389"/>
            <p14:sldId id="390"/>
            <p14:sldId id="396"/>
            <p14:sldId id="397"/>
            <p14:sldId id="398"/>
            <p14:sldId id="399"/>
            <p14:sldId id="406"/>
            <p14:sldId id="407"/>
            <p14:sldId id="408"/>
            <p14:sldId id="400"/>
            <p14:sldId id="401"/>
            <p14:sldId id="402"/>
            <p14:sldId id="361"/>
            <p14:sldId id="362"/>
            <p14:sldId id="369"/>
            <p14:sldId id="370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Schweitzer" initials="MS" lastIdx="5" clrIdx="0">
    <p:extLst>
      <p:ext uri="{19B8F6BF-5375-455C-9EA6-DF929625EA0E}">
        <p15:presenceInfo xmlns:p15="http://schemas.microsoft.com/office/powerpoint/2012/main" userId="S-1-5-21-1167378736-2199707310-2242153877-355566" providerId="AD"/>
      </p:ext>
    </p:extLst>
  </p:cmAuthor>
  <p:cmAuthor id="2" name="bassel daher" initials="bd" lastIdx="1" clrIdx="1">
    <p:extLst>
      <p:ext uri="{19B8F6BF-5375-455C-9EA6-DF929625EA0E}">
        <p15:presenceInfo xmlns:p15="http://schemas.microsoft.com/office/powerpoint/2012/main" userId="afa42821b9c4e2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6" autoAdjust="0"/>
    <p:restoredTop sz="84121" autoAdjust="0"/>
  </p:normalViewPr>
  <p:slideViewPr>
    <p:cSldViewPr snapToGrid="0">
      <p:cViewPr varScale="1">
        <p:scale>
          <a:sx n="99" d="100"/>
          <a:sy n="99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816D7-936D-4972-B3BF-BB37D6D05F33}" type="doc">
      <dgm:prSet loTypeId="urn:microsoft.com/office/officeart/2005/8/layout/chevron1" loCatId="process" qsTypeId="urn:microsoft.com/office/officeart/2005/8/quickstyle/simple2" qsCatId="simple" csTypeId="urn:microsoft.com/office/officeart/2005/8/colors/accent1_3" csCatId="accent1" phldr="1"/>
      <dgm:spPr/>
    </dgm:pt>
    <dgm:pt modelId="{A22BF1CE-5811-4D80-95E7-DD5D7D71CF3C}">
      <dgm:prSet phldrT="[Text]" custT="1"/>
      <dgm:spPr/>
      <dgm:t>
        <a:bodyPr/>
        <a:lstStyle/>
        <a:p>
          <a:r>
            <a:rPr lang="en-US" sz="1400" b="1" dirty="0" smtClean="0"/>
            <a:t>ZnO</a:t>
          </a:r>
          <a:endParaRPr lang="en-US" sz="1400" b="1" dirty="0"/>
        </a:p>
      </dgm:t>
    </dgm:pt>
    <dgm:pt modelId="{7D427923-A5CB-45D3-AD64-40C247D09DA3}" type="parTrans" cxnId="{6DBE4E0D-79B8-45D0-BA90-19148B55A851}">
      <dgm:prSet/>
      <dgm:spPr/>
      <dgm:t>
        <a:bodyPr/>
        <a:lstStyle/>
        <a:p>
          <a:endParaRPr lang="en-US"/>
        </a:p>
      </dgm:t>
    </dgm:pt>
    <dgm:pt modelId="{57F896B1-998B-46DB-89B3-3E84CB85A45C}" type="sibTrans" cxnId="{6DBE4E0D-79B8-45D0-BA90-19148B55A851}">
      <dgm:prSet/>
      <dgm:spPr/>
      <dgm:t>
        <a:bodyPr/>
        <a:lstStyle/>
        <a:p>
          <a:endParaRPr lang="en-US"/>
        </a:p>
      </dgm:t>
    </dgm:pt>
    <dgm:pt modelId="{50912CDF-8594-41CC-97CB-531D4FAC095C}">
      <dgm:prSet phldrT="[Text]" custT="1"/>
      <dgm:spPr/>
      <dgm:t>
        <a:bodyPr/>
        <a:lstStyle/>
        <a:p>
          <a:r>
            <a:rPr lang="en-US" sz="1400" b="1" dirty="0" smtClean="0"/>
            <a:t>Ag_ZnO</a:t>
          </a:r>
          <a:endParaRPr lang="en-US" sz="1400" b="1" dirty="0"/>
        </a:p>
      </dgm:t>
    </dgm:pt>
    <dgm:pt modelId="{787950E3-3163-455F-83F6-3B83DC352F58}" type="parTrans" cxnId="{54A3AC7F-4732-4582-9F84-D51D7D4DE8D7}">
      <dgm:prSet/>
      <dgm:spPr/>
      <dgm:t>
        <a:bodyPr/>
        <a:lstStyle/>
        <a:p>
          <a:endParaRPr lang="en-US"/>
        </a:p>
      </dgm:t>
    </dgm:pt>
    <dgm:pt modelId="{3E2AE46A-8F4F-4F1B-AAE6-62FC63C76231}" type="sibTrans" cxnId="{54A3AC7F-4732-4582-9F84-D51D7D4DE8D7}">
      <dgm:prSet/>
      <dgm:spPr/>
      <dgm:t>
        <a:bodyPr/>
        <a:lstStyle/>
        <a:p>
          <a:endParaRPr lang="en-US"/>
        </a:p>
      </dgm:t>
    </dgm:pt>
    <dgm:pt modelId="{A3523480-2D56-42D3-A74E-312569840835}">
      <dgm:prSet phldrT="[Text]" custT="1"/>
      <dgm:spPr/>
      <dgm:t>
        <a:bodyPr/>
        <a:lstStyle/>
        <a:p>
          <a:r>
            <a:rPr lang="en-US" sz="1400" b="1" dirty="0" smtClean="0"/>
            <a:t>TiO</a:t>
          </a:r>
          <a:r>
            <a:rPr lang="en-US" sz="1400" b="1" baseline="-25000" dirty="0" smtClean="0"/>
            <a:t>2</a:t>
          </a:r>
          <a:r>
            <a:rPr lang="en-US" sz="1400" b="1" dirty="0" smtClean="0"/>
            <a:t>@Ag_ZnO</a:t>
          </a:r>
          <a:endParaRPr lang="en-US" sz="1400" b="1" dirty="0"/>
        </a:p>
      </dgm:t>
    </dgm:pt>
    <dgm:pt modelId="{03A6515B-8B67-4DF8-A68D-D011FAF8EA99}" type="parTrans" cxnId="{C6C9EC39-F037-4283-85A0-FDD0721BC295}">
      <dgm:prSet/>
      <dgm:spPr/>
      <dgm:t>
        <a:bodyPr/>
        <a:lstStyle/>
        <a:p>
          <a:endParaRPr lang="en-US"/>
        </a:p>
      </dgm:t>
    </dgm:pt>
    <dgm:pt modelId="{131A3DC0-72A2-461F-9CC1-5827B95DB10B}" type="sibTrans" cxnId="{C6C9EC39-F037-4283-85A0-FDD0721BC295}">
      <dgm:prSet/>
      <dgm:spPr/>
      <dgm:t>
        <a:bodyPr/>
        <a:lstStyle/>
        <a:p>
          <a:endParaRPr lang="en-US"/>
        </a:p>
      </dgm:t>
    </dgm:pt>
    <dgm:pt modelId="{ED12D099-1CD5-4C70-9C64-0D20F96DE802}" type="pres">
      <dgm:prSet presAssocID="{34C816D7-936D-4972-B3BF-BB37D6D05F33}" presName="Name0" presStyleCnt="0">
        <dgm:presLayoutVars>
          <dgm:dir/>
          <dgm:animLvl val="lvl"/>
          <dgm:resizeHandles val="exact"/>
        </dgm:presLayoutVars>
      </dgm:prSet>
      <dgm:spPr/>
    </dgm:pt>
    <dgm:pt modelId="{BB71E2F6-AC17-4D21-8E9E-CB09E78200FA}" type="pres">
      <dgm:prSet presAssocID="{A22BF1CE-5811-4D80-95E7-DD5D7D71C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35765-E26B-4DDF-B44B-67C974634867}" type="pres">
      <dgm:prSet presAssocID="{57F896B1-998B-46DB-89B3-3E84CB85A45C}" presName="parTxOnlySpace" presStyleCnt="0"/>
      <dgm:spPr/>
    </dgm:pt>
    <dgm:pt modelId="{4581F179-3FAD-4860-BD49-83589FFF0B68}" type="pres">
      <dgm:prSet presAssocID="{50912CDF-8594-41CC-97CB-531D4FAC095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BBB56-98CE-4E91-8E85-46542CA8392F}" type="pres">
      <dgm:prSet presAssocID="{3E2AE46A-8F4F-4F1B-AAE6-62FC63C76231}" presName="parTxOnlySpace" presStyleCnt="0"/>
      <dgm:spPr/>
    </dgm:pt>
    <dgm:pt modelId="{4E9A66FE-2CA4-4751-9507-87F08A004EB6}" type="pres">
      <dgm:prSet presAssocID="{A3523480-2D56-42D3-A74E-3125698408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9EC39-F037-4283-85A0-FDD0721BC295}" srcId="{34C816D7-936D-4972-B3BF-BB37D6D05F33}" destId="{A3523480-2D56-42D3-A74E-312569840835}" srcOrd="2" destOrd="0" parTransId="{03A6515B-8B67-4DF8-A68D-D011FAF8EA99}" sibTransId="{131A3DC0-72A2-461F-9CC1-5827B95DB10B}"/>
    <dgm:cxn modelId="{54A3AC7F-4732-4582-9F84-D51D7D4DE8D7}" srcId="{34C816D7-936D-4972-B3BF-BB37D6D05F33}" destId="{50912CDF-8594-41CC-97CB-531D4FAC095C}" srcOrd="1" destOrd="0" parTransId="{787950E3-3163-455F-83F6-3B83DC352F58}" sibTransId="{3E2AE46A-8F4F-4F1B-AAE6-62FC63C76231}"/>
    <dgm:cxn modelId="{14C48B67-C8A5-4DBE-AF11-A6B668D9D6C0}" type="presOf" srcId="{50912CDF-8594-41CC-97CB-531D4FAC095C}" destId="{4581F179-3FAD-4860-BD49-83589FFF0B68}" srcOrd="0" destOrd="0" presId="urn:microsoft.com/office/officeart/2005/8/layout/chevron1"/>
    <dgm:cxn modelId="{AF513026-5984-4EE2-BF85-BA76C30BC626}" type="presOf" srcId="{34C816D7-936D-4972-B3BF-BB37D6D05F33}" destId="{ED12D099-1CD5-4C70-9C64-0D20F96DE802}" srcOrd="0" destOrd="0" presId="urn:microsoft.com/office/officeart/2005/8/layout/chevron1"/>
    <dgm:cxn modelId="{28DD8CE1-1437-43F5-8E7E-16B4568F0781}" type="presOf" srcId="{A3523480-2D56-42D3-A74E-312569840835}" destId="{4E9A66FE-2CA4-4751-9507-87F08A004EB6}" srcOrd="0" destOrd="0" presId="urn:microsoft.com/office/officeart/2005/8/layout/chevron1"/>
    <dgm:cxn modelId="{1C5189F2-3348-4327-A5F2-7A486248701C}" type="presOf" srcId="{A22BF1CE-5811-4D80-95E7-DD5D7D71CF3C}" destId="{BB71E2F6-AC17-4D21-8E9E-CB09E78200FA}" srcOrd="0" destOrd="0" presId="urn:microsoft.com/office/officeart/2005/8/layout/chevron1"/>
    <dgm:cxn modelId="{6DBE4E0D-79B8-45D0-BA90-19148B55A851}" srcId="{34C816D7-936D-4972-B3BF-BB37D6D05F33}" destId="{A22BF1CE-5811-4D80-95E7-DD5D7D71CF3C}" srcOrd="0" destOrd="0" parTransId="{7D427923-A5CB-45D3-AD64-40C247D09DA3}" sibTransId="{57F896B1-998B-46DB-89B3-3E84CB85A45C}"/>
    <dgm:cxn modelId="{F0CF4C23-7663-4DF9-966B-BABA319F83E0}" type="presParOf" srcId="{ED12D099-1CD5-4C70-9C64-0D20F96DE802}" destId="{BB71E2F6-AC17-4D21-8E9E-CB09E78200FA}" srcOrd="0" destOrd="0" presId="urn:microsoft.com/office/officeart/2005/8/layout/chevron1"/>
    <dgm:cxn modelId="{36916A34-7118-4D1E-96DF-A5112AED5974}" type="presParOf" srcId="{ED12D099-1CD5-4C70-9C64-0D20F96DE802}" destId="{49835765-E26B-4DDF-B44B-67C974634867}" srcOrd="1" destOrd="0" presId="urn:microsoft.com/office/officeart/2005/8/layout/chevron1"/>
    <dgm:cxn modelId="{DDAC702A-CBA4-4B9C-98F9-F94E1D46116F}" type="presParOf" srcId="{ED12D099-1CD5-4C70-9C64-0D20F96DE802}" destId="{4581F179-3FAD-4860-BD49-83589FFF0B68}" srcOrd="2" destOrd="0" presId="urn:microsoft.com/office/officeart/2005/8/layout/chevron1"/>
    <dgm:cxn modelId="{ACAF68DB-E81B-45AE-832C-B6DBB06A2A22}" type="presParOf" srcId="{ED12D099-1CD5-4C70-9C64-0D20F96DE802}" destId="{699BBB56-98CE-4E91-8E85-46542CA8392F}" srcOrd="3" destOrd="0" presId="urn:microsoft.com/office/officeart/2005/8/layout/chevron1"/>
    <dgm:cxn modelId="{31A16989-5936-4F25-9619-A0D20A65F7A9}" type="presParOf" srcId="{ED12D099-1CD5-4C70-9C64-0D20F96DE802}" destId="{4E9A66FE-2CA4-4751-9507-87F08A004E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1E2F6-AC17-4D21-8E9E-CB09E78200FA}">
      <dsp:nvSpPr>
        <dsp:cNvPr id="0" name=""/>
        <dsp:cNvSpPr/>
      </dsp:nvSpPr>
      <dsp:spPr>
        <a:xfrm>
          <a:off x="1178" y="530682"/>
          <a:ext cx="1436412" cy="57456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ZnO</a:t>
          </a:r>
          <a:endParaRPr lang="en-US" sz="1400" b="1" kern="1200" dirty="0"/>
        </a:p>
      </dsp:txBody>
      <dsp:txXfrm>
        <a:off x="288461" y="530682"/>
        <a:ext cx="861847" cy="574565"/>
      </dsp:txXfrm>
    </dsp:sp>
    <dsp:sp modelId="{4581F179-3FAD-4860-BD49-83589FFF0B68}">
      <dsp:nvSpPr>
        <dsp:cNvPr id="0" name=""/>
        <dsp:cNvSpPr/>
      </dsp:nvSpPr>
      <dsp:spPr>
        <a:xfrm>
          <a:off x="1293950" y="530682"/>
          <a:ext cx="1436412" cy="574565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Ag_ZnO</a:t>
          </a:r>
          <a:endParaRPr lang="en-US" sz="1400" b="1" kern="1200" dirty="0"/>
        </a:p>
      </dsp:txBody>
      <dsp:txXfrm>
        <a:off x="1581233" y="530682"/>
        <a:ext cx="861847" cy="574565"/>
      </dsp:txXfrm>
    </dsp:sp>
    <dsp:sp modelId="{4E9A66FE-2CA4-4751-9507-87F08A004EB6}">
      <dsp:nvSpPr>
        <dsp:cNvPr id="0" name=""/>
        <dsp:cNvSpPr/>
      </dsp:nvSpPr>
      <dsp:spPr>
        <a:xfrm>
          <a:off x="2586721" y="530682"/>
          <a:ext cx="1436412" cy="574565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TiO</a:t>
          </a:r>
          <a:r>
            <a:rPr lang="en-US" sz="1400" b="1" kern="1200" baseline="-25000" dirty="0" smtClean="0"/>
            <a:t>2</a:t>
          </a:r>
          <a:r>
            <a:rPr lang="en-US" sz="1400" b="1" kern="1200" dirty="0" smtClean="0"/>
            <a:t>@Ag_ZnO</a:t>
          </a:r>
          <a:endParaRPr lang="en-US" sz="1400" b="1" kern="1200" dirty="0"/>
        </a:p>
      </dsp:txBody>
      <dsp:txXfrm>
        <a:off x="2874004" y="530682"/>
        <a:ext cx="861847" cy="57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F4E5226-16C1-45C9-B37D-871FD286291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29E6463-9DA5-4BD9-BDC1-218BF12A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6" y="0"/>
            <a:ext cx="4057333" cy="35508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36B81D8-FCDA-4751-BAD4-9BE35DB7EF57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9050" y="884238"/>
            <a:ext cx="424497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2"/>
            <a:ext cx="7490460" cy="2786599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6" y="6721993"/>
            <a:ext cx="4057333" cy="35508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752C7E0-62AC-4B42-9F33-050E8F0DB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3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we will ask participants after they had listened to the scientific panel </a:t>
            </a:r>
            <a:r>
              <a:rPr lang="en-US" b="1" dirty="0"/>
              <a:t>if we are asking the right questions, and what questions are they interested in learning more about? </a:t>
            </a:r>
          </a:p>
          <a:p>
            <a:endParaRPr lang="en-US" b="1" dirty="0"/>
          </a:p>
          <a:p>
            <a:pPr defTabSz="939363"/>
            <a:r>
              <a:rPr lang="en-US" dirty="0"/>
              <a:t>In the second engagement activity, we will ask participants about </a:t>
            </a:r>
            <a:r>
              <a:rPr lang="en-US" b="1" i="1" dirty="0"/>
              <a:t>current barriers to work across disciplines, and about interventions that would incentivize more collaboration and cooperation across disciplines and sectors?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workshop survey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7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48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       Improved Communication: identify barriers between the interconnected disciplines and sectors</a:t>
            </a:r>
          </a:p>
          <a:p>
            <a:r>
              <a:rPr lang="en-US" dirty="0"/>
              <a:t>b.      Improved Cooperation: identify questions of mutual importance to the scientific community and the stakeholder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429B-742B-42B7-AB93-0BC755EAFF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Terms: FC: field capacity: the maximum upper limit of the water content that the soil can hold after drainage due to gravity. PWP: is the water content at which the plant can no longer be able to take water out of the soil. The Available Water is the difference between them: AW = FC-PWP.</a:t>
            </a:r>
          </a:p>
          <a:p>
            <a:r>
              <a:rPr lang="en-US" dirty="0" smtClean="0"/>
              <a:t>And of course, </a:t>
            </a:r>
            <a:r>
              <a:rPr lang="en-US" dirty="0" err="1" smtClean="0"/>
              <a:t>Wsat</a:t>
            </a:r>
            <a:r>
              <a:rPr lang="en-US" dirty="0" smtClean="0"/>
              <a:t> is the water content at saturation.</a:t>
            </a:r>
          </a:p>
          <a:p>
            <a:endParaRPr lang="en-US" dirty="0" smtClean="0"/>
          </a:p>
          <a:p>
            <a:r>
              <a:rPr lang="en-US" dirty="0" smtClean="0"/>
              <a:t>The message here is a nexus.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rainfed</a:t>
            </a:r>
            <a:r>
              <a:rPr lang="en-US" dirty="0" smtClean="0"/>
              <a:t> fields produced the least amount of cotton, however, it seems that the </a:t>
            </a:r>
            <a:r>
              <a:rPr lang="en-US" dirty="0" err="1" smtClean="0"/>
              <a:t>rainfed</a:t>
            </a:r>
            <a:r>
              <a:rPr lang="en-US" dirty="0" smtClean="0"/>
              <a:t> fields are the healthiest as they have the highest available water content. Of course the reason for the low productivity is that the </a:t>
            </a:r>
            <a:r>
              <a:rPr lang="en-US" dirty="0" err="1" smtClean="0"/>
              <a:t>rainfed</a:t>
            </a:r>
            <a:r>
              <a:rPr lang="en-US" dirty="0" smtClean="0"/>
              <a:t> is not enough and irrigation is needed.</a:t>
            </a:r>
          </a:p>
          <a:p>
            <a:pPr marL="228600" indent="-228600">
              <a:buAutoNum type="arabicPeriod"/>
            </a:pPr>
            <a:r>
              <a:rPr lang="en-US" dirty="0" smtClean="0"/>
              <a:t>In this sense, WWT (irrigation with Treated wastewater) has a lower available water but it has the highest productivity of cotton. So the trade-off is between productivity, cost of treated wastewater, and soil and human health. It seems so far (10 years of irrigation).</a:t>
            </a:r>
          </a:p>
          <a:p>
            <a:pPr marL="228600" indent="-228600">
              <a:buAutoNum type="arabicPeriod"/>
            </a:pPr>
            <a:r>
              <a:rPr lang="en-US" dirty="0" smtClean="0"/>
              <a:t>So, actually. The groundwater is brackish TDS = 3000 – 40000 mg/l and therefore, compared to WWT, the reported yield was lower and as shown in the figure the available water is lower also.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9A131C-3CA7-4C59-B8CB-FA62FD2EA3DB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2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/>
            <a:r>
              <a:rPr lang="en-US" dirty="0"/>
              <a:t>In the second engagement activity, we will ask participants about </a:t>
            </a:r>
            <a:r>
              <a:rPr lang="en-US" b="1" i="1" dirty="0"/>
              <a:t>current barriers to work across disciplines, and about interventions that would incentivize more collaboration and cooperation across disciplines and sectors?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2C7E0-62AC-4B42-9F33-050E8F0DB87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0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986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2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C6AC-C60E-4927-ACDE-5C155D1617A9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EA7F3-3595-4C42-AAC0-65F2F4AF7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4458" y="3592223"/>
            <a:ext cx="11568954" cy="13921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The Water-Energy-Food Nexus (WEF) </a:t>
            </a:r>
            <a:endParaRPr lang="en-US" sz="3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Stakeholder </a:t>
            </a:r>
            <a:r>
              <a:rPr lang="en-US" sz="3200" b="1" dirty="0">
                <a:latin typeface="Century Gothic" panose="020B0502020202020204" pitchFamily="34" charset="0"/>
              </a:rPr>
              <a:t>Information and Engagement </a:t>
            </a:r>
            <a:r>
              <a:rPr lang="en-US" sz="3200" b="1" dirty="0" smtClean="0">
                <a:latin typeface="Century Gothic" panose="020B0502020202020204" pitchFamily="34" charset="0"/>
              </a:rPr>
              <a:t>Workshop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373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232213"/>
            <a:ext cx="12192000" cy="594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Registration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95" y="60319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9:30 -10:00 AM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6" name="Group 5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4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1026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28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30" name="Picture 6" descr="Image result for nsf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05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154369"/>
            <a:ext cx="11182350" cy="47815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Paper #1:</a:t>
            </a:r>
            <a:r>
              <a:rPr lang="en-US" dirty="0"/>
              <a:t> Are Current Allocation Models Capable of Addressing Increasingly Interconnected and Complex Resource Hotspots?</a:t>
            </a:r>
          </a:p>
          <a:p>
            <a:pPr marL="0" indent="0">
              <a:buNone/>
            </a:pPr>
            <a:r>
              <a:rPr lang="en-US" b="1" dirty="0"/>
              <a:t>Paper #2:</a:t>
            </a:r>
            <a:r>
              <a:rPr lang="en-US" dirty="0"/>
              <a:t> WEF Nexus Modeling and Climate Change Impact </a:t>
            </a:r>
          </a:p>
          <a:p>
            <a:pPr marL="0" indent="0">
              <a:buNone/>
            </a:pPr>
            <a:r>
              <a:rPr lang="en-US" b="1" dirty="0"/>
              <a:t>Paper #3:</a:t>
            </a:r>
            <a:r>
              <a:rPr lang="en-US" dirty="0"/>
              <a:t> Water, Energy, and Food Waste Reutilization in San Antonio  </a:t>
            </a:r>
          </a:p>
          <a:p>
            <a:pPr marL="0" indent="0">
              <a:buNone/>
            </a:pPr>
            <a:r>
              <a:rPr lang="en-US" b="1" dirty="0"/>
              <a:t>Paper #4:</a:t>
            </a:r>
            <a:r>
              <a:rPr lang="en-US" dirty="0"/>
              <a:t> Environmental Impact Assessments of San Antonio’s Water Expansion Projects Using Life Cycle Analysis </a:t>
            </a:r>
          </a:p>
          <a:p>
            <a:pPr marL="0" indent="0">
              <a:buNone/>
            </a:pPr>
            <a:r>
              <a:rPr lang="en-US" b="1" dirty="0"/>
              <a:t>Paper #5: </a:t>
            </a:r>
            <a:r>
              <a:rPr lang="en-US" dirty="0"/>
              <a:t>Energy Portfolio Assessment Tool (EPAT): Sustainable Energy Planning Using the WEF Nexus Approach – Texas Case</a:t>
            </a:r>
          </a:p>
          <a:p>
            <a:pPr marL="0" indent="0">
              <a:buNone/>
            </a:pPr>
            <a:r>
              <a:rPr lang="en-US" b="1" dirty="0"/>
              <a:t>Paper #6:</a:t>
            </a:r>
            <a:r>
              <a:rPr lang="en-US" dirty="0"/>
              <a:t> Development and Application of an Urban Water, Energy, Food Nexus Analytic Tool </a:t>
            </a:r>
          </a:p>
          <a:p>
            <a:pPr marL="0" indent="0">
              <a:buNone/>
            </a:pPr>
            <a:r>
              <a:rPr lang="en-US" b="1" dirty="0"/>
              <a:t>Paper #7: </a:t>
            </a:r>
            <a:r>
              <a:rPr lang="en-US" dirty="0"/>
              <a:t>WEF Nexus Governance Cooperation in San Antonio</a:t>
            </a:r>
          </a:p>
          <a:p>
            <a:pPr marL="0" indent="0">
              <a:buNone/>
            </a:pPr>
            <a:r>
              <a:rPr lang="en-US" b="1" dirty="0"/>
              <a:t>Paper #8: </a:t>
            </a:r>
            <a:r>
              <a:rPr lang="en-US" dirty="0"/>
              <a:t>Impact of Secondary Treated Municipal Wastewater Irrigation on Soil Chemistry and Clay Mineralogy</a:t>
            </a:r>
          </a:p>
          <a:p>
            <a:pPr marL="0" indent="0">
              <a:buNone/>
            </a:pPr>
            <a:r>
              <a:rPr lang="en-US" b="1" dirty="0"/>
              <a:t>Paper #9: </a:t>
            </a:r>
            <a:r>
              <a:rPr lang="en-US" dirty="0"/>
              <a:t>Effect of treated municipal treated wastewater on the hydro-structural properties of a clayey, calcareous soil</a:t>
            </a: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Paper #10: </a:t>
            </a:r>
            <a:r>
              <a:rPr lang="en-US" dirty="0"/>
              <a:t>Developing a Farm-scale Food-Water-Energy-Soil-Waste Nexus Framework  for the Closed-Loop Dairy Concept</a:t>
            </a:r>
          </a:p>
          <a:p>
            <a:pPr marL="0" indent="0">
              <a:buNone/>
            </a:pPr>
            <a:r>
              <a:rPr lang="en-US" b="1" dirty="0"/>
              <a:t>Paper #11: </a:t>
            </a:r>
            <a:r>
              <a:rPr lang="en-US" dirty="0"/>
              <a:t>Impact of Manure Derived Biochar as a Soil Amendment: Water-Soil-Waste Nexus Study at a Texas Dairy</a:t>
            </a:r>
          </a:p>
          <a:p>
            <a:pPr marL="0" indent="0">
              <a:buNone/>
            </a:pPr>
            <a:r>
              <a:rPr lang="en-US" b="1" dirty="0"/>
              <a:t>Paper #12: </a:t>
            </a:r>
            <a:r>
              <a:rPr lang="en-US" dirty="0"/>
              <a:t>Hydraulic Fracturing – a WEF Socio-Economic Assessment Tool </a:t>
            </a:r>
          </a:p>
          <a:p>
            <a:pPr marL="0" indent="0">
              <a:buNone/>
            </a:pPr>
            <a:r>
              <a:rPr lang="en-US" b="1" dirty="0"/>
              <a:t>Paper #13:</a:t>
            </a:r>
            <a:r>
              <a:rPr lang="en-US" dirty="0"/>
              <a:t> Photo Catalysts for Water Treatment Using Solar Energy</a:t>
            </a:r>
          </a:p>
          <a:p>
            <a:pPr marL="0" indent="0">
              <a:buNone/>
            </a:pPr>
            <a:r>
              <a:rPr lang="en-US" b="1" dirty="0"/>
              <a:t>Paper #14:</a:t>
            </a:r>
            <a:r>
              <a:rPr lang="en-US" dirty="0"/>
              <a:t> Optimal Water Allocation Planning using a Water-Energy-Food Nexus Approach: The Case of Matagorda County, TX</a:t>
            </a:r>
          </a:p>
          <a:p>
            <a:pPr marL="0" indent="0">
              <a:buNone/>
            </a:pPr>
            <a:r>
              <a:rPr lang="en-US" b="1" dirty="0"/>
              <a:t>Paper #15:</a:t>
            </a:r>
            <a:r>
              <a:rPr lang="en-US" dirty="0"/>
              <a:t> Towards bridging the water gap in Texas: A Water-Energy-Food Nexus Approach</a:t>
            </a:r>
          </a:p>
          <a:p>
            <a:pPr marL="0" indent="0">
              <a:buNone/>
            </a:pPr>
            <a:r>
              <a:rPr lang="en-US" b="1" dirty="0"/>
              <a:t>Paper #16:</a:t>
            </a:r>
            <a:r>
              <a:rPr lang="en-US" dirty="0"/>
              <a:t> Water-Energy-Food Nexus Review Paper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975" y="6134100"/>
            <a:ext cx="146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0725" y="6316920"/>
            <a:ext cx="8896350" cy="98941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53050" y="619309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49915" y="6200715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2974" y="6475035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 drafts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6499" y="6467415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drafts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Image result for elsev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235" y="5125302"/>
            <a:ext cx="764229" cy="8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cience of the total enviro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740" y="3155119"/>
            <a:ext cx="1435315" cy="19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0480" y="167281"/>
            <a:ext cx="11641945" cy="67845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Issue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6560" y="301336"/>
            <a:ext cx="1129792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Workshop Objectives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077" y="1407689"/>
            <a:ext cx="101898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r>
              <a:rPr lang="en-US" sz="2400" b="1" dirty="0">
                <a:latin typeface="Century Gothic" panose="020B0502020202020204" pitchFamily="34" charset="0"/>
              </a:rPr>
              <a:t>Inform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stakeholders about </a:t>
            </a:r>
            <a:r>
              <a:rPr lang="en-US" sz="2400" i="1" dirty="0" smtClean="0">
                <a:latin typeface="Century Gothic" panose="020B0502020202020204" pitchFamily="34" charset="0"/>
              </a:rPr>
              <a:t>ongoing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and </a:t>
            </a:r>
            <a:r>
              <a:rPr lang="en-US" sz="2400" i="1" dirty="0">
                <a:latin typeface="Century Gothic" panose="020B0502020202020204" pitchFamily="34" charset="0"/>
              </a:rPr>
              <a:t>planned</a:t>
            </a:r>
            <a:r>
              <a:rPr lang="en-US" sz="2400" dirty="0">
                <a:latin typeface="Century Gothic" panose="020B0502020202020204" pitchFamily="34" charset="0"/>
              </a:rPr>
              <a:t> Nexus research and educational activities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r>
              <a:rPr lang="en-US" sz="2400" b="1" dirty="0">
                <a:latin typeface="Century Gothic" panose="020B0502020202020204" pitchFamily="34" charset="0"/>
              </a:rPr>
              <a:t>Identify</a:t>
            </a:r>
            <a:r>
              <a:rPr lang="en-US" sz="2400" dirty="0">
                <a:latin typeface="Century Gothic" panose="020B0502020202020204" pitchFamily="34" charset="0"/>
              </a:rPr>
              <a:t> possible and desirable </a:t>
            </a:r>
            <a:r>
              <a:rPr lang="en-US" sz="2400" i="1" dirty="0">
                <a:latin typeface="Century Gothic" panose="020B0502020202020204" pitchFamily="34" charset="0"/>
              </a:rPr>
              <a:t>information sharing opportunities </a:t>
            </a:r>
            <a:r>
              <a:rPr lang="en-US" sz="2400" dirty="0">
                <a:latin typeface="Century Gothic" panose="020B0502020202020204" pitchFamily="34" charset="0"/>
              </a:rPr>
              <a:t>and actions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r>
              <a:rPr lang="en-US" sz="2400" b="1" dirty="0">
                <a:latin typeface="Century Gothic" panose="020B0502020202020204" pitchFamily="34" charset="0"/>
              </a:rPr>
              <a:t>Identify </a:t>
            </a:r>
            <a:r>
              <a:rPr lang="en-US" sz="2400" dirty="0">
                <a:latin typeface="Century Gothic" panose="020B0502020202020204" pitchFamily="34" charset="0"/>
              </a:rPr>
              <a:t>and “test” the concept of </a:t>
            </a:r>
            <a:r>
              <a:rPr lang="en-US" sz="2400" i="1" dirty="0" smtClean="0">
                <a:latin typeface="Century Gothic" panose="020B0502020202020204" pitchFamily="34" charset="0"/>
              </a:rPr>
              <a:t>coordinated </a:t>
            </a:r>
            <a:r>
              <a:rPr lang="en-US" sz="2400" i="1" dirty="0">
                <a:latin typeface="Century Gothic" panose="020B0502020202020204" pitchFamily="34" charset="0"/>
              </a:rPr>
              <a:t>stakeholder engagement </a:t>
            </a:r>
            <a:r>
              <a:rPr lang="en-US" sz="2400" dirty="0" smtClean="0">
                <a:latin typeface="Century Gothic" panose="020B0502020202020204" pitchFamily="34" charset="0"/>
              </a:rPr>
              <a:t>for </a:t>
            </a:r>
            <a:r>
              <a:rPr lang="en-US" sz="2400" dirty="0">
                <a:latin typeface="Century Gothic" panose="020B0502020202020204" pitchFamily="34" charset="0"/>
              </a:rPr>
              <a:t>future Nexus-related matters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 fontAlgn="base">
              <a:buFont typeface="+mj-lt"/>
              <a:buAutoNum type="arabicPeriod"/>
              <a:tabLst>
                <a:tab pos="685800" algn="l"/>
              </a:tabLst>
            </a:pPr>
            <a:r>
              <a:rPr lang="en-US" sz="2400" b="1" dirty="0">
                <a:latin typeface="Century Gothic" panose="020B0502020202020204" pitchFamily="34" charset="0"/>
              </a:rPr>
              <a:t>Establish</a:t>
            </a:r>
            <a:r>
              <a:rPr lang="en-US" sz="2400" dirty="0">
                <a:latin typeface="Century Gothic" panose="020B0502020202020204" pitchFamily="34" charset="0"/>
              </a:rPr>
              <a:t> an </a:t>
            </a:r>
            <a:r>
              <a:rPr lang="en-US" sz="2400" i="1" dirty="0">
                <a:latin typeface="Century Gothic" panose="020B0502020202020204" pitchFamily="34" charset="0"/>
              </a:rPr>
              <a:t>ongoing dialogue </a:t>
            </a:r>
            <a:r>
              <a:rPr lang="en-US" sz="2400" dirty="0">
                <a:latin typeface="Century Gothic" panose="020B0502020202020204" pitchFamily="34" charset="0"/>
              </a:rPr>
              <a:t>between scientists, Nexus-related policy makers, government officials, civil society advocates, and industry leaders.</a:t>
            </a:r>
          </a:p>
          <a:p>
            <a:pPr marL="342900" indent="-342900">
              <a:buAutoNum type="alphaLcParenR"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5373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Workshop Expected Outcomes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666" y="1825625"/>
            <a:ext cx="10552134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 smtClean="0">
                <a:latin typeface="Century Gothic" panose="020B0502020202020204" pitchFamily="34" charset="0"/>
              </a:rPr>
              <a:t>Identify barriers </a:t>
            </a:r>
            <a:r>
              <a:rPr lang="en-US" sz="3200" dirty="0" smtClean="0">
                <a:latin typeface="Century Gothic" panose="020B0502020202020204" pitchFamily="34" charset="0"/>
              </a:rPr>
              <a:t>to improved communication between interrelated disciplines and sectors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>
                <a:latin typeface="Century Gothic" panose="020B0502020202020204" pitchFamily="34" charset="0"/>
              </a:rPr>
              <a:t>Identify questions </a:t>
            </a:r>
            <a:r>
              <a:rPr lang="en-US" sz="3200" dirty="0" smtClean="0">
                <a:latin typeface="Century Gothic" panose="020B0502020202020204" pitchFamily="34" charset="0"/>
              </a:rPr>
              <a:t>that the scientific community should be working 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5373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4458" y="3509745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Science Panel 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71" y="5064968"/>
            <a:ext cx="1134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Century Gothic" panose="020B0502020202020204" pitchFamily="34" charset="0"/>
              </a:rPr>
              <a:t>              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 Key findings in sub-group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2.      What are key challenges you face in conducting FEW nexus research?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3.      What are your needs from governmental and industry/business institutions?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4.      What do you have to offer governmental and industry/business institutions?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821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12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1" name="Picture 6" descr="Image result for nsf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107505" y="4521846"/>
            <a:ext cx="7679218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algn="ctr">
              <a:lnSpc>
                <a:spcPct val="107000"/>
              </a:lnSpc>
            </a:pPr>
            <a:r>
              <a:rPr lang="en-US" b="1" dirty="0">
                <a:latin typeface="Century Gothic" panose="020B0502020202020204" pitchFamily="34" charset="0"/>
              </a:rPr>
              <a:t>David D. Baltensperger , </a:t>
            </a:r>
            <a:r>
              <a:rPr lang="en-US" b="1" dirty="0" smtClean="0">
                <a:latin typeface="Century Gothic" panose="020B0502020202020204" pitchFamily="34" charset="0"/>
              </a:rPr>
              <a:t>Moderator</a:t>
            </a:r>
          </a:p>
          <a:p>
            <a:pPr marL="914400" algn="ctr">
              <a:lnSpc>
                <a:spcPct val="107000"/>
              </a:lnSpc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Professor and Head of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Soil and Crop Sciences Department, TAMU 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1440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10:15-11:30 AM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4971" y="3504721"/>
            <a:ext cx="11568954" cy="709468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Science Panel 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227449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Kent Portney</a:t>
            </a:r>
          </a:p>
          <a:p>
            <a:pPr marL="914400" algn="ctr"/>
            <a:r>
              <a:rPr lang="en-US" sz="1600" i="1" dirty="0">
                <a:latin typeface="Century Gothic" panose="020B0502020202020204" pitchFamily="34" charset="0"/>
              </a:rPr>
              <a:t>Professor and Director of the Institute for Science, Technology and Public Policy</a:t>
            </a: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Bruce Mc Carl</a:t>
            </a: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entury Gothic" panose="020B0502020202020204" pitchFamily="34" charset="0"/>
              </a:rPr>
              <a:t>Texas </a:t>
            </a:r>
            <a:r>
              <a:rPr lang="en-US" sz="1600" i="1" dirty="0" err="1">
                <a:latin typeface="Century Gothic" panose="020B0502020202020204" pitchFamily="34" charset="0"/>
              </a:rPr>
              <a:t>AgriLife</a:t>
            </a:r>
            <a:r>
              <a:rPr lang="en-US" sz="1600" i="1" dirty="0">
                <a:latin typeface="Century Gothic" panose="020B0502020202020204" pitchFamily="34" charset="0"/>
              </a:rPr>
              <a:t> Senior Fellow, Regents Professor &amp; Distinguished Professor of Agricultural Economics </a:t>
            </a:r>
            <a:endParaRPr lang="en-US" i="1" dirty="0">
              <a:latin typeface="Century Gothic" panose="020B0502020202020204" pitchFamily="34" charset="0"/>
            </a:endParaRP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Valentini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Pappa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entury Gothic" panose="020B0502020202020204" pitchFamily="34" charset="0"/>
              </a:rPr>
              <a:t>Adjunct Professor, Biological and Agricultural Engineering </a:t>
            </a:r>
            <a:endParaRPr lang="en-US" i="1" dirty="0">
              <a:latin typeface="Century Gothic" panose="020B0502020202020204" pitchFamily="34" charset="0"/>
            </a:endParaRP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Debalina Sengupta</a:t>
            </a:r>
          </a:p>
          <a:p>
            <a:pPr marL="91440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entury Gothic" panose="020B0502020202020204" pitchFamily="34" charset="0"/>
              </a:rPr>
              <a:t>Associate Director of the Gas and Fuels Research Center for Texas A&amp;M Engineering Experiment Station (TEES)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815" y="135409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6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4458" y="3574293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Governance Group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71" y="4927348"/>
            <a:ext cx="1134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Century Gothic" panose="020B0502020202020204" pitchFamily="34" charset="0"/>
              </a:rPr>
              <a:t>              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 Key findings in sub-group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2.      What are key challenges you face in conducting FEW nexus research?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3.      What are your needs from governmental and industry/business institutions?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4.      What do you have to offer governmental and industry/business institutions?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821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12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1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88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Key findings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37" y="1039091"/>
            <a:ext cx="7272845" cy="6138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173" y="1996553"/>
            <a:ext cx="29704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Modest amount of communication within the water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Very little communication between water, energy, and food/agriculture domains</a:t>
            </a:r>
          </a:p>
        </p:txBody>
      </p:sp>
    </p:spTree>
    <p:extLst>
      <p:ext uri="{BB962C8B-B14F-4D97-AF65-F5344CB8AC3E}">
        <p14:creationId xmlns:p14="http://schemas.microsoft.com/office/powerpoint/2010/main" val="14852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K</a:t>
            </a:r>
            <a:r>
              <a:rPr lang="en-US" sz="4400" dirty="0" smtClean="0">
                <a:latin typeface="Century Gothic" panose="020B0502020202020204" pitchFamily="34" charset="0"/>
              </a:rPr>
              <a:t>ey challenges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469" y="1179379"/>
            <a:ext cx="11105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Engaging a full range of stakeholders and policy </a:t>
            </a:r>
            <a:r>
              <a:rPr lang="en-US" sz="3200" dirty="0" smtClean="0">
                <a:latin typeface="Century Gothic" panose="020B0502020202020204" pitchFamily="34" charset="0"/>
              </a:rPr>
              <a:t>makers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Tapping extensive on-the-ground knowledge, experience, and </a:t>
            </a:r>
            <a:r>
              <a:rPr lang="en-US" sz="3200" dirty="0" smtClean="0">
                <a:latin typeface="Century Gothic" panose="020B0502020202020204" pitchFamily="34" charset="0"/>
              </a:rPr>
              <a:t>expertise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Framing answerable questions to promote improved nexus decision </a:t>
            </a:r>
            <a:r>
              <a:rPr lang="en-US" sz="3200" dirty="0" smtClean="0">
                <a:latin typeface="Century Gothic" panose="020B0502020202020204" pitchFamily="34" charset="0"/>
              </a:rPr>
              <a:t>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Generating relevant, usable, and actionable data</a:t>
            </a:r>
          </a:p>
        </p:txBody>
      </p:sp>
    </p:spTree>
    <p:extLst>
      <p:ext uri="{BB962C8B-B14F-4D97-AF65-F5344CB8AC3E}">
        <p14:creationId xmlns:p14="http://schemas.microsoft.com/office/powerpoint/2010/main" val="28502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What do we need from San Antonio Institutions?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908" y="1890139"/>
            <a:ext cx="10790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Partnerships and </a:t>
            </a:r>
            <a:r>
              <a:rPr lang="en-US" sz="4000" dirty="0" smtClean="0">
                <a:latin typeface="Century Gothic" panose="020B0502020202020204" pitchFamily="34" charset="0"/>
              </a:rPr>
              <a:t>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Substantive guidance for analysis of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9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What do we have to offer San Antonio Institutions?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00" y="1704165"/>
            <a:ext cx="1095228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Cross-sector experiences, knowledge, and </a:t>
            </a:r>
            <a:r>
              <a:rPr lang="en-US" sz="4000" dirty="0" smtClean="0">
                <a:latin typeface="Century Gothic" panose="020B0502020202020204" pitchFamily="34" charset="0"/>
              </a:rPr>
              <a:t>opportunities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entury Gothic" panose="020B0502020202020204" pitchFamily="34" charset="0"/>
              </a:rPr>
              <a:t>Points of potential intervention and cooperation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7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4849906"/>
            <a:ext cx="12192000" cy="1900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Rudy Rosen,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Director 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Institute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for 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Water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Resources Science and Technology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Texas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A&amp;M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University, San Antonio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458" y="3601188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Master of Ceremonies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373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6895" y="603196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10:00 – 10:05 AM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6744" y="4244695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Modeling Group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8821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12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1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43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207" y="256598"/>
            <a:ext cx="11308080" cy="498764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Team Objectives and Activities</a:t>
            </a: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960" y="891358"/>
            <a:ext cx="10752575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Decision support via Evaluation  and </a:t>
            </a:r>
            <a:r>
              <a:rPr lang="en-US" sz="2800" b="1" dirty="0"/>
              <a:t>optimization </a:t>
            </a:r>
            <a:r>
              <a:rPr lang="en-US" sz="2800" b="1" dirty="0" smtClean="0"/>
              <a:t>of </a:t>
            </a:r>
            <a:r>
              <a:rPr lang="en-US" sz="2800" b="1" dirty="0"/>
              <a:t>WEF </a:t>
            </a:r>
            <a:r>
              <a:rPr lang="en-US" sz="2800" b="1" dirty="0" smtClean="0"/>
              <a:t>alternatives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Evaluation of multidimensional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Suggestion of portfolios of approaches through optimization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Examination of needed compensation to make this work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Water Centered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Modeling that integrates agriculture, municipal, industrial, energy and environment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Model is just coming to life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Engaged in addition of alternatives</a:t>
            </a:r>
          </a:p>
        </p:txBody>
      </p:sp>
    </p:spTree>
    <p:extLst>
      <p:ext uri="{BB962C8B-B14F-4D97-AF65-F5344CB8AC3E}">
        <p14:creationId xmlns:p14="http://schemas.microsoft.com/office/powerpoint/2010/main" val="7730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8" y="854790"/>
            <a:ext cx="10280822" cy="600321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1960" y="105232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Key Activities – Geographic &amp; Hydrologic Scope</a:t>
            </a:r>
          </a:p>
        </p:txBody>
      </p:sp>
    </p:spTree>
    <p:extLst>
      <p:ext uri="{BB962C8B-B14F-4D97-AF65-F5344CB8AC3E}">
        <p14:creationId xmlns:p14="http://schemas.microsoft.com/office/powerpoint/2010/main" val="38747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Straight Arrow Connector 166"/>
          <p:cNvCxnSpPr/>
          <p:nvPr/>
        </p:nvCxnSpPr>
        <p:spPr>
          <a:xfrm flipV="1">
            <a:off x="10469140" y="1347549"/>
            <a:ext cx="110281" cy="23904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H="1" flipV="1">
            <a:off x="10239406" y="2200335"/>
            <a:ext cx="284875" cy="50877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92025" y="3783145"/>
            <a:ext cx="2784139" cy="2938391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solidFill>
              <a:srgbClr val="4F81BD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8469" y="1752223"/>
            <a:ext cx="2293630" cy="4013577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solidFill>
              <a:srgbClr val="4F81BD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202" name="Snip Single Corner Rectangle 201"/>
          <p:cNvSpPr/>
          <p:nvPr/>
        </p:nvSpPr>
        <p:spPr>
          <a:xfrm rot="5400000">
            <a:off x="3152591" y="1405224"/>
            <a:ext cx="5893195" cy="4502177"/>
          </a:xfrm>
          <a:prstGeom prst="snip1Rect">
            <a:avLst>
              <a:gd name="adj" fmla="val 50000"/>
            </a:avLst>
          </a:prstGeom>
          <a:solidFill>
            <a:srgbClr val="4F81BD">
              <a:alpha val="30196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4162" y="2315965"/>
            <a:ext cx="483879" cy="2816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of Nature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4895" y="1385067"/>
            <a:ext cx="1756094" cy="1343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Aquifers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(Edwards, </a:t>
            </a:r>
            <a:r>
              <a:rPr lang="en-US" dirty="0">
                <a:solidFill>
                  <a:schemeClr val="tx1"/>
                </a:solidFill>
              </a:rPr>
              <a:t>Carrizo-Wilcox, Gulf </a:t>
            </a:r>
            <a:r>
              <a:rPr lang="en-US" dirty="0" smtClean="0">
                <a:solidFill>
                  <a:schemeClr val="tx1"/>
                </a:solidFill>
              </a:rPr>
              <a:t>Coast, Trinity)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074" y="2913937"/>
            <a:ext cx="1736915" cy="989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Rivers </a:t>
            </a:r>
            <a:r>
              <a:rPr lang="en-US" dirty="0" smtClean="0">
                <a:solidFill>
                  <a:schemeClr val="tx1"/>
                </a:solidFill>
              </a:rPr>
              <a:t>(Nueces, Guadalupe, San Antonio)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4074" y="4077670"/>
            <a:ext cx="1743547" cy="2246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Reservoirs </a:t>
            </a:r>
            <a:r>
              <a:rPr lang="en-US" dirty="0" smtClean="0">
                <a:solidFill>
                  <a:schemeClr val="tx1"/>
                </a:solidFill>
              </a:rPr>
              <a:t>(Canyon , </a:t>
            </a:r>
            <a:r>
              <a:rPr lang="en-US" dirty="0" err="1" smtClean="0">
                <a:solidFill>
                  <a:schemeClr val="tx1"/>
                </a:solidFill>
              </a:rPr>
              <a:t>ChokeCanyon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ColetoCreek</a:t>
            </a:r>
            <a:r>
              <a:rPr lang="en-US" dirty="0" smtClean="0">
                <a:solidFill>
                  <a:schemeClr val="tx1"/>
                </a:solidFill>
              </a:rPr>
              <a:t>, Lake Corpus Christi, Medina Lake, Lake </a:t>
            </a:r>
            <a:r>
              <a:rPr lang="en-US" dirty="0" err="1" smtClean="0">
                <a:solidFill>
                  <a:schemeClr val="tx1"/>
                </a:solidFill>
              </a:rPr>
              <a:t>Texana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670" y="2919224"/>
            <a:ext cx="1258084" cy="542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Aquifer Diverters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5670" y="3655351"/>
            <a:ext cx="1258084" cy="771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River Diverters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90335" y="5765800"/>
            <a:ext cx="2270689" cy="361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Flows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03035" y="6227493"/>
            <a:ext cx="2257989" cy="413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Evaporation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90335" y="4511538"/>
            <a:ext cx="2270689" cy="732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Aquifer recharge, Depletion, Elevation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0335" y="5344112"/>
            <a:ext cx="2270689" cy="324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River Flows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85670" y="1293435"/>
            <a:ext cx="1258084" cy="1288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Water </a:t>
            </a:r>
            <a:r>
              <a:rPr lang="en-US" dirty="0" smtClean="0">
                <a:solidFill>
                  <a:schemeClr val="tx1"/>
                </a:solidFill>
              </a:rPr>
              <a:t>Project Use </a:t>
            </a:r>
            <a:r>
              <a:rPr lang="en-US" dirty="0">
                <a:solidFill>
                  <a:schemeClr val="tx1"/>
                </a:solidFill>
              </a:rPr>
              <a:t>(Exist and New)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21819" y="721541"/>
            <a:ext cx="4281354" cy="56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17226" tIns="58613" rIns="117226" bIns="58613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Water </a:t>
            </a:r>
            <a:r>
              <a:rPr lang="en-US" sz="2400" b="1" dirty="0" smtClean="0">
                <a:solidFill>
                  <a:srgbClr val="0070C0"/>
                </a:solidFill>
              </a:rPr>
              <a:t>Rights, &amp; Markets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1771" y="2716948"/>
            <a:ext cx="1663251" cy="1014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ater Projects (Y/N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1771" y="4070037"/>
            <a:ext cx="1731179" cy="1383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Energy Retrofits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(Y/N)</a:t>
            </a:r>
          </a:p>
        </p:txBody>
      </p:sp>
      <p:cxnSp>
        <p:nvCxnSpPr>
          <p:cNvPr id="44" name="Straight Arrow Connector 43"/>
          <p:cNvCxnSpPr>
            <a:endCxn id="5" idx="1"/>
          </p:cNvCxnSpPr>
          <p:nvPr/>
        </p:nvCxnSpPr>
        <p:spPr>
          <a:xfrm flipV="1">
            <a:off x="3508042" y="2056849"/>
            <a:ext cx="566853" cy="10067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1"/>
          </p:cNvCxnSpPr>
          <p:nvPr/>
        </p:nvCxnSpPr>
        <p:spPr>
          <a:xfrm flipV="1">
            <a:off x="3508041" y="3408791"/>
            <a:ext cx="586033" cy="315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8041" y="4070037"/>
            <a:ext cx="566854" cy="746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087275" y="3796759"/>
            <a:ext cx="0" cy="2809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6" idx="1"/>
            <a:endCxn id="7" idx="3"/>
          </p:cNvCxnSpPr>
          <p:nvPr/>
        </p:nvCxnSpPr>
        <p:spPr>
          <a:xfrm flipH="1">
            <a:off x="5837621" y="1937726"/>
            <a:ext cx="1148049" cy="32634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endCxn id="16" idx="1"/>
          </p:cNvCxnSpPr>
          <p:nvPr/>
        </p:nvCxnSpPr>
        <p:spPr>
          <a:xfrm flipV="1">
            <a:off x="5830989" y="1937726"/>
            <a:ext cx="1154681" cy="4745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6" idx="3"/>
            <a:endCxn id="16" idx="1"/>
          </p:cNvCxnSpPr>
          <p:nvPr/>
        </p:nvCxnSpPr>
        <p:spPr>
          <a:xfrm flipV="1">
            <a:off x="5830989" y="1937726"/>
            <a:ext cx="1154681" cy="14710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endCxn id="8" idx="1"/>
          </p:cNvCxnSpPr>
          <p:nvPr/>
        </p:nvCxnSpPr>
        <p:spPr>
          <a:xfrm>
            <a:off x="5830989" y="2577190"/>
            <a:ext cx="1154681" cy="613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6" idx="3"/>
            <a:endCxn id="9" idx="1"/>
          </p:cNvCxnSpPr>
          <p:nvPr/>
        </p:nvCxnSpPr>
        <p:spPr>
          <a:xfrm>
            <a:off x="5830989" y="3408791"/>
            <a:ext cx="1154681" cy="632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7343841" y="5444632"/>
            <a:ext cx="899913" cy="2244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6" idx="3"/>
            <a:endCxn id="225" idx="1"/>
          </p:cNvCxnSpPr>
          <p:nvPr/>
        </p:nvCxnSpPr>
        <p:spPr>
          <a:xfrm>
            <a:off x="8243754" y="1937726"/>
            <a:ext cx="1837112" cy="1104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8" idx="3"/>
            <a:endCxn id="225" idx="1"/>
          </p:cNvCxnSpPr>
          <p:nvPr/>
        </p:nvCxnSpPr>
        <p:spPr>
          <a:xfrm flipV="1">
            <a:off x="8243754" y="3041779"/>
            <a:ext cx="1837112" cy="1488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9" idx="3"/>
            <a:endCxn id="225" idx="1"/>
          </p:cNvCxnSpPr>
          <p:nvPr/>
        </p:nvCxnSpPr>
        <p:spPr>
          <a:xfrm flipV="1">
            <a:off x="8243754" y="3041779"/>
            <a:ext cx="1837112" cy="9991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10080866" y="2674059"/>
            <a:ext cx="1941918" cy="735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Modeled Water Demand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7949" y="3836105"/>
            <a:ext cx="2032290" cy="618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17226" tIns="58613" rIns="117226" bIns="58613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Hydrological </a:t>
            </a:r>
            <a:r>
              <a:rPr lang="en-US" sz="2400" b="1" dirty="0" smtClean="0">
                <a:solidFill>
                  <a:srgbClr val="0070C0"/>
                </a:solidFill>
              </a:rPr>
              <a:t>Processes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1217912" y="3408790"/>
            <a:ext cx="256562" cy="21480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542360" y="2074321"/>
            <a:ext cx="2274451" cy="50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17226" tIns="58613" rIns="117226" bIns="58613"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Investments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0239406" y="923723"/>
            <a:ext cx="1510634" cy="391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Reuse</a:t>
            </a:r>
          </a:p>
        </p:txBody>
      </p:sp>
      <p:sp>
        <p:nvSpPr>
          <p:cNvPr id="134" name="Oval 133"/>
          <p:cNvSpPr/>
          <p:nvPr/>
        </p:nvSpPr>
        <p:spPr>
          <a:xfrm>
            <a:off x="9228019" y="1524352"/>
            <a:ext cx="1948145" cy="67598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Treatment Plants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11307220" y="1331956"/>
            <a:ext cx="14767" cy="13413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1960" y="140598"/>
            <a:ext cx="11308080" cy="531970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Key Activities – Model Scope</a:t>
            </a:r>
          </a:p>
        </p:txBody>
      </p:sp>
    </p:spTree>
    <p:extLst>
      <p:ext uri="{BB962C8B-B14F-4D97-AF65-F5344CB8AC3E}">
        <p14:creationId xmlns:p14="http://schemas.microsoft.com/office/powerpoint/2010/main" val="30171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887905" y="649741"/>
            <a:ext cx="5233330" cy="6120087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>
            <a:solidFill>
              <a:srgbClr val="4F81BD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 sz="2000"/>
          </a:p>
        </p:txBody>
      </p:sp>
      <p:sp>
        <p:nvSpPr>
          <p:cNvPr id="59" name="Rectangle 58"/>
          <p:cNvSpPr/>
          <p:nvPr/>
        </p:nvSpPr>
        <p:spPr>
          <a:xfrm>
            <a:off x="6991474" y="3861390"/>
            <a:ext cx="1119258" cy="912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Cropland</a:t>
            </a:r>
          </a:p>
        </p:txBody>
      </p:sp>
      <p:cxnSp>
        <p:nvCxnSpPr>
          <p:cNvPr id="64" name="Straight Arrow Connector 63"/>
          <p:cNvCxnSpPr>
            <a:stCxn id="60" idx="3"/>
          </p:cNvCxnSpPr>
          <p:nvPr/>
        </p:nvCxnSpPr>
        <p:spPr>
          <a:xfrm flipV="1">
            <a:off x="8202017" y="5439721"/>
            <a:ext cx="265306" cy="3766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389653" y="1346190"/>
            <a:ext cx="1922587" cy="347981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4F81BD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41960" y="140598"/>
            <a:ext cx="11308080" cy="553472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Key Activities – Model Scope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30248" y="3833158"/>
            <a:ext cx="1645920" cy="472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Agricultural </a:t>
            </a:r>
            <a:r>
              <a:rPr lang="en-US" dirty="0">
                <a:solidFill>
                  <a:schemeClr val="tx1"/>
                </a:solidFill>
              </a:rPr>
              <a:t>Water Use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207499" y="3075379"/>
            <a:ext cx="1645920" cy="507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Electrical Cooling Water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158053" y="4651340"/>
            <a:ext cx="1645920" cy="553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Fracking Water Use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58053" y="5384301"/>
            <a:ext cx="1645920" cy="45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Water Recreation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58053" y="6117257"/>
            <a:ext cx="1645920" cy="56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Hydro-Electric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58053" y="1627958"/>
            <a:ext cx="1645920" cy="539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Municipal Water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58053" y="2360919"/>
            <a:ext cx="1645920" cy="487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Industrial Water Use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78083" y="5290709"/>
            <a:ext cx="1223934" cy="1051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Pasture&amp;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31608" y="4268592"/>
            <a:ext cx="1563295" cy="638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Crop Production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486091" y="5182067"/>
            <a:ext cx="1563294" cy="515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Livestock Production</a:t>
            </a:r>
          </a:p>
        </p:txBody>
      </p:sp>
      <p:cxnSp>
        <p:nvCxnSpPr>
          <p:cNvPr id="63" name="Straight Arrow Connector 62"/>
          <p:cNvCxnSpPr>
            <a:stCxn id="59" idx="3"/>
          </p:cNvCxnSpPr>
          <p:nvPr/>
        </p:nvCxnSpPr>
        <p:spPr>
          <a:xfrm>
            <a:off x="8110732" y="4317808"/>
            <a:ext cx="270073" cy="402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391400" y="4810057"/>
            <a:ext cx="9722" cy="4720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2" idx="3"/>
            <a:endCxn id="59" idx="1"/>
          </p:cNvCxnSpPr>
          <p:nvPr/>
        </p:nvCxnSpPr>
        <p:spPr>
          <a:xfrm>
            <a:off x="6776168" y="4069193"/>
            <a:ext cx="215306" cy="2486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0" idx="3"/>
            <a:endCxn id="57" idx="1"/>
          </p:cNvCxnSpPr>
          <p:nvPr/>
        </p:nvCxnSpPr>
        <p:spPr>
          <a:xfrm flipV="1">
            <a:off x="4312240" y="1897701"/>
            <a:ext cx="845813" cy="1188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0" idx="3"/>
            <a:endCxn id="58" idx="1"/>
          </p:cNvCxnSpPr>
          <p:nvPr/>
        </p:nvCxnSpPr>
        <p:spPr>
          <a:xfrm flipV="1">
            <a:off x="4312240" y="2604892"/>
            <a:ext cx="845813" cy="481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0" idx="3"/>
            <a:endCxn id="52" idx="1"/>
          </p:cNvCxnSpPr>
          <p:nvPr/>
        </p:nvCxnSpPr>
        <p:spPr>
          <a:xfrm>
            <a:off x="4312240" y="3086095"/>
            <a:ext cx="818008" cy="983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0" idx="3"/>
            <a:endCxn id="53" idx="1"/>
          </p:cNvCxnSpPr>
          <p:nvPr/>
        </p:nvCxnSpPr>
        <p:spPr>
          <a:xfrm>
            <a:off x="4312240" y="3086095"/>
            <a:ext cx="895259" cy="243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0" idx="3"/>
            <a:endCxn id="54" idx="1"/>
          </p:cNvCxnSpPr>
          <p:nvPr/>
        </p:nvCxnSpPr>
        <p:spPr>
          <a:xfrm>
            <a:off x="4312240" y="3086095"/>
            <a:ext cx="845813" cy="1841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567086" y="4019653"/>
            <a:ext cx="1576557" cy="6992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Fresh water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5581" y="3093878"/>
            <a:ext cx="1589730" cy="615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Aquifer </a:t>
            </a:r>
            <a:r>
              <a:rPr lang="en-US" dirty="0" smtClean="0">
                <a:solidFill>
                  <a:schemeClr val="tx1"/>
                </a:solidFill>
              </a:rPr>
              <a:t>Diversion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41961" y="3919378"/>
            <a:ext cx="1613350" cy="731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River </a:t>
            </a:r>
            <a:r>
              <a:rPr lang="en-US" dirty="0" smtClean="0">
                <a:solidFill>
                  <a:schemeClr val="tx1"/>
                </a:solidFill>
              </a:rPr>
              <a:t>Diversion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27448" y="1882110"/>
            <a:ext cx="1627863" cy="83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Water </a:t>
            </a:r>
            <a:r>
              <a:rPr lang="en-US" dirty="0" smtClean="0">
                <a:solidFill>
                  <a:schemeClr val="tx1"/>
                </a:solidFill>
              </a:rPr>
              <a:t>Projects </a:t>
            </a:r>
            <a:r>
              <a:rPr lang="en-US" dirty="0">
                <a:solidFill>
                  <a:schemeClr val="tx1"/>
                </a:solidFill>
              </a:rPr>
              <a:t>(Exist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New)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941011" y="2298457"/>
            <a:ext cx="649590" cy="310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79" idx="1"/>
          </p:cNvCxnSpPr>
          <p:nvPr/>
        </p:nvCxnSpPr>
        <p:spPr>
          <a:xfrm flipV="1">
            <a:off x="1941011" y="2060923"/>
            <a:ext cx="675863" cy="1340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941011" y="4116493"/>
            <a:ext cx="557193" cy="16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616874" y="1736461"/>
            <a:ext cx="1434203" cy="648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Brackish Water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406253" y="2410135"/>
            <a:ext cx="0" cy="38951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0" idx="3"/>
            <a:endCxn id="55" idx="1"/>
          </p:cNvCxnSpPr>
          <p:nvPr/>
        </p:nvCxnSpPr>
        <p:spPr>
          <a:xfrm>
            <a:off x="4312240" y="3086095"/>
            <a:ext cx="845813" cy="2526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0" idx="3"/>
          </p:cNvCxnSpPr>
          <p:nvPr/>
        </p:nvCxnSpPr>
        <p:spPr>
          <a:xfrm>
            <a:off x="4312240" y="3086095"/>
            <a:ext cx="807714" cy="3412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593730" y="948047"/>
            <a:ext cx="3992639" cy="45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17226" tIns="58613" rIns="117226" bIns="58613"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Modeled Water Demand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749031" y="1835920"/>
            <a:ext cx="1270511" cy="450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Reuse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0749032" y="3890831"/>
            <a:ext cx="1270511" cy="78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Return Flows</a:t>
            </a:r>
          </a:p>
        </p:txBody>
      </p:sp>
      <p:cxnSp>
        <p:nvCxnSpPr>
          <p:cNvPr id="86" name="Straight Arrow Connector 85"/>
          <p:cNvCxnSpPr>
            <a:endCxn id="94" idx="2"/>
          </p:cNvCxnSpPr>
          <p:nvPr/>
        </p:nvCxnSpPr>
        <p:spPr>
          <a:xfrm>
            <a:off x="10093895" y="2970950"/>
            <a:ext cx="417736" cy="4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4" idx="1"/>
          </p:cNvCxnSpPr>
          <p:nvPr/>
        </p:nvCxnSpPr>
        <p:spPr>
          <a:xfrm flipH="1" flipV="1">
            <a:off x="10121234" y="2041720"/>
            <a:ext cx="627797" cy="19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85" idx="1"/>
          </p:cNvCxnSpPr>
          <p:nvPr/>
        </p:nvCxnSpPr>
        <p:spPr>
          <a:xfrm flipV="1">
            <a:off x="10121235" y="4284551"/>
            <a:ext cx="627797" cy="1687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2498205" y="2810925"/>
            <a:ext cx="1708400" cy="58954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Treatment Plants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3406253" y="3518367"/>
            <a:ext cx="6998" cy="501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1941011" y="2298457"/>
            <a:ext cx="649590" cy="1743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41011" y="3401832"/>
            <a:ext cx="578667" cy="6728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0511631" y="2574572"/>
            <a:ext cx="1745312" cy="80261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Treatment Plants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endCxn id="84" idx="2"/>
          </p:cNvCxnSpPr>
          <p:nvPr/>
        </p:nvCxnSpPr>
        <p:spPr>
          <a:xfrm flipV="1">
            <a:off x="11363974" y="2285926"/>
            <a:ext cx="20313" cy="365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11384287" y="3489683"/>
            <a:ext cx="3" cy="401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1681" y="223862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Prior Findings</a:t>
            </a: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" y="1297758"/>
            <a:ext cx="107935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/>
            <a:r>
              <a:rPr lang="en-US" sz="2800" b="1" dirty="0" smtClean="0"/>
              <a:t>Versions of model have been around for many years – first study 1990</a:t>
            </a:r>
          </a:p>
          <a:p>
            <a:pPr marL="395288" indent="-395288"/>
            <a:endParaRPr lang="en-US" sz="2800" b="1" dirty="0"/>
          </a:p>
          <a:p>
            <a:pPr marL="1319212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400 k pumping limit expensive – </a:t>
            </a:r>
            <a:r>
              <a:rPr lang="en-US" sz="2800" b="1" dirty="0" err="1" smtClean="0">
                <a:solidFill>
                  <a:srgbClr val="C00000"/>
                </a:solidFill>
              </a:rPr>
              <a:t>springflow</a:t>
            </a:r>
            <a:r>
              <a:rPr lang="en-US" sz="2800" b="1" dirty="0" smtClean="0">
                <a:solidFill>
                  <a:srgbClr val="C00000"/>
                </a:solidFill>
              </a:rPr>
              <a:t> /elevation based better  for both habitat and regional economy</a:t>
            </a:r>
          </a:p>
          <a:p>
            <a:pPr marL="1319212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</a:endParaRPr>
          </a:p>
          <a:p>
            <a:pPr marL="1319212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Importance of El Nino state knowledge</a:t>
            </a:r>
          </a:p>
          <a:p>
            <a:pPr marL="1319212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</a:endParaRPr>
          </a:p>
          <a:p>
            <a:pPr marL="1319212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Water projections high given price response</a:t>
            </a:r>
          </a:p>
          <a:p>
            <a:pPr marL="1319212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</a:endParaRPr>
          </a:p>
          <a:p>
            <a:pPr marL="1319212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Water development projects not enough for 2050 if climate continues to evolve</a:t>
            </a:r>
          </a:p>
          <a:p>
            <a:pPr marL="395288" indent="-395288"/>
            <a:endParaRPr lang="en-US" sz="2800" b="1" dirty="0"/>
          </a:p>
          <a:p>
            <a:pPr marL="395288" indent="-395288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738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Key challenges</a:t>
            </a: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" y="1297758"/>
            <a:ext cx="1075257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Data</a:t>
            </a:r>
            <a:endParaRPr lang="en-US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Identification of major WEF alternatives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C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Mechanisms for implementation and compensation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Conjunctive water use modeling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C0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Adding in environmental concerns (instream flows, bay and estuary, </a:t>
            </a:r>
            <a:r>
              <a:rPr lang="en-US" sz="3200" b="1" dirty="0" err="1" smtClean="0">
                <a:solidFill>
                  <a:srgbClr val="C00000"/>
                </a:solidFill>
              </a:rPr>
              <a:t>springflow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</a:p>
          <a:p>
            <a:pPr marL="852488" lvl="1" indent="-395288"/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WEF Alternatives – a starting point</a:t>
            </a: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900" y="1297758"/>
            <a:ext cx="119621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/>
            <a:r>
              <a:rPr lang="en-US" sz="2800" b="1" dirty="0" smtClean="0">
                <a:solidFill>
                  <a:srgbClr val="C00000"/>
                </a:solidFill>
              </a:rPr>
              <a:t>	</a:t>
            </a:r>
            <a:r>
              <a:rPr lang="en-US" sz="2800" b="1" dirty="0"/>
              <a:t>Ag</a:t>
            </a:r>
            <a:r>
              <a:rPr lang="en-US" sz="2800" b="1" dirty="0" smtClean="0">
                <a:solidFill>
                  <a:srgbClr val="C00000"/>
                </a:solidFill>
              </a:rPr>
              <a:t>		</a:t>
            </a:r>
            <a:r>
              <a:rPr lang="en-US" sz="2800" b="1" dirty="0">
                <a:solidFill>
                  <a:srgbClr val="C00000"/>
                </a:solidFill>
              </a:rPr>
              <a:t>Irrigation methods and practices	Alternative crops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Land to dryland or grazing		Removing minimum limits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Degraded water use			Crop mix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/>
              <a:t>Water</a:t>
            </a:r>
            <a:r>
              <a:rPr lang="en-US" sz="2800" b="1" dirty="0">
                <a:solidFill>
                  <a:srgbClr val="C00000"/>
                </a:solidFill>
              </a:rPr>
              <a:t>	Use of more distant aquifers		Injection &amp;recovery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Reservoirs					Saline sources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Enhanced recharge			Conservation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Reuse						</a:t>
            </a:r>
          </a:p>
          <a:p>
            <a:pPr marL="395288" indent="-395288"/>
            <a:endParaRPr lang="en-US" sz="2800" b="1" dirty="0">
              <a:solidFill>
                <a:srgbClr val="C00000"/>
              </a:solidFill>
            </a:endParaRP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/>
              <a:t>Energy</a:t>
            </a:r>
            <a:r>
              <a:rPr lang="en-US" sz="2800" b="1" dirty="0">
                <a:solidFill>
                  <a:srgbClr val="C00000"/>
                </a:solidFill>
              </a:rPr>
              <a:t>	Alternative cooling			Coal to Natural Gas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Renewable sources wind	 solar		Import more</a:t>
            </a:r>
          </a:p>
          <a:p>
            <a:pPr marL="395288" indent="-395288"/>
            <a:r>
              <a:rPr lang="en-US" sz="2800" b="1" dirty="0">
                <a:solidFill>
                  <a:srgbClr val="C00000"/>
                </a:solidFill>
              </a:rPr>
              <a:t>			Fracking water reuse 			Fracking technology </a:t>
            </a:r>
            <a:r>
              <a:rPr lang="en-US" sz="2800" b="1" dirty="0" smtClean="0"/>
              <a:t>	</a:t>
            </a:r>
          </a:p>
          <a:p>
            <a:pPr marL="395288" indent="-395288"/>
            <a:r>
              <a:rPr lang="en-US" sz="2800" b="1" dirty="0"/>
              <a:t>	</a:t>
            </a:r>
            <a:r>
              <a:rPr lang="en-US" sz="2800" b="1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22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What help do we need from Regional Stakeholders? </a:t>
            </a: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5459" y="1297758"/>
            <a:ext cx="11089341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spcAft>
                <a:spcPts val="1500"/>
              </a:spcAft>
            </a:pPr>
            <a:r>
              <a:rPr lang="en-US" sz="3200" b="1" dirty="0" smtClean="0"/>
              <a:t>Data and insights</a:t>
            </a:r>
          </a:p>
          <a:p>
            <a:pPr marL="914400" lvl="1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Identification of water conserving  approaches and their costs</a:t>
            </a:r>
          </a:p>
          <a:p>
            <a:pPr marL="914400" lvl="1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Agricultural data on</a:t>
            </a:r>
          </a:p>
          <a:p>
            <a:pPr marL="852488" lvl="1" indent="-395288">
              <a:spcAft>
                <a:spcPts val="1500"/>
              </a:spcAft>
            </a:pPr>
            <a:r>
              <a:rPr lang="en-US" sz="3200" b="1" dirty="0" smtClean="0">
                <a:solidFill>
                  <a:srgbClr val="C00000"/>
                </a:solidFill>
              </a:rPr>
              <a:t>			Effects of alternative irrigation possibilities</a:t>
            </a:r>
          </a:p>
          <a:p>
            <a:pPr marL="852488" lvl="1" indent="-395288">
              <a:spcAft>
                <a:spcPts val="1500"/>
              </a:spcAft>
            </a:pPr>
            <a:r>
              <a:rPr lang="en-US" sz="3200" b="1" dirty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		Saline water use effects</a:t>
            </a:r>
          </a:p>
          <a:p>
            <a:pPr marL="914400" lvl="1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Effects on water project yields of drought</a:t>
            </a:r>
          </a:p>
          <a:p>
            <a:pPr marL="914400" lvl="1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Identification of possible policy changes (1 ac </a:t>
            </a:r>
            <a:r>
              <a:rPr lang="en-US" sz="3200" b="1" dirty="0" err="1" smtClean="0">
                <a:solidFill>
                  <a:srgbClr val="C00000"/>
                </a:solidFill>
              </a:rPr>
              <a:t>ft</a:t>
            </a:r>
            <a:r>
              <a:rPr lang="en-US" sz="3200" b="1" dirty="0" smtClean="0">
                <a:solidFill>
                  <a:srgbClr val="C00000"/>
                </a:solidFill>
              </a:rPr>
              <a:t> in ag?)</a:t>
            </a:r>
          </a:p>
        </p:txBody>
      </p:sp>
    </p:spTree>
    <p:extLst>
      <p:ext uri="{BB962C8B-B14F-4D97-AF65-F5344CB8AC3E}">
        <p14:creationId xmlns:p14="http://schemas.microsoft.com/office/powerpoint/2010/main" val="5313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What do we intend to have to offer Regional Stakeholders?</a:t>
            </a: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" y="1297758"/>
            <a:ext cx="107525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/>
            <a:r>
              <a:rPr lang="en-US" sz="3200" b="1" dirty="0" smtClean="0"/>
              <a:t>Support for decisions</a:t>
            </a:r>
          </a:p>
          <a:p>
            <a:pPr marL="395288" indent="-395288"/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	Multi dimensional Evaluations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	Portfolios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	Projections of effects of changes in population, water 	supplies, aquifer depletion,  policies, projects, retrofits, 	alternative energy</a:t>
            </a:r>
          </a:p>
          <a:p>
            <a:pPr marL="395288" indent="-395288"/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4458" y="3601188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Welcome Note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05081"/>
            <a:ext cx="12133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Dr. Cynthia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Teniente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-Matson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President,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Texas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A&amp;M University–San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Antonio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5373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4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4458" y="3574293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Water-Food Group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71" y="4927348"/>
            <a:ext cx="1134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Century Gothic" panose="020B0502020202020204" pitchFamily="34" charset="0"/>
              </a:rPr>
              <a:t>              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 Key findings in sub-group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2.      What are key challenges you face in conducting FEW nexus research?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3.      What are your needs from governmental and industry/business institutions?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4.      What do you have to offer governmental and industry/business institutions?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821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12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1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49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Key Objectives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0486" y="13292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Build a nexus-based model for tradeoff analysis and resource allocation for management of livestock production at a farm </a:t>
            </a:r>
            <a:r>
              <a:rPr lang="en-US" dirty="0" smtClean="0"/>
              <a:t>scale (1)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Evaluate the benefits of the closed-loop dairy concept for agricultural yield, environmental quality, and cost of inputs, including water and energy </a:t>
            </a:r>
            <a:r>
              <a:rPr lang="en-US" dirty="0" smtClean="0"/>
              <a:t>resources (1)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Quantify the impacts of dairy farm waste management practices, such as manure application and wastewater irrigation, by determining soil physical properties such as water retention and available </a:t>
            </a:r>
            <a:r>
              <a:rPr lang="en-US" dirty="0" smtClean="0"/>
              <a:t>water (2)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the changes in hydro-structural soil properties after long term waste application and their correlations with crop </a:t>
            </a:r>
            <a:r>
              <a:rPr lang="en-US" dirty="0" smtClean="0"/>
              <a:t>yield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 biochar systems for individual </a:t>
            </a:r>
            <a:r>
              <a:rPr lang="en-US" dirty="0" smtClean="0"/>
              <a:t>applications (3)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Key findings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0486" y="1329237"/>
            <a:ext cx="86193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dirty="0" smtClean="0"/>
              <a:t>….on going research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Multiway approach identifying energy, water, waste and food centric scenarios (1)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depth understanding about the effects of waste application on physical soil properties which will allow for making informed waste management and irrigation </a:t>
            </a:r>
            <a:r>
              <a:rPr lang="en-US" dirty="0" smtClean="0"/>
              <a:t>decisions (2)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With optimization of variables contributing in biochar production, soil physical properties improvement would be </a:t>
            </a:r>
            <a:r>
              <a:rPr lang="en-US" dirty="0" smtClean="0"/>
              <a:t>maximized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indent="-514350" algn="just">
              <a:buFont typeface="+mj-lt"/>
              <a:buAutoNum type="arabicPeriod"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pic>
        <p:nvPicPr>
          <p:cNvPr id="6" name="Content Placeholder 5" descr="A group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xmlns="" id="{DFEDCD6B-8BA1-4ADB-9F9E-1A44F6AB8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97" y="2489898"/>
            <a:ext cx="2500843" cy="187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9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208572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E8B9C3-C7F0-4EF4-B850-CBC908E62140}"/>
              </a:ext>
            </a:extLst>
          </p:cNvPr>
          <p:cNvSpPr txBox="1"/>
          <p:nvPr/>
        </p:nvSpPr>
        <p:spPr>
          <a:xfrm>
            <a:off x="140868" y="1164439"/>
            <a:ext cx="37770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10 years of WWT reuse in a cotton field in San Angelo, TX.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famer reported an increase in the cotton yield with wastewater reuse.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 between quality, cost, and soil health and productivity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86F11A2-1714-4CF1-927C-6B42FD9FF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25234"/>
              </p:ext>
            </p:extLst>
          </p:nvPr>
        </p:nvGraphicFramePr>
        <p:xfrm>
          <a:off x="4114801" y="963815"/>
          <a:ext cx="7936332" cy="552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5" imgW="4562602" imgH="3143274" progId="Excel.Sheet.12">
                  <p:embed/>
                </p:oleObj>
              </mc:Choice>
              <mc:Fallback>
                <p:oleObj name="Worksheet" r:id="rId5" imgW="4562602" imgH="314327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886F11A2-1714-4CF1-927C-6B42FD9FF6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1" y="963815"/>
                        <a:ext cx="7936332" cy="5524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47EE9E-5DC9-4118-AF1D-96D6F4E27B1D}"/>
              </a:ext>
            </a:extLst>
          </p:cNvPr>
          <p:cNvSpPr/>
          <p:nvPr/>
        </p:nvSpPr>
        <p:spPr>
          <a:xfrm>
            <a:off x="833237" y="372065"/>
            <a:ext cx="10782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Impact of Wastewater Reuse on Soil-Water Holding Properties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K</a:t>
            </a:r>
            <a:r>
              <a:rPr lang="en-US" sz="4400" dirty="0" smtClean="0">
                <a:latin typeface="Century Gothic" panose="020B0502020202020204" pitchFamily="34" charset="0"/>
              </a:rPr>
              <a:t>ey challenges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7903" y="1120232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roviding </a:t>
            </a:r>
            <a:r>
              <a:rPr lang="en-US" dirty="0"/>
              <a:t>those </a:t>
            </a:r>
            <a:r>
              <a:rPr lang="en-US" dirty="0" smtClean="0"/>
              <a:t>interested </a:t>
            </a:r>
            <a:r>
              <a:rPr lang="en-US" dirty="0"/>
              <a:t>decision-makers with clear, simple, yet comprehensive answers </a:t>
            </a:r>
            <a:r>
              <a:rPr lang="en-US" dirty="0" smtClean="0"/>
              <a:t>(1)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Combine energy-water-food data to establish a monetary value for several sectors (1)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depth understanding about the effects of waste application on physical soil properties which will allow for making informed waste management and irrigation </a:t>
            </a:r>
            <a:r>
              <a:rPr lang="en-US" dirty="0" smtClean="0"/>
              <a:t>decisions</a:t>
            </a:r>
            <a:r>
              <a:rPr lang="en-US" dirty="0"/>
              <a:t> </a:t>
            </a:r>
            <a:r>
              <a:rPr lang="en-US" dirty="0" smtClean="0"/>
              <a:t>(2)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Biochar characteristics and effects- multi parameters (3)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availability and compatibility of data sets </a:t>
            </a:r>
            <a:r>
              <a:rPr lang="en-US" dirty="0" smtClean="0"/>
              <a:t>(1,2,3)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0486" y="1329237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Additional farm to contrast data</a:t>
            </a:r>
          </a:p>
          <a:p>
            <a:r>
              <a:rPr lang="en-US" dirty="0" smtClean="0"/>
              <a:t>Any additional set of data?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What help do we need from Regional Stakeholders? </a:t>
            </a:r>
          </a:p>
        </p:txBody>
      </p:sp>
    </p:spTree>
    <p:extLst>
      <p:ext uri="{BB962C8B-B14F-4D97-AF65-F5344CB8AC3E}">
        <p14:creationId xmlns:p14="http://schemas.microsoft.com/office/powerpoint/2010/main" val="16026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0486" y="13292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Offer a work in progress model of a dairy farm including manure management and biomass processing (1)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depth understanding about the effects of waste application on physical soil properties which will allow for making informed waste management and irrigation </a:t>
            </a:r>
            <a:r>
              <a:rPr lang="en-US" dirty="0" smtClean="0"/>
              <a:t>decisions</a:t>
            </a:r>
            <a:r>
              <a:rPr lang="en-US" dirty="0"/>
              <a:t> </a:t>
            </a:r>
            <a:r>
              <a:rPr lang="en-US" dirty="0" smtClean="0"/>
              <a:t>(2)</a:t>
            </a:r>
          </a:p>
          <a:p>
            <a:r>
              <a:rPr lang="en-US" dirty="0" smtClean="0"/>
              <a:t>A </a:t>
            </a:r>
            <a:r>
              <a:rPr lang="en-US" dirty="0"/>
              <a:t>guideline for specification of biochar based on soil type and </a:t>
            </a:r>
            <a:r>
              <a:rPr lang="en-US" dirty="0" smtClean="0"/>
              <a:t>structure (3)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What do we intend to have to offer Regional Stakeholders?</a:t>
            </a:r>
          </a:p>
        </p:txBody>
      </p:sp>
    </p:spTree>
    <p:extLst>
      <p:ext uri="{BB962C8B-B14F-4D97-AF65-F5344CB8AC3E}">
        <p14:creationId xmlns:p14="http://schemas.microsoft.com/office/powerpoint/2010/main" val="80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4458" y="3574293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Water-Energy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71" y="4927348"/>
            <a:ext cx="11340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Century Gothic" panose="020B0502020202020204" pitchFamily="34" charset="0"/>
              </a:rPr>
              <a:t>              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>
                <a:latin typeface="Century Gothic" panose="020B0502020202020204" pitchFamily="34" charset="0"/>
              </a:rPr>
              <a:t> Key findings in </a:t>
            </a:r>
            <a:r>
              <a:rPr lang="en-US" sz="2000" dirty="0" smtClean="0">
                <a:latin typeface="Century Gothic" panose="020B0502020202020204" pitchFamily="34" charset="0"/>
              </a:rPr>
              <a:t>sub-group 2 Energy for Water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2.      What are key challenges you face in conducting FEW nexus research?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3.      What are your needs from governmental and industry/business institutions?</a:t>
            </a:r>
          </a:p>
          <a:p>
            <a:pPr marL="1257300" indent="-228600" fontAlgn="base"/>
            <a:r>
              <a:rPr lang="en-US" sz="2000" dirty="0">
                <a:latin typeface="Century Gothic" panose="020B0502020202020204" pitchFamily="34" charset="0"/>
              </a:rPr>
              <a:t>4.      What do you have to offer governmental and industry/business institutions?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821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12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5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1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30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Key findings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72" y="1039091"/>
            <a:ext cx="10158788" cy="58189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88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Key findings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4325" y="1134427"/>
            <a:ext cx="10614158" cy="56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8246" y="5221533"/>
            <a:ext cx="11483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Rabi H.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Mohtar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TEES Research Professor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Coordinator, WEF Nexus Initiative, Texas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A&amp;M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University</a:t>
            </a:r>
          </a:p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Faculty of Agriculture and Food Sciences, American University of Beirut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95" y="3574293"/>
            <a:ext cx="12014595" cy="1647240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Overview: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Texas A&amp;M Water-Energy-Food Nexus Initiative (WEFNI)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Workshop Objectives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45373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6895" y="615030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10:05-10:15 AM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 panose="020B0502020202020204" pitchFamily="34" charset="0"/>
              </a:rPr>
              <a:t>Key findings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Framework </a:t>
            </a:r>
            <a:r>
              <a:rPr lang="en-US" dirty="0" smtClean="0"/>
              <a:t>completed for water network through a source-interceptor-sink model</a:t>
            </a:r>
          </a:p>
          <a:p>
            <a:r>
              <a:rPr lang="en-US" b="1" dirty="0" smtClean="0"/>
              <a:t>Data Collection </a:t>
            </a:r>
            <a:r>
              <a:rPr lang="en-US" dirty="0" smtClean="0"/>
              <a:t>completed for generic water characteristics, water qualities for wastewater, and treatment methods</a:t>
            </a:r>
          </a:p>
          <a:p>
            <a:r>
              <a:rPr lang="en-US" b="1" dirty="0" smtClean="0"/>
              <a:t>Detailed Cost Data </a:t>
            </a:r>
            <a:r>
              <a:rPr lang="en-US" dirty="0" smtClean="0"/>
              <a:t>compiled  and cost curves constructed for various treatment strategies</a:t>
            </a:r>
          </a:p>
          <a:p>
            <a:r>
              <a:rPr lang="en-US" b="1" dirty="0" smtClean="0"/>
              <a:t>Flowchart </a:t>
            </a:r>
            <a:r>
              <a:rPr lang="en-US" dirty="0" smtClean="0"/>
              <a:t>created for the optimization based decision making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665152"/>
            <a:ext cx="8229600" cy="761989"/>
          </a:xfrm>
        </p:spPr>
        <p:txBody>
          <a:bodyPr>
            <a:normAutofit/>
          </a:bodyPr>
          <a:lstStyle/>
          <a:p>
            <a:r>
              <a:rPr lang="en-US" altLang="en-US" sz="1800" b="1" dirty="0"/>
              <a:t>Ying </a:t>
            </a:r>
            <a:r>
              <a:rPr lang="en-US" altLang="en-US" sz="1800" b="1" dirty="0" smtClean="0"/>
              <a:t>Li, Associate </a:t>
            </a:r>
            <a:r>
              <a:rPr lang="en-US" altLang="en-US" sz="1800" b="1" dirty="0"/>
              <a:t>Professor</a:t>
            </a:r>
            <a:br>
              <a:rPr lang="en-US" altLang="en-US" sz="1800" b="1" dirty="0"/>
            </a:br>
            <a:r>
              <a:rPr lang="en-US" altLang="en-US" sz="1800" b="1" dirty="0"/>
              <a:t>Pioneer Natural Resources Faculty </a:t>
            </a:r>
            <a:r>
              <a:rPr lang="en-US" altLang="en-US" sz="1800" b="1" dirty="0" smtClean="0"/>
              <a:t>Fellow</a:t>
            </a:r>
            <a:endParaRPr lang="en-US" altLang="en-US" sz="1800" b="1" dirty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9B3FAA-3C4E-4A52-8EB1-479A508AA6AC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2019301" y="1663690"/>
            <a:ext cx="7521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Advanced materials and solar energy enabled wastewater treatment and clean water production</a:t>
            </a:r>
          </a:p>
        </p:txBody>
      </p:sp>
      <p:sp>
        <p:nvSpPr>
          <p:cNvPr id="4" name="Oval 3"/>
          <p:cNvSpPr/>
          <p:nvPr/>
        </p:nvSpPr>
        <p:spPr>
          <a:xfrm>
            <a:off x="4548188" y="2703514"/>
            <a:ext cx="1865312" cy="18192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13439" y="2732089"/>
            <a:ext cx="1824037" cy="179228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08600" y="3633789"/>
            <a:ext cx="1824038" cy="17938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4702176" y="3041651"/>
            <a:ext cx="155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Advanced Materials</a:t>
            </a:r>
            <a:endParaRPr lang="en-US" altLang="en-US"/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6607175" y="2981326"/>
            <a:ext cx="1130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Solar Energy</a:t>
            </a:r>
            <a:endParaRPr lang="en-US" altLang="en-US"/>
          </a:p>
        </p:txBody>
      </p:sp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5561014" y="4537075"/>
            <a:ext cx="1398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Water Treatment</a:t>
            </a:r>
            <a:endParaRPr lang="en-US" altLang="en-US"/>
          </a:p>
        </p:txBody>
      </p:sp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2460626" y="2874963"/>
            <a:ext cx="2047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Photocatalyst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Nanofibers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Nanocomposite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Coating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Membrane</a:t>
            </a:r>
          </a:p>
        </p:txBody>
      </p:sp>
      <p:sp>
        <p:nvSpPr>
          <p:cNvPr id="13324" name="Rectangle 24"/>
          <p:cNvSpPr>
            <a:spLocks noChangeArrowheads="1"/>
          </p:cNvSpPr>
          <p:nvPr/>
        </p:nvSpPr>
        <p:spPr bwMode="auto">
          <a:xfrm>
            <a:off x="7985126" y="2901950"/>
            <a:ext cx="204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Solar thermal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Solar PV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Solar chemical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Hybrid solar</a:t>
            </a:r>
          </a:p>
        </p:txBody>
      </p:sp>
      <p:sp>
        <p:nvSpPr>
          <p:cNvPr id="13325" name="Rectangle 25"/>
          <p:cNvSpPr>
            <a:spLocks noChangeArrowheads="1"/>
          </p:cNvSpPr>
          <p:nvPr/>
        </p:nvSpPr>
        <p:spPr bwMode="auto">
          <a:xfrm>
            <a:off x="3363913" y="5351463"/>
            <a:ext cx="3282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Organic pollutant removal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Heavy metal removal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Disinfection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Desalination</a:t>
            </a:r>
          </a:p>
        </p:txBody>
      </p:sp>
      <p:sp>
        <p:nvSpPr>
          <p:cNvPr id="13326" name="Rectangle 26"/>
          <p:cNvSpPr>
            <a:spLocks noChangeArrowheads="1"/>
          </p:cNvSpPr>
          <p:nvPr/>
        </p:nvSpPr>
        <p:spPr bwMode="auto">
          <a:xfrm>
            <a:off x="6510339" y="5354638"/>
            <a:ext cx="3584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Oil/gas produced water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Municipal/industrial wastewater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Seawater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Inland brakish water</a:t>
            </a:r>
          </a:p>
        </p:txBody>
      </p:sp>
    </p:spTree>
    <p:extLst>
      <p:ext uri="{BB962C8B-B14F-4D97-AF65-F5344CB8AC3E}">
        <p14:creationId xmlns:p14="http://schemas.microsoft.com/office/powerpoint/2010/main" val="131407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55788" y="223838"/>
            <a:ext cx="8229600" cy="1143000"/>
          </a:xfrm>
        </p:spPr>
        <p:txBody>
          <a:bodyPr/>
          <a:lstStyle/>
          <a:p>
            <a:r>
              <a:rPr lang="en-US" altLang="en-US" sz="2400" b="1"/>
              <a:t>Atomic layer deposition (ALD) modified Ag_TiO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photocatalyst for phenol degradation under sunlight</a:t>
            </a:r>
            <a:endParaRPr lang="en-US" altLang="en-US" sz="240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C1EDC-9FAB-4082-96BD-5EC6D7389E4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622426"/>
            <a:ext cx="27606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8" t="10399" r="1689" b="17876"/>
          <a:stretch>
            <a:fillRect/>
          </a:stretch>
        </p:blipFill>
        <p:spPr bwMode="auto">
          <a:xfrm>
            <a:off x="6908800" y="4371975"/>
            <a:ext cx="3424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20"/>
          <p:cNvGrpSpPr>
            <a:grpSpLocks/>
          </p:cNvGrpSpPr>
          <p:nvPr/>
        </p:nvGrpSpPr>
        <p:grpSpPr bwMode="auto">
          <a:xfrm>
            <a:off x="1825626" y="3760789"/>
            <a:ext cx="4386263" cy="2827337"/>
            <a:chOff x="302212" y="3760437"/>
            <a:chExt cx="4386078" cy="2827979"/>
          </a:xfrm>
        </p:grpSpPr>
        <p:grpSp>
          <p:nvGrpSpPr>
            <p:cNvPr id="15385" name="Group 12"/>
            <p:cNvGrpSpPr>
              <a:grpSpLocks/>
            </p:cNvGrpSpPr>
            <p:nvPr/>
          </p:nvGrpSpPr>
          <p:grpSpPr bwMode="auto">
            <a:xfrm>
              <a:off x="302212" y="3760437"/>
              <a:ext cx="3827726" cy="2827979"/>
              <a:chOff x="326436" y="3778605"/>
              <a:chExt cx="3827726" cy="2827979"/>
            </a:xfrm>
          </p:grpSpPr>
          <p:grpSp>
            <p:nvGrpSpPr>
              <p:cNvPr id="15387" name="Group 29"/>
              <p:cNvGrpSpPr>
                <a:grpSpLocks/>
              </p:cNvGrpSpPr>
              <p:nvPr/>
            </p:nvGrpSpPr>
            <p:grpSpPr bwMode="auto">
              <a:xfrm>
                <a:off x="326436" y="3778605"/>
                <a:ext cx="3598177" cy="2827979"/>
                <a:chOff x="326436" y="3778605"/>
                <a:chExt cx="3598177" cy="2827979"/>
              </a:xfrm>
            </p:grpSpPr>
            <p:pic>
              <p:nvPicPr>
                <p:cNvPr id="15389" name="Picture 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96" t="10509" r="13245" b="4359"/>
                <a:stretch>
                  <a:fillRect/>
                </a:stretch>
              </p:blipFill>
              <p:spPr bwMode="auto">
                <a:xfrm>
                  <a:off x="326436" y="3778605"/>
                  <a:ext cx="3598177" cy="2827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0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902489" y="5526140"/>
                  <a:ext cx="1998157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/>
                    <a:t>Optimization of MgO layer thickness</a:t>
                  </a: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2348826" y="4275605"/>
                <a:ext cx="1804912" cy="23817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386" name="TextBox 16"/>
            <p:cNvSpPr txBox="1">
              <a:spLocks noChangeArrowheads="1"/>
            </p:cNvSpPr>
            <p:nvPr/>
          </p:nvSpPr>
          <p:spPr bwMode="auto">
            <a:xfrm>
              <a:off x="4080431" y="4174205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Best</a:t>
              </a:r>
            </a:p>
          </p:txBody>
        </p:sp>
      </p:grpSp>
      <p:grpSp>
        <p:nvGrpSpPr>
          <p:cNvPr id="15367" name="Group 21"/>
          <p:cNvGrpSpPr>
            <a:grpSpLocks/>
          </p:cNvGrpSpPr>
          <p:nvPr/>
        </p:nvGrpSpPr>
        <p:grpSpPr bwMode="auto">
          <a:xfrm>
            <a:off x="6677025" y="1549401"/>
            <a:ext cx="3709988" cy="2822575"/>
            <a:chOff x="5153340" y="1549000"/>
            <a:chExt cx="3708902" cy="2822885"/>
          </a:xfrm>
        </p:grpSpPr>
        <p:grpSp>
          <p:nvGrpSpPr>
            <p:cNvPr id="15379" name="Group 13"/>
            <p:cNvGrpSpPr>
              <a:grpSpLocks/>
            </p:cNvGrpSpPr>
            <p:nvPr/>
          </p:nvGrpSpPr>
          <p:grpSpPr bwMode="auto">
            <a:xfrm>
              <a:off x="5153340" y="1549000"/>
              <a:ext cx="3708902" cy="2822885"/>
              <a:chOff x="5153340" y="1549000"/>
              <a:chExt cx="3708902" cy="2822885"/>
            </a:xfrm>
          </p:grpSpPr>
          <p:grpSp>
            <p:nvGrpSpPr>
              <p:cNvPr id="15381" name="Group 28"/>
              <p:cNvGrpSpPr>
                <a:grpSpLocks/>
              </p:cNvGrpSpPr>
              <p:nvPr/>
            </p:nvGrpSpPr>
            <p:grpSpPr bwMode="auto">
              <a:xfrm>
                <a:off x="5153340" y="1549000"/>
                <a:ext cx="3597045" cy="2822885"/>
                <a:chOff x="5089755" y="1674573"/>
                <a:chExt cx="3597045" cy="2822885"/>
              </a:xfrm>
            </p:grpSpPr>
            <p:pic>
              <p:nvPicPr>
                <p:cNvPr id="15383" name="Picture 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94" t="10245" r="13179" b="4890"/>
                <a:stretch>
                  <a:fillRect/>
                </a:stretch>
              </p:blipFill>
              <p:spPr bwMode="auto">
                <a:xfrm>
                  <a:off x="5089755" y="1674573"/>
                  <a:ext cx="3597045" cy="2822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4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648359" y="3486217"/>
                  <a:ext cx="247983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600" b="1"/>
                    <a:t>Selection of ALD coating materials</a:t>
                  </a: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7057782" y="2260278"/>
                <a:ext cx="1804460" cy="24609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380" name="TextBox 33"/>
            <p:cNvSpPr txBox="1">
              <a:spLocks noChangeArrowheads="1"/>
            </p:cNvSpPr>
            <p:nvPr/>
          </p:nvSpPr>
          <p:spPr bwMode="auto">
            <a:xfrm>
              <a:off x="8142526" y="2453363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Best</a:t>
              </a:r>
            </a:p>
          </p:txBody>
        </p:sp>
      </p:grpSp>
      <p:grpSp>
        <p:nvGrpSpPr>
          <p:cNvPr id="15368" name="Group 30"/>
          <p:cNvGrpSpPr>
            <a:grpSpLocks/>
          </p:cNvGrpSpPr>
          <p:nvPr/>
        </p:nvGrpSpPr>
        <p:grpSpPr bwMode="auto">
          <a:xfrm>
            <a:off x="4875213" y="1701801"/>
            <a:ext cx="1917700" cy="2339975"/>
            <a:chOff x="3350456" y="1701020"/>
            <a:chExt cx="1917941" cy="2339963"/>
          </a:xfrm>
        </p:grpSpPr>
        <p:sp>
          <p:nvSpPr>
            <p:cNvPr id="15371" name="TextBox 7"/>
            <p:cNvSpPr txBox="1">
              <a:spLocks noChangeArrowheads="1"/>
            </p:cNvSpPr>
            <p:nvPr/>
          </p:nvSpPr>
          <p:spPr bwMode="auto">
            <a:xfrm>
              <a:off x="3350456" y="1701020"/>
              <a:ext cx="1802884" cy="646331"/>
            </a:xfrm>
            <a:prstGeom prst="rect">
              <a:avLst/>
            </a:prstGeom>
            <a:solidFill>
              <a:srgbClr val="E2D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Nanorod structured TiO</a:t>
              </a:r>
              <a:r>
                <a:rPr lang="en-US" altLang="en-US" b="1" baseline="-25000"/>
                <a:t>2</a:t>
              </a:r>
            </a:p>
          </p:txBody>
        </p:sp>
        <p:sp>
          <p:nvSpPr>
            <p:cNvPr id="15372" name="TextBox 8"/>
            <p:cNvSpPr txBox="1">
              <a:spLocks noChangeArrowheads="1"/>
            </p:cNvSpPr>
            <p:nvPr/>
          </p:nvSpPr>
          <p:spPr bwMode="auto">
            <a:xfrm>
              <a:off x="3350456" y="2971461"/>
              <a:ext cx="1165765" cy="369332"/>
            </a:xfrm>
            <a:prstGeom prst="rect">
              <a:avLst/>
            </a:prstGeom>
            <a:solidFill>
              <a:srgbClr val="E2D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/>
                <a:t>Ag_TiO</a:t>
              </a:r>
              <a:r>
                <a:rPr lang="en-US" altLang="en-US" b="1" baseline="-25000"/>
                <a:t>2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687048" y="2315380"/>
              <a:ext cx="0" cy="6461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4" name="TextBox 11"/>
            <p:cNvSpPr txBox="1">
              <a:spLocks noChangeArrowheads="1"/>
            </p:cNvSpPr>
            <p:nvPr/>
          </p:nvSpPr>
          <p:spPr bwMode="auto">
            <a:xfrm>
              <a:off x="3713578" y="2357609"/>
              <a:ext cx="14655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70C0"/>
                  </a:solidFill>
                </a:rPr>
                <a:t>Ag modification</a:t>
              </a:r>
            </a:p>
          </p:txBody>
        </p:sp>
        <p:grpSp>
          <p:nvGrpSpPr>
            <p:cNvPr id="15375" name="Group 19"/>
            <p:cNvGrpSpPr>
              <a:grpSpLocks/>
            </p:cNvGrpSpPr>
            <p:nvPr/>
          </p:nvGrpSpPr>
          <p:grpSpPr bwMode="auto">
            <a:xfrm>
              <a:off x="3713578" y="3383530"/>
              <a:ext cx="1554819" cy="340682"/>
              <a:chOff x="3713578" y="3383530"/>
              <a:chExt cx="1554819" cy="34068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714039" y="3383761"/>
                <a:ext cx="0" cy="33972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714039" y="3723484"/>
                <a:ext cx="15543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76" name="TextBox 22"/>
            <p:cNvSpPr txBox="1">
              <a:spLocks noChangeArrowheads="1"/>
            </p:cNvSpPr>
            <p:nvPr/>
          </p:nvSpPr>
          <p:spPr bwMode="auto">
            <a:xfrm>
              <a:off x="4003829" y="3394652"/>
              <a:ext cx="10376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70C0"/>
                  </a:solidFill>
                </a:rPr>
                <a:t>ALD coating</a:t>
              </a:r>
            </a:p>
          </p:txBody>
        </p:sp>
      </p:grp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5392738" y="5068889"/>
            <a:ext cx="2163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b="1"/>
              <a:t>Sub-nanometer MgO coating enhanced phenol degradation efficiency and stability</a:t>
            </a: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4984751" y="1192213"/>
            <a:ext cx="553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060"/>
                </a:solidFill>
              </a:rPr>
              <a:t>Scott et al. submitted to </a:t>
            </a:r>
            <a:r>
              <a:rPr lang="en-US" altLang="en-US" i="1">
                <a:solidFill>
                  <a:srgbClr val="002060"/>
                </a:solidFill>
              </a:rPr>
              <a:t>Science of the Total Environment </a:t>
            </a:r>
          </a:p>
        </p:txBody>
      </p:sp>
    </p:spTree>
    <p:extLst>
      <p:ext uri="{BB962C8B-B14F-4D97-AF65-F5344CB8AC3E}">
        <p14:creationId xmlns:p14="http://schemas.microsoft.com/office/powerpoint/2010/main" val="1455269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6113" y="233363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32C2C"/>
                </a:solidFill>
              </a:rPr>
              <a:t>ALD layer protected </a:t>
            </a:r>
            <a:r>
              <a:rPr lang="en-US" sz="2800" b="1" dirty="0" err="1">
                <a:solidFill>
                  <a:srgbClr val="332C2C"/>
                </a:solidFill>
              </a:rPr>
              <a:t>Ag_ZnO</a:t>
            </a:r>
            <a:r>
              <a:rPr lang="en-US" sz="2800" b="1" dirty="0">
                <a:solidFill>
                  <a:srgbClr val="332C2C"/>
                </a:solidFill>
              </a:rPr>
              <a:t> </a:t>
            </a:r>
            <a:r>
              <a:rPr lang="en-US" sz="2800" b="1" dirty="0" err="1">
                <a:solidFill>
                  <a:srgbClr val="332C2C"/>
                </a:solidFill>
              </a:rPr>
              <a:t>nanorods</a:t>
            </a:r>
            <a:r>
              <a:rPr lang="en-US" sz="2800" b="1" dirty="0">
                <a:solidFill>
                  <a:srgbClr val="332C2C"/>
                </a:solidFill>
              </a:rPr>
              <a:t> grown on stainless steel mesh for organic dye degradation</a:t>
            </a:r>
            <a:endParaRPr lang="en-US" sz="2800" b="1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43451-F611-4949-872D-430D0A1FB0D1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048126"/>
            <a:ext cx="77168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1920876" y="1417639"/>
            <a:ext cx="4024313" cy="2549525"/>
            <a:chOff x="4765780" y="1267185"/>
            <a:chExt cx="4023378" cy="2549287"/>
          </a:xfrm>
        </p:grpSpPr>
        <p:graphicFrame>
          <p:nvGraphicFramePr>
            <p:cNvPr id="8" name="Diagram 7"/>
            <p:cNvGraphicFramePr/>
            <p:nvPr/>
          </p:nvGraphicFramePr>
          <p:xfrm>
            <a:off x="4765780" y="1844401"/>
            <a:ext cx="4023378" cy="16357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404" name="TextBox 8"/>
            <p:cNvSpPr txBox="1">
              <a:spLocks noChangeArrowheads="1"/>
            </p:cNvSpPr>
            <p:nvPr/>
          </p:nvSpPr>
          <p:spPr bwMode="auto">
            <a:xfrm>
              <a:off x="5079549" y="3447140"/>
              <a:ext cx="2089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Metal modification</a:t>
              </a:r>
            </a:p>
          </p:txBody>
        </p:sp>
        <p:sp>
          <p:nvSpPr>
            <p:cNvPr id="16405" name="TextBox 9"/>
            <p:cNvSpPr txBox="1">
              <a:spLocks noChangeArrowheads="1"/>
            </p:cNvSpPr>
            <p:nvPr/>
          </p:nvSpPr>
          <p:spPr bwMode="auto">
            <a:xfrm>
              <a:off x="5219268" y="1267185"/>
              <a:ext cx="228902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ALD is applied to coat protective TiO</a:t>
              </a:r>
              <a:r>
                <a:rPr lang="en-US" altLang="en-US" baseline="-25000"/>
                <a:t>2</a:t>
              </a:r>
              <a:r>
                <a:rPr lang="en-US" altLang="en-US"/>
                <a:t> layer on Ag_ZnO nanorods </a:t>
              </a:r>
            </a:p>
          </p:txBody>
        </p:sp>
        <p:sp>
          <p:nvSpPr>
            <p:cNvPr id="2" name="Down Arrow 1"/>
            <p:cNvSpPr/>
            <p:nvPr/>
          </p:nvSpPr>
          <p:spPr>
            <a:xfrm rot="10800000">
              <a:off x="5827571" y="2984700"/>
              <a:ext cx="361866" cy="43017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7352804" y="1916411"/>
              <a:ext cx="360279" cy="43017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390" name="Group 2"/>
          <p:cNvGrpSpPr>
            <a:grpSpLocks/>
          </p:cNvGrpSpPr>
          <p:nvPr/>
        </p:nvGrpSpPr>
        <p:grpSpPr bwMode="auto">
          <a:xfrm>
            <a:off x="5948364" y="1606550"/>
            <a:ext cx="4968875" cy="2319338"/>
            <a:chOff x="418962" y="1599277"/>
            <a:chExt cx="4968343" cy="2320170"/>
          </a:xfrm>
        </p:grpSpPr>
        <p:grpSp>
          <p:nvGrpSpPr>
            <p:cNvPr id="16392" name="Group 10"/>
            <p:cNvGrpSpPr>
              <a:grpSpLocks/>
            </p:cNvGrpSpPr>
            <p:nvPr/>
          </p:nvGrpSpPr>
          <p:grpSpPr bwMode="auto">
            <a:xfrm>
              <a:off x="418962" y="1942870"/>
              <a:ext cx="4255571" cy="1976577"/>
              <a:chOff x="4570023" y="3858983"/>
              <a:chExt cx="4255571" cy="1976577"/>
            </a:xfrm>
          </p:grpSpPr>
          <p:grpSp>
            <p:nvGrpSpPr>
              <p:cNvPr id="16394" name="Group 11"/>
              <p:cNvGrpSpPr>
                <a:grpSpLocks/>
              </p:cNvGrpSpPr>
              <p:nvPr/>
            </p:nvGrpSpPr>
            <p:grpSpPr bwMode="auto">
              <a:xfrm>
                <a:off x="4570023" y="4173702"/>
                <a:ext cx="2159231" cy="1621560"/>
                <a:chOff x="6298476" y="4577542"/>
                <a:chExt cx="2159231" cy="1621560"/>
              </a:xfrm>
            </p:grpSpPr>
            <p:grpSp>
              <p:nvGrpSpPr>
                <p:cNvPr id="16397" name="Group 14"/>
                <p:cNvGrpSpPr>
                  <a:grpSpLocks/>
                </p:cNvGrpSpPr>
                <p:nvPr/>
              </p:nvGrpSpPr>
              <p:grpSpPr bwMode="auto">
                <a:xfrm>
                  <a:off x="6298476" y="4577542"/>
                  <a:ext cx="2159231" cy="1621560"/>
                  <a:chOff x="67362" y="5917582"/>
                  <a:chExt cx="2159231" cy="1621560"/>
                </a:xfrm>
              </p:grpSpPr>
              <p:pic>
                <p:nvPicPr>
                  <p:cNvPr id="16399" name="Picture 16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6104"/>
                  <a:stretch>
                    <a:fillRect/>
                  </a:stretch>
                </p:blipFill>
                <p:spPr bwMode="auto">
                  <a:xfrm>
                    <a:off x="67362" y="5917582"/>
                    <a:ext cx="2159231" cy="1621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6400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733812" y="7287882"/>
                    <a:ext cx="419002" cy="200055"/>
                    <a:chOff x="1466880" y="1792883"/>
                    <a:chExt cx="419002" cy="200055"/>
                  </a:xfrm>
                </p:grpSpPr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1467127" y="1898637"/>
                      <a:ext cx="87303" cy="0"/>
                    </a:xfrm>
                    <a:prstGeom prst="line">
                      <a:avLst/>
                    </a:pr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02" name="Text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0458" y="1792883"/>
                      <a:ext cx="375424" cy="2000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sz="700" b="1">
                          <a:solidFill>
                            <a:schemeClr val="bg1"/>
                          </a:solidFill>
                        </a:rPr>
                        <a:t>1 µm</a:t>
                      </a:r>
                    </a:p>
                  </p:txBody>
                </p:sp>
              </p:grpSp>
            </p:grpSp>
            <p:pic>
              <p:nvPicPr>
                <p:cNvPr id="16398" name="Picture 15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69" t="51630" r="79388" b="27815"/>
                <a:stretch>
                  <a:fillRect/>
                </a:stretch>
              </p:blipFill>
              <p:spPr bwMode="auto">
                <a:xfrm>
                  <a:off x="6381092" y="4706324"/>
                  <a:ext cx="996999" cy="101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395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5" t="9174" r="12299" b="5479"/>
              <a:stretch>
                <a:fillRect/>
              </a:stretch>
            </p:blipFill>
            <p:spPr bwMode="auto">
              <a:xfrm>
                <a:off x="6901909" y="4242012"/>
                <a:ext cx="1923685" cy="1593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6" name="TextBox 13"/>
              <p:cNvSpPr txBox="1">
                <a:spLocks noChangeArrowheads="1"/>
              </p:cNvSpPr>
              <p:nvPr/>
            </p:nvSpPr>
            <p:spPr bwMode="auto">
              <a:xfrm>
                <a:off x="4743714" y="3858983"/>
                <a:ext cx="17278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600" b="1"/>
                  <a:t>5Ti@Ag_ZnO-SS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320583" y="1599277"/>
              <a:ext cx="3066722" cy="5844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Long term stability test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accent1">
                      <a:lumMod val="90000"/>
                      <a:lumOff val="10000"/>
                    </a:schemeClr>
                  </a:solidFill>
                </a:rPr>
                <a:t>(10 cycles RhB degradation)</a:t>
              </a:r>
            </a:p>
          </p:txBody>
        </p:sp>
      </p:grp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4448176" y="1185864"/>
            <a:ext cx="601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2060"/>
                </a:solidFill>
              </a:rPr>
              <a:t>Zhao et al. </a:t>
            </a:r>
            <a:r>
              <a:rPr lang="en-US" altLang="en-US" i="1">
                <a:solidFill>
                  <a:srgbClr val="002060"/>
                </a:solidFill>
              </a:rPr>
              <a:t>Advanced Composites &amp; Hybrid Materials. </a:t>
            </a:r>
            <a:r>
              <a:rPr lang="en-US" altLang="en-US">
                <a:solidFill>
                  <a:srgbClr val="002060"/>
                </a:solidFill>
              </a:rPr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1937632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K</a:t>
            </a:r>
            <a:r>
              <a:rPr lang="en-US" sz="4400" dirty="0" smtClean="0">
                <a:latin typeface="Century Gothic" panose="020B0502020202020204" pitchFamily="34" charset="0"/>
              </a:rPr>
              <a:t>ey challenges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validation challenges</a:t>
            </a:r>
          </a:p>
          <a:p>
            <a:r>
              <a:rPr lang="en-US" dirty="0" smtClean="0"/>
              <a:t>San Antonio Case Study Data is required for specific information for the framework</a:t>
            </a:r>
          </a:p>
          <a:p>
            <a:r>
              <a:rPr lang="en-US" dirty="0" smtClean="0"/>
              <a:t>Model is large, needs to be reduced for solution strategies</a:t>
            </a:r>
          </a:p>
          <a:p>
            <a:r>
              <a:rPr lang="en-US" dirty="0" smtClean="0"/>
              <a:t>Acceptability of solutions offered, identifying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Data for the San Antonio Region (Some of it is publicly available)</a:t>
            </a:r>
          </a:p>
          <a:p>
            <a:r>
              <a:rPr lang="en-US" dirty="0" smtClean="0"/>
              <a:t>Engagement of municipal works in the model and results validation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What help do we need from Regional Stakeholders? </a:t>
            </a:r>
          </a:p>
        </p:txBody>
      </p:sp>
    </p:spTree>
    <p:extLst>
      <p:ext uri="{BB962C8B-B14F-4D97-AF65-F5344CB8AC3E}">
        <p14:creationId xmlns:p14="http://schemas.microsoft.com/office/powerpoint/2010/main" val="36870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F_Logo_Transparent_white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483" y="5816338"/>
            <a:ext cx="1122556" cy="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model of energy and material use for purifying water systems</a:t>
            </a:r>
          </a:p>
          <a:p>
            <a:r>
              <a:rPr lang="en-US" dirty="0" smtClean="0"/>
              <a:t>Models for setting targets for purification</a:t>
            </a:r>
          </a:p>
          <a:p>
            <a:r>
              <a:rPr lang="en-US" dirty="0" smtClean="0"/>
              <a:t>Challenge identification and providing solutions through data and model based approaches</a:t>
            </a:r>
          </a:p>
          <a:p>
            <a:r>
              <a:rPr lang="en-US" dirty="0" smtClean="0"/>
              <a:t>Ability to analyze widely collected data on wastewater sources and providing mass, energy, and property integration strategies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7360" y="301336"/>
            <a:ext cx="11308080" cy="7377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What do we intend to have to offer Regional Stakeholders?</a:t>
            </a:r>
          </a:p>
        </p:txBody>
      </p:sp>
    </p:spTree>
    <p:extLst>
      <p:ext uri="{BB962C8B-B14F-4D97-AF65-F5344CB8AC3E}">
        <p14:creationId xmlns:p14="http://schemas.microsoft.com/office/powerpoint/2010/main" val="14931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4458" y="3574293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Science Panel – Q&amp;A 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95331" y="4581780"/>
            <a:ext cx="1219199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lnSpc>
                <a:spcPct val="107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David D. Baltensperger 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Moderator</a:t>
            </a:r>
          </a:p>
          <a:p>
            <a:pPr marL="914400"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Kent Portney</a:t>
            </a:r>
          </a:p>
          <a:p>
            <a:pPr marL="914400"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Bruce Mc Carl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Valentini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Pappa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9144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Debalina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Sengupta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2" name="Group 21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4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7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3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26895" y="631167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11:30 -12:00 AM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4458" y="3574293"/>
            <a:ext cx="11568954" cy="106045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Networking Lunch </a:t>
            </a:r>
            <a:endParaRPr lang="en-US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4779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12:00-12:45 PM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7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4458" y="3574293"/>
            <a:ext cx="11568954" cy="1137140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Engagement 1: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 </a:t>
            </a:r>
            <a:r>
              <a:rPr lang="en-US" sz="3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we asking the right questions</a:t>
            </a:r>
            <a:r>
              <a:rPr lang="en-US" sz="3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9366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Moderators:</a:t>
            </a:r>
          </a:p>
          <a:p>
            <a:pPr algn="ctr"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Elsa Murano, </a:t>
            </a:r>
            <a:r>
              <a:rPr lang="en-US" i="1" dirty="0">
                <a:latin typeface="Century Gothic" panose="020B0502020202020204" pitchFamily="34" charset="0"/>
              </a:rPr>
              <a:t>Director of Borlaug </a:t>
            </a:r>
            <a:r>
              <a:rPr lang="en-US" i="1" dirty="0" smtClean="0">
                <a:latin typeface="Century Gothic" panose="020B0502020202020204" pitchFamily="34" charset="0"/>
              </a:rPr>
              <a:t>Institute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John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Tracy, </a:t>
            </a:r>
            <a:r>
              <a:rPr lang="en-US" i="1" dirty="0">
                <a:latin typeface="Century Gothic" panose="020B0502020202020204" pitchFamily="34" charset="0"/>
              </a:rPr>
              <a:t>Director of the Texas Water Resources Institute</a:t>
            </a:r>
          </a:p>
          <a:p>
            <a:pPr algn="ctr" fontAlgn="base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                      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6895" y="627940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1:00-1:20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7266" y="4677897"/>
            <a:ext cx="6537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Century Gothic" panose="020B0502020202020204" pitchFamily="34" charset="0"/>
              </a:rPr>
              <a:t>What </a:t>
            </a:r>
            <a:r>
              <a:rPr lang="en-US" sz="2400" i="1" dirty="0">
                <a:latin typeface="Century Gothic" panose="020B0502020202020204" pitchFamily="34" charset="0"/>
              </a:rPr>
              <a:t>questions </a:t>
            </a:r>
            <a:r>
              <a:rPr lang="en-US" sz="2400" i="1" dirty="0" smtClean="0">
                <a:latin typeface="Century Gothic" panose="020B0502020202020204" pitchFamily="34" charset="0"/>
              </a:rPr>
              <a:t>should we be working on? </a:t>
            </a:r>
            <a:endParaRPr lang="en-US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1975" y="432818"/>
            <a:ext cx="11220450" cy="5109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WEFNI – GOALS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89" y="1104991"/>
            <a:ext cx="1095128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Expand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intellectual capacity and scope of TAMU’s Water-Energy-Food Nexus Community by developing analytics, 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policy, </a:t>
            </a:r>
            <a:r>
              <a:rPr lang="en-US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and governance best practices; </a:t>
            </a:r>
            <a:endParaRPr lang="en-US" sz="20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20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Establish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a Nexus Community of 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Science; </a:t>
            </a:r>
          </a:p>
          <a:p>
            <a:pPr marL="514350" indent="-514350">
              <a:buFont typeface="+mj-lt"/>
              <a:buAutoNum type="romanUcPeriod"/>
            </a:pPr>
            <a:endParaRPr lang="en-US" sz="20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Identify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opportunities and gaps in current WEF 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Nexus </a:t>
            </a:r>
            <a:r>
              <a:rPr lang="en-US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related research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endParaRPr lang="en-US" sz="2000" b="1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Launched </a:t>
            </a:r>
            <a:r>
              <a:rPr lang="en-US" sz="20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2015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200 research and extension </a:t>
            </a:r>
            <a:r>
              <a:rPr lang="en-US" sz="2000" dirty="0" smtClean="0">
                <a:latin typeface="Century Gothic" panose="020B0502020202020204" pitchFamily="34" charset="0"/>
              </a:rPr>
              <a:t>faculty from Texas A&amp;M System </a:t>
            </a:r>
            <a:endParaRPr lang="en-US" sz="2000" i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WEFNI supports </a:t>
            </a:r>
            <a:r>
              <a:rPr lang="en-US" sz="20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6 PhD 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8 MSc 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students from </a:t>
            </a:r>
            <a:r>
              <a:rPr 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Geosciences, Geography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WMHS, BAEN, Mechanical, and Chemical </a:t>
            </a:r>
            <a:r>
              <a:rPr lang="en-US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Engr.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 </a:t>
            </a:r>
            <a:r>
              <a:rPr lang="en-US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Special </a:t>
            </a: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Issues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18 INFEWS proposals submitted </a:t>
            </a:r>
          </a:p>
          <a:p>
            <a:pPr marL="74295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National and Global Partnerships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70" y="5421159"/>
            <a:ext cx="1733040" cy="13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4458" y="3574294"/>
            <a:ext cx="11568954" cy="1551740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Engagement 2: 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Incentives</a:t>
            </a:r>
            <a:r>
              <a:rPr lang="en-US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3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limitations</a:t>
            </a:r>
            <a:r>
              <a:rPr lang="en-US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and </a:t>
            </a:r>
            <a:r>
              <a:rPr lang="en-US" sz="3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opportunities 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working across disciplines?</a:t>
            </a:r>
            <a:r>
              <a:rPr lang="en-US" sz="3200" b="1" i="1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endParaRPr lang="en-US" sz="3600" i="1" dirty="0">
              <a:solidFill>
                <a:srgbClr val="21212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815" y="575108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Moderators:</a:t>
            </a:r>
          </a:p>
          <a:p>
            <a:pPr algn="ctr" fontAlgn="base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Ali Fares,</a:t>
            </a:r>
            <a:r>
              <a:rPr lang="en-US" i="1" dirty="0">
                <a:latin typeface="Century Gothic" panose="020B0502020202020204" pitchFamily="34" charset="0"/>
              </a:rPr>
              <a:t> Associate Director for Research, Prairie View A&amp;M University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Jack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Baldauf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1600" i="1" dirty="0">
                <a:latin typeface="Century Gothic" panose="020B0502020202020204" pitchFamily="34" charset="0"/>
              </a:rPr>
              <a:t>Executive Associate Dean and Associate Dean for </a:t>
            </a:r>
            <a:r>
              <a:rPr lang="en-US" sz="1600" i="1" dirty="0" smtClean="0">
                <a:latin typeface="Century Gothic" panose="020B0502020202020204" pitchFamily="34" charset="0"/>
              </a:rPr>
              <a:t>Research, Texas A&amp;M University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               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3" name="Group 22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5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8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4" name="Picture 6" descr="Image result for nsf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747251" y="5115394"/>
            <a:ext cx="10940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latin typeface="Century Gothic" panose="020B0502020202020204" pitchFamily="34" charset="0"/>
              </a:rPr>
              <a:t>What are current </a:t>
            </a:r>
            <a:r>
              <a:rPr lang="en-US" sz="1600" b="1" i="1" dirty="0">
                <a:latin typeface="Century Gothic" panose="020B0502020202020204" pitchFamily="34" charset="0"/>
              </a:rPr>
              <a:t>barriers to work across </a:t>
            </a:r>
            <a:r>
              <a:rPr lang="en-US" sz="1600" b="1" i="1" dirty="0" smtClean="0">
                <a:latin typeface="Century Gothic" panose="020B0502020202020204" pitchFamily="34" charset="0"/>
              </a:rPr>
              <a:t>disciplines? </a:t>
            </a:r>
          </a:p>
          <a:p>
            <a:r>
              <a:rPr lang="en-US" sz="1600" b="1" i="1" dirty="0" smtClean="0">
                <a:latin typeface="Century Gothic" panose="020B0502020202020204" pitchFamily="34" charset="0"/>
              </a:rPr>
              <a:t>What kind of interventions are needed to incentivize </a:t>
            </a:r>
            <a:r>
              <a:rPr lang="en-US" sz="1600" b="1" i="1" dirty="0">
                <a:latin typeface="Century Gothic" panose="020B0502020202020204" pitchFamily="34" charset="0"/>
              </a:rPr>
              <a:t>more </a:t>
            </a:r>
            <a:r>
              <a:rPr lang="en-US" sz="1600" b="1" i="1" dirty="0" smtClean="0">
                <a:latin typeface="Century Gothic" panose="020B0502020202020204" pitchFamily="34" charset="0"/>
              </a:rPr>
              <a:t>cooperation across </a:t>
            </a:r>
            <a:r>
              <a:rPr lang="en-US" sz="1600" b="1" i="1" dirty="0">
                <a:latin typeface="Century Gothic" panose="020B0502020202020204" pitchFamily="34" charset="0"/>
              </a:rPr>
              <a:t>disciplines and sectors?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4458" y="3574293"/>
            <a:ext cx="11568954" cy="13921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Sessions Reporting and Final Remarks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246" y="5124712"/>
            <a:ext cx="114837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Rabi Mohtar,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TEES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Research Professor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Coordinator, WEF Nexus Initiative</a:t>
            </a:r>
          </a:p>
          <a:p>
            <a:pPr algn="ctr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Texas A&amp;M University</a:t>
            </a:r>
          </a:p>
          <a:p>
            <a:pPr algn="ctr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American University of Beirut </a:t>
            </a:r>
          </a:p>
          <a:p>
            <a:pPr algn="ctr"/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6895" y="627940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1:40-2:00 PM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4458" y="3574293"/>
            <a:ext cx="11568954" cy="1392155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Adjournment </a:t>
            </a: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246" y="5221533"/>
            <a:ext cx="1148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Thank You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570281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San Antonio, TX| January 10, 2018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8815" y="185104"/>
            <a:ext cx="11882516" cy="3297108"/>
            <a:chOff x="148815" y="185104"/>
            <a:chExt cx="11882516" cy="3297108"/>
          </a:xfrm>
        </p:grpSpPr>
        <p:grpSp>
          <p:nvGrpSpPr>
            <p:cNvPr id="21" name="Group 20"/>
            <p:cNvGrpSpPr/>
            <p:nvPr/>
          </p:nvGrpSpPr>
          <p:grpSpPr>
            <a:xfrm>
              <a:off x="148815" y="185104"/>
              <a:ext cx="11882516" cy="3242732"/>
              <a:chOff x="148815" y="185104"/>
              <a:chExt cx="11882516" cy="3242732"/>
            </a:xfrm>
          </p:grpSpPr>
          <p:pic>
            <p:nvPicPr>
              <p:cNvPr id="23" name="Picture 2" descr="Image result for san antonio logo tam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271" y="246064"/>
                <a:ext cx="2080809" cy="568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48815" y="185104"/>
                <a:ext cx="11882516" cy="3242732"/>
                <a:chOff x="148815" y="185104"/>
                <a:chExt cx="11882516" cy="324273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48815" y="185104"/>
                  <a:ext cx="11882516" cy="3242732"/>
                  <a:chOff x="148815" y="185104"/>
                  <a:chExt cx="11882516" cy="3242732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0797" t="69752" b="5912"/>
                  <a:stretch/>
                </p:blipFill>
                <p:spPr>
                  <a:xfrm>
                    <a:off x="9997539" y="2737553"/>
                    <a:ext cx="1990165" cy="690283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1235" t="70700" r="53860"/>
                  <a:stretch/>
                </p:blipFill>
                <p:spPr>
                  <a:xfrm>
                    <a:off x="166744" y="185104"/>
                    <a:ext cx="2279626" cy="831093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47944" r="39557" b="31197"/>
                  <a:stretch/>
                </p:blipFill>
                <p:spPr>
                  <a:xfrm>
                    <a:off x="148815" y="1868774"/>
                    <a:ext cx="3068451" cy="591671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28981" r="55803" b="53952"/>
                  <a:stretch/>
                </p:blipFill>
                <p:spPr>
                  <a:xfrm>
                    <a:off x="6997033" y="290302"/>
                    <a:ext cx="2413171" cy="52065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5445" t="28134" r="5816" b="51639"/>
                  <a:stretch/>
                </p:blipFill>
                <p:spPr>
                  <a:xfrm>
                    <a:off x="9859288" y="284786"/>
                    <a:ext cx="2092556" cy="485231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8148" t="853" r="11781" b="71019"/>
                  <a:stretch/>
                </p:blipFill>
                <p:spPr>
                  <a:xfrm>
                    <a:off x="10415091" y="1804276"/>
                    <a:ext cx="1526593" cy="79786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51250" b="71384"/>
                  <a:stretch/>
                </p:blipFill>
                <p:spPr>
                  <a:xfrm>
                    <a:off x="9556512" y="846717"/>
                    <a:ext cx="2474819" cy="811691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" descr="WEF_Logo_Transparent_whiteBorde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687" y="1020392"/>
                    <a:ext cx="2857500" cy="23717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6" name="Picture 4" descr="Image result for DIVISION OF RESEARCH logo tamu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854" y="1095728"/>
                  <a:ext cx="1647752" cy="582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2" name="Picture 6" descr="Image result for ns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74" y="2570456"/>
              <a:ext cx="911755" cy="91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5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475276" y="1406699"/>
            <a:ext cx="92363" cy="101600"/>
          </a:xfrm>
          <a:prstGeom prst="ellipse">
            <a:avLst/>
          </a:prstGeom>
          <a:solidFill>
            <a:srgbClr val="A9D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9475276" y="2106184"/>
            <a:ext cx="92363" cy="101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9475276" y="1651153"/>
            <a:ext cx="92363" cy="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475276" y="1872205"/>
            <a:ext cx="92363" cy="101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5-Point Star 6"/>
          <p:cNvSpPr/>
          <p:nvPr/>
        </p:nvSpPr>
        <p:spPr>
          <a:xfrm>
            <a:off x="4562476" y="2638425"/>
            <a:ext cx="295275" cy="28575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>
            <a:off x="526069" y="83619"/>
            <a:ext cx="11220450" cy="51098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The San </a:t>
            </a:r>
            <a:r>
              <a:rPr lang="en-US" sz="4400" b="1" dirty="0">
                <a:latin typeface="Century Gothic" panose="020B0502020202020204" pitchFamily="34" charset="0"/>
              </a:rPr>
              <a:t>Antonio Hotspot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94114" y="599849"/>
            <a:ext cx="8816794" cy="6281059"/>
            <a:chOff x="1894114" y="599849"/>
            <a:chExt cx="8816794" cy="6281059"/>
          </a:xfrm>
        </p:grpSpPr>
        <p:grpSp>
          <p:nvGrpSpPr>
            <p:cNvPr id="8" name="Group 7"/>
            <p:cNvGrpSpPr/>
            <p:nvPr/>
          </p:nvGrpSpPr>
          <p:grpSpPr>
            <a:xfrm>
              <a:off x="1894114" y="599849"/>
              <a:ext cx="8816794" cy="6281059"/>
              <a:chOff x="1317806" y="0"/>
              <a:chExt cx="9556388" cy="6858000"/>
            </a:xfrm>
          </p:grpSpPr>
          <p:pic>
            <p:nvPicPr>
              <p:cNvPr id="86" name="Shape 8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317806" y="1"/>
                <a:ext cx="9556388" cy="6857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02229" y="0"/>
                <a:ext cx="2057400" cy="3265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005482" y="6478969"/>
              <a:ext cx="1469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Daher et al.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6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055" r="55450"/>
          <a:stretch/>
        </p:blipFill>
        <p:spPr>
          <a:xfrm>
            <a:off x="8503764" y="2012134"/>
            <a:ext cx="3437698" cy="322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13"/>
          <a:stretch/>
        </p:blipFill>
        <p:spPr>
          <a:xfrm>
            <a:off x="526069" y="1264023"/>
            <a:ext cx="7853079" cy="48247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6069" y="83619"/>
            <a:ext cx="11220450" cy="510989"/>
          </a:xfrm>
          <a:prstGeom prst="roundRect">
            <a:avLst>
              <a:gd name="adj" fmla="val 50000"/>
            </a:avLst>
          </a:prstGeom>
          <a:solidFill>
            <a:srgbClr val="22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The San </a:t>
            </a:r>
            <a:r>
              <a:rPr lang="en-US" sz="4400" b="1" dirty="0">
                <a:latin typeface="Century Gothic" panose="020B0502020202020204" pitchFamily="34" charset="0"/>
              </a:rPr>
              <a:t>Antonio Case Studies</a:t>
            </a:r>
          </a:p>
        </p:txBody>
      </p:sp>
    </p:spTree>
    <p:extLst>
      <p:ext uri="{BB962C8B-B14F-4D97-AF65-F5344CB8AC3E}">
        <p14:creationId xmlns:p14="http://schemas.microsoft.com/office/powerpoint/2010/main" val="33883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ssel\Desktop\V5_Texas Hotspot with water well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08" y="713335"/>
            <a:ext cx="7323888" cy="61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280494" y="1379538"/>
            <a:ext cx="1371600" cy="9064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1171" y="861756"/>
            <a:ext cx="4114800" cy="2062103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"/>
              </a:rPr>
              <a:t>Lubbock: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Encourage </a:t>
            </a:r>
            <a:r>
              <a:rPr lang="en-US" sz="1600" b="1" dirty="0">
                <a:latin typeface="Arial "/>
              </a:rPr>
              <a:t>dry land agriculture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Increase reliance on </a:t>
            </a:r>
            <a:r>
              <a:rPr lang="en-US" sz="1600" b="1" dirty="0">
                <a:latin typeface="Arial "/>
              </a:rPr>
              <a:t>reclaimed waste water </a:t>
            </a:r>
            <a:r>
              <a:rPr lang="en-US" sz="1600" dirty="0">
                <a:latin typeface="Arial "/>
              </a:rPr>
              <a:t>for agriculture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Invest in </a:t>
            </a:r>
            <a:r>
              <a:rPr lang="en-US" sz="1600" b="1" dirty="0">
                <a:latin typeface="Arial "/>
              </a:rPr>
              <a:t>renewable energy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b="1" dirty="0">
                <a:latin typeface="Arial "/>
                <a:sym typeface="Wingdings" panose="05000000000000000000" pitchFamily="2" charset="2"/>
              </a:rPr>
              <a:t>Financial investment </a:t>
            </a:r>
            <a:r>
              <a:rPr lang="en-US" sz="1600" dirty="0">
                <a:latin typeface="Arial "/>
                <a:sym typeface="Wingdings" panose="05000000000000000000" pitchFamily="2" charset="2"/>
              </a:rPr>
              <a:t>required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Arial "/>
                <a:sym typeface="Wingdings" panose="05000000000000000000" pitchFamily="2" charset="2"/>
              </a:rPr>
              <a:t> Potential of bridging </a:t>
            </a:r>
            <a:r>
              <a:rPr lang="en-US" sz="1600" b="1" dirty="0">
                <a:latin typeface="Arial "/>
              </a:rPr>
              <a:t>3 billion gallons </a:t>
            </a:r>
            <a:r>
              <a:rPr lang="en-US" sz="1600" dirty="0">
                <a:latin typeface="Arial "/>
              </a:rPr>
              <a:t>Potential cost: </a:t>
            </a:r>
            <a:r>
              <a:rPr lang="en-US" sz="1600" b="1" dirty="0">
                <a:latin typeface="Arial "/>
              </a:rPr>
              <a:t>121 Million Dollars</a:t>
            </a:r>
          </a:p>
        </p:txBody>
      </p:sp>
      <p:sp>
        <p:nvSpPr>
          <p:cNvPr id="8" name="Oval 7"/>
          <p:cNvSpPr/>
          <p:nvPr/>
        </p:nvSpPr>
        <p:spPr>
          <a:xfrm>
            <a:off x="7565384" y="3611017"/>
            <a:ext cx="1371600" cy="9064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1536" y="1176512"/>
            <a:ext cx="3793043" cy="2800767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"/>
              </a:rPr>
              <a:t>San Antonio Region: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Implementing LIDs would elevate some of the stresses on water for agriculture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Potential of additional </a:t>
            </a:r>
            <a:r>
              <a:rPr lang="en-US" sz="1600" b="1" dirty="0">
                <a:latin typeface="Arial "/>
              </a:rPr>
              <a:t>47  billion</a:t>
            </a:r>
            <a:r>
              <a:rPr lang="en-US" sz="1600" dirty="0">
                <a:latin typeface="Arial "/>
              </a:rPr>
              <a:t> </a:t>
            </a:r>
            <a:r>
              <a:rPr lang="en-US" sz="1600" b="1" dirty="0">
                <a:latin typeface="Arial "/>
              </a:rPr>
              <a:t>gallons</a:t>
            </a:r>
            <a:r>
              <a:rPr lang="en-US" sz="1600" dirty="0">
                <a:latin typeface="Arial "/>
              </a:rPr>
              <a:t> to the agricultural water supply in the San Antonio region every year.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The financial cost could be as   </a:t>
            </a:r>
          </a:p>
          <a:p>
            <a:r>
              <a:rPr lang="en-US" sz="1600" dirty="0">
                <a:latin typeface="Arial "/>
              </a:rPr>
              <a:t>      large as </a:t>
            </a:r>
            <a:r>
              <a:rPr lang="en-US" sz="1600" b="1" dirty="0">
                <a:latin typeface="Arial "/>
              </a:rPr>
              <a:t>4 Billion Dollars</a:t>
            </a:r>
          </a:p>
          <a:p>
            <a:r>
              <a:rPr lang="en-US" sz="1600" dirty="0">
                <a:latin typeface="Arial "/>
              </a:rPr>
              <a:t>-     Potential for urban agriculture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8325" y="4797583"/>
            <a:ext cx="5715000" cy="1815882"/>
          </a:xfrm>
          <a:prstGeom prst="rect">
            <a:avLst/>
          </a:prstGeom>
          <a:solidFill>
            <a:schemeClr val="accent3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"/>
              </a:rPr>
              <a:t>Eagle Ford Shale: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The shale development in Eagle Ford increases the </a:t>
            </a:r>
            <a:r>
              <a:rPr lang="en-US" sz="1600" b="1" dirty="0">
                <a:latin typeface="Arial "/>
              </a:rPr>
              <a:t>groundwater</a:t>
            </a:r>
            <a:r>
              <a:rPr lang="en-US" sz="1600" dirty="0">
                <a:latin typeface="Arial "/>
              </a:rPr>
              <a:t> consumption in South Texas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"/>
              </a:rPr>
              <a:t>The future net benefits of hydraulic fracturing industry are huge for counties and Texas, but the amount of benefit will change if we </a:t>
            </a:r>
            <a:r>
              <a:rPr lang="en-US" sz="1600" b="1" dirty="0">
                <a:latin typeface="Arial "/>
              </a:rPr>
              <a:t>put more value on other natural resources such as water</a:t>
            </a:r>
            <a:r>
              <a:rPr lang="en-US" sz="1600" dirty="0">
                <a:latin typeface="Arial "/>
              </a:rPr>
              <a:t>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1975" y="192183"/>
            <a:ext cx="11220450" cy="5109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Texas Water Gap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063" y="2286001"/>
            <a:ext cx="3236497" cy="382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How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can we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 bridge the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"/>
              </a:rPr>
              <a:t>Texas water gap </a:t>
            </a:r>
          </a:p>
          <a:p>
            <a:pPr algn="ctr"/>
            <a:r>
              <a:rPr lang="en-US" sz="1600" i="1" dirty="0">
                <a:latin typeface="Arial "/>
                <a:cs typeface="Times New Roman" pitchFamily="18" charset="0"/>
              </a:rPr>
              <a:t>(8.9 Billion cubic meters in 2070</a:t>
            </a:r>
            <a:r>
              <a:rPr lang="en-US" sz="1600" i="1" dirty="0" smtClean="0">
                <a:latin typeface="Arial "/>
                <a:cs typeface="Times New Roman" pitchFamily="18" charset="0"/>
              </a:rPr>
              <a:t>),</a:t>
            </a:r>
            <a:endParaRPr lang="en-US" sz="1600" i="1" dirty="0">
              <a:latin typeface="Arial 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given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projected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</a:endParaRP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  <a:latin typeface="Arial "/>
              </a:rPr>
              <a:t>population growth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&amp;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  <a:latin typeface="Arial "/>
              </a:rPr>
              <a:t>climate change stresses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,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while accounting for </a:t>
            </a:r>
          </a:p>
          <a:p>
            <a:pPr marL="111125" indent="-1111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variable water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availability </a:t>
            </a:r>
          </a:p>
          <a:p>
            <a:pPr marL="111125" indent="-1111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water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demanding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sectors</a:t>
            </a:r>
          </a:p>
          <a:p>
            <a:pPr marL="111125" indent="-1111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across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different regions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"/>
              </a:rPr>
              <a:t>state?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6722" y="6114741"/>
            <a:ext cx="21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(Daher et. al, 2017 )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9926" t="39145" r="27182" b="36678"/>
          <a:stretch/>
        </p:blipFill>
        <p:spPr bwMode="auto">
          <a:xfrm>
            <a:off x="2873811" y="4666328"/>
            <a:ext cx="3976922" cy="2191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847001" y="4838202"/>
            <a:ext cx="5344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 "/>
              </a:rPr>
              <a:t>EPAT shows that the </a:t>
            </a:r>
            <a:r>
              <a:rPr lang="en-US" sz="1600" b="1" dirty="0" smtClean="0">
                <a:latin typeface="Arial "/>
              </a:rPr>
              <a:t>CPP policy succeeds in mitigating the carbon emissions </a:t>
            </a:r>
            <a:r>
              <a:rPr lang="en-US" sz="1600" dirty="0" smtClean="0">
                <a:latin typeface="Arial "/>
              </a:rPr>
              <a:t>by sustaining same level even after capacity increase, and in </a:t>
            </a:r>
            <a:r>
              <a:rPr lang="en-US" sz="1600" b="1" dirty="0" smtClean="0">
                <a:solidFill>
                  <a:srgbClr val="C00000"/>
                </a:solidFill>
                <a:latin typeface="Arial "/>
              </a:rPr>
              <a:t>decreasing the water withdrawal volumes in generation by 35%. </a:t>
            </a:r>
            <a:r>
              <a:rPr lang="en-US" sz="1600" dirty="0" smtClean="0">
                <a:latin typeface="Arial "/>
              </a:rPr>
              <a:t>On the other hand, the </a:t>
            </a:r>
            <a:r>
              <a:rPr lang="en-US" sz="1600" b="1" dirty="0" smtClean="0">
                <a:solidFill>
                  <a:srgbClr val="C00000"/>
                </a:solidFill>
                <a:latin typeface="Arial "/>
              </a:rPr>
              <a:t>CPP policy increases water consumption by 5%, land use by 143% </a:t>
            </a:r>
            <a:r>
              <a:rPr lang="en-US" sz="1600" dirty="0" smtClean="0">
                <a:solidFill>
                  <a:srgbClr val="C00000"/>
                </a:solidFill>
                <a:latin typeface="Arial "/>
              </a:rPr>
              <a:t>and </a:t>
            </a:r>
            <a:r>
              <a:rPr lang="en-US" sz="1600" b="1" dirty="0" smtClean="0">
                <a:solidFill>
                  <a:srgbClr val="C00000"/>
                </a:solidFill>
                <a:latin typeface="Arial "/>
              </a:rPr>
              <a:t>cost by 18%.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0483" y="4918251"/>
            <a:ext cx="2555583" cy="1585004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Energy Portfolio Assessment Tool (EPAT)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0481" y="2928004"/>
            <a:ext cx="2555583" cy="1585004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Matagorda County, Texas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7823" y="3153056"/>
            <a:ext cx="6843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Annual income could increases by as much as $32 million over the current “business as usual” mainly addressing the agricultural sector, which currently suffering from lack of water. </a:t>
            </a:r>
          </a:p>
        </p:txBody>
      </p:sp>
      <p:pic>
        <p:nvPicPr>
          <p:cNvPr id="11" name="Picture 2" descr="Image result for matagorda texas nucl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75" y="2704665"/>
            <a:ext cx="2686825" cy="1920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40480" y="918903"/>
            <a:ext cx="2555583" cy="1585004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WET Tool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7823" y="897197"/>
            <a:ext cx="850434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Quantify the interrelations and trade-offs between the water, energy, and transportation sectors under different scenarios:</a:t>
            </a:r>
          </a:p>
          <a:p>
            <a:pPr marL="290513" indent="-2349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Increasing (or decreasing) production</a:t>
            </a:r>
          </a:p>
          <a:p>
            <a:pPr marL="290513" indent="-2349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Changes in oil and gas market price</a:t>
            </a:r>
          </a:p>
          <a:p>
            <a:pPr marL="290513" indent="-2349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Different lateral lengths</a:t>
            </a:r>
          </a:p>
          <a:p>
            <a:pPr marL="290513" indent="-2349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Amount of reused water</a:t>
            </a:r>
          </a:p>
          <a:p>
            <a:pPr marL="290513" indent="-23495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Varying modes of transport for water/oil/gas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621" y="918022"/>
            <a:ext cx="1733931" cy="173767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40480" y="167281"/>
            <a:ext cx="11641945" cy="67845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WEF Nexus SAMPLE PROJECT OUTCOMES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2432</Words>
  <Application>Microsoft Office PowerPoint</Application>
  <PresentationFormat>Widescreen</PresentationFormat>
  <Paragraphs>446</Paragraphs>
  <Slides>52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Arial </vt:lpstr>
      <vt:lpstr>Calibri</vt:lpstr>
      <vt:lpstr>Calibri Light</vt:lpstr>
      <vt:lpstr>Century Gothic</vt:lpstr>
      <vt:lpstr>Times New Roman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Ying Li, Associate Professor Pioneer Natural Resources Faculty Fellow</vt:lpstr>
      <vt:lpstr>Atomic layer deposition (ALD) modified Ag_TiO2 photocatalyst for phenol degradation under sunlight</vt:lpstr>
      <vt:lpstr>ALD layer protected Ag_ZnO nanorods grown on stainless steel mesh for organic dye degradation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bassel daher</dc:creator>
  <cp:lastModifiedBy>Mary Schweitzer</cp:lastModifiedBy>
  <cp:revision>87</cp:revision>
  <cp:lastPrinted>2018-01-09T19:13:20Z</cp:lastPrinted>
  <dcterms:created xsi:type="dcterms:W3CDTF">2017-01-17T19:50:02Z</dcterms:created>
  <dcterms:modified xsi:type="dcterms:W3CDTF">2018-04-19T22:59:47Z</dcterms:modified>
</cp:coreProperties>
</file>