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58" r:id="rId4"/>
    <p:sldId id="261" r:id="rId5"/>
    <p:sldId id="266" r:id="rId6"/>
    <p:sldId id="262" r:id="rId7"/>
    <p:sldId id="263" r:id="rId8"/>
    <p:sldId id="325" r:id="rId9"/>
    <p:sldId id="270" r:id="rId10"/>
    <p:sldId id="278" r:id="rId11"/>
    <p:sldId id="268" r:id="rId12"/>
    <p:sldId id="264" r:id="rId13"/>
    <p:sldId id="277" r:id="rId14"/>
    <p:sldId id="276" r:id="rId15"/>
    <p:sldId id="267" r:id="rId16"/>
    <p:sldId id="275" r:id="rId17"/>
    <p:sldId id="274" r:id="rId18"/>
    <p:sldId id="273" r:id="rId19"/>
    <p:sldId id="280" r:id="rId20"/>
    <p:sldId id="272" r:id="rId21"/>
    <p:sldId id="284" r:id="rId22"/>
    <p:sldId id="271" r:id="rId23"/>
    <p:sldId id="283" r:id="rId24"/>
    <p:sldId id="282" r:id="rId25"/>
    <p:sldId id="281" r:id="rId26"/>
    <p:sldId id="286" r:id="rId27"/>
    <p:sldId id="288" r:id="rId28"/>
    <p:sldId id="279" r:id="rId29"/>
    <p:sldId id="287" r:id="rId30"/>
    <p:sldId id="293" r:id="rId31"/>
    <p:sldId id="285" r:id="rId32"/>
    <p:sldId id="291" r:id="rId33"/>
    <p:sldId id="292" r:id="rId34"/>
    <p:sldId id="290" r:id="rId35"/>
    <p:sldId id="295" r:id="rId36"/>
    <p:sldId id="296" r:id="rId37"/>
    <p:sldId id="294" r:id="rId38"/>
    <p:sldId id="297" r:id="rId39"/>
    <p:sldId id="301" r:id="rId40"/>
    <p:sldId id="300" r:id="rId41"/>
    <p:sldId id="299" r:id="rId42"/>
    <p:sldId id="298" r:id="rId43"/>
    <p:sldId id="308" r:id="rId44"/>
    <p:sldId id="305" r:id="rId45"/>
    <p:sldId id="307" r:id="rId46"/>
    <p:sldId id="289" r:id="rId47"/>
    <p:sldId id="306" r:id="rId48"/>
    <p:sldId id="304" r:id="rId49"/>
    <p:sldId id="312" r:id="rId50"/>
    <p:sldId id="303" r:id="rId51"/>
    <p:sldId id="311" r:id="rId52"/>
    <p:sldId id="309" r:id="rId53"/>
    <p:sldId id="310" r:id="rId54"/>
    <p:sldId id="317" r:id="rId55"/>
    <p:sldId id="316" r:id="rId56"/>
    <p:sldId id="315" r:id="rId57"/>
    <p:sldId id="318" r:id="rId58"/>
    <p:sldId id="321" r:id="rId59"/>
    <p:sldId id="320" r:id="rId60"/>
    <p:sldId id="319" r:id="rId61"/>
    <p:sldId id="324" r:id="rId62"/>
    <p:sldId id="323" r:id="rId63"/>
    <p:sldId id="322" r:id="rId64"/>
    <p:sldId id="265" r:id="rId65"/>
    <p:sldId id="314" r:id="rId66"/>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63" autoAdjust="0"/>
  </p:normalViewPr>
  <p:slideViewPr>
    <p:cSldViewPr>
      <p:cViewPr varScale="1">
        <p:scale>
          <a:sx n="57" d="100"/>
          <a:sy n="57" d="100"/>
        </p:scale>
        <p:origin x="1008" y="32"/>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feiccheng\Downloads\historicalwaterusebysecto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feiccheng\Downloads\WaterLevelsByWell.csv"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feiccheng\Downloads\SumFinal_CountyReportWithReus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feiccheng\GoogleDrive\EDSIMR\Edwards_Revised4\result_May07201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eiccheng\Downloads\WellData.csv"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eiccheng\Downloads\WaterLevelsByWell.csv"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eiccheng\Downloads\WellData%20(1).csv"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eiccheng\Downloads\SumFinal_CountyReportWithReus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eiccheng\Downloads\SumFinal_CountyReportWithReus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feiccheng\Downloads\historicalwaterusebysector.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Sheet1!$H$7</c:f>
              <c:strCache>
                <c:ptCount val="1"/>
                <c:pt idx="0">
                  <c:v>Discharge</c:v>
                </c:pt>
              </c:strCache>
            </c:strRef>
          </c:tx>
          <c:spPr>
            <a:solidFill>
              <a:schemeClr val="accent1"/>
            </a:solidFill>
            <a:ln>
              <a:noFill/>
            </a:ln>
            <a:effectLst/>
          </c:spPr>
          <c:invertIfNegative val="0"/>
          <c:cat>
            <c:numRef>
              <c:f>Sheet1!$B$8:$B$68</c:f>
              <c:numCache>
                <c:formatCode>0</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Sheet1!$H$8:$H$68</c:f>
              <c:numCache>
                <c:formatCode>0.00</c:formatCode>
                <c:ptCount val="61"/>
                <c:pt idx="0">
                  <c:v>388.7</c:v>
                </c:pt>
                <c:pt idx="1">
                  <c:v>386.59999999999997</c:v>
                </c:pt>
                <c:pt idx="2">
                  <c:v>456.5</c:v>
                </c:pt>
                <c:pt idx="3">
                  <c:v>617.6</c:v>
                </c:pt>
                <c:pt idx="4">
                  <c:v>619.1</c:v>
                </c:pt>
                <c:pt idx="5">
                  <c:v>656.7</c:v>
                </c:pt>
                <c:pt idx="6">
                  <c:v>683.7</c:v>
                </c:pt>
                <c:pt idx="7">
                  <c:v>589.1</c:v>
                </c:pt>
                <c:pt idx="8">
                  <c:v>516.4</c:v>
                </c:pt>
                <c:pt idx="9">
                  <c:v>474.6</c:v>
                </c:pt>
                <c:pt idx="10">
                  <c:v>578.90000000000009</c:v>
                </c:pt>
                <c:pt idx="11">
                  <c:v>571.20000000000005</c:v>
                </c:pt>
                <c:pt idx="12">
                  <c:v>557.4</c:v>
                </c:pt>
                <c:pt idx="13">
                  <c:v>660</c:v>
                </c:pt>
                <c:pt idx="14">
                  <c:v>658.7</c:v>
                </c:pt>
                <c:pt idx="15">
                  <c:v>727.1</c:v>
                </c:pt>
                <c:pt idx="16">
                  <c:v>679.5</c:v>
                </c:pt>
                <c:pt idx="17">
                  <c:v>747</c:v>
                </c:pt>
                <c:pt idx="18">
                  <c:v>838</c:v>
                </c:pt>
                <c:pt idx="19">
                  <c:v>846.90000000000009</c:v>
                </c:pt>
                <c:pt idx="20">
                  <c:v>868.2</c:v>
                </c:pt>
                <c:pt idx="21">
                  <c:v>853.5</c:v>
                </c:pt>
                <c:pt idx="22">
                  <c:v>960.9</c:v>
                </c:pt>
                <c:pt idx="23">
                  <c:v>807.3</c:v>
                </c:pt>
                <c:pt idx="24">
                  <c:v>914.59999999999991</c:v>
                </c:pt>
                <c:pt idx="25">
                  <c:v>819.40000000000009</c:v>
                </c:pt>
                <c:pt idx="26">
                  <c:v>794.40000000000009</c:v>
                </c:pt>
                <c:pt idx="27">
                  <c:v>786.40000000000009</c:v>
                </c:pt>
                <c:pt idx="28">
                  <c:v>720.1</c:v>
                </c:pt>
                <c:pt idx="29">
                  <c:v>708.10000000000014</c:v>
                </c:pt>
                <c:pt idx="30">
                  <c:v>856.5</c:v>
                </c:pt>
                <c:pt idx="31">
                  <c:v>817.3</c:v>
                </c:pt>
                <c:pt idx="32">
                  <c:v>921.89999999999986</c:v>
                </c:pt>
                <c:pt idx="33">
                  <c:v>909.69999999999982</c:v>
                </c:pt>
                <c:pt idx="34">
                  <c:v>766.6</c:v>
                </c:pt>
                <c:pt idx="35">
                  <c:v>730</c:v>
                </c:pt>
                <c:pt idx="36">
                  <c:v>790.6</c:v>
                </c:pt>
                <c:pt idx="37">
                  <c:v>1130.2</c:v>
                </c:pt>
                <c:pt idx="38">
                  <c:v>996.7</c:v>
                </c:pt>
                <c:pt idx="39">
                  <c:v>814.9</c:v>
                </c:pt>
                <c:pt idx="40">
                  <c:v>760.80000000000007</c:v>
                </c:pt>
                <c:pt idx="41">
                  <c:v>705.7</c:v>
                </c:pt>
                <c:pt idx="42">
                  <c:v>761</c:v>
                </c:pt>
                <c:pt idx="43">
                  <c:v>917.59999999999991</c:v>
                </c:pt>
                <c:pt idx="44">
                  <c:v>898.8</c:v>
                </c:pt>
                <c:pt idx="45">
                  <c:v>752.3</c:v>
                </c:pt>
                <c:pt idx="46">
                  <c:v>897.09999999999991</c:v>
                </c:pt>
                <c:pt idx="47">
                  <c:v>981.3</c:v>
                </c:pt>
                <c:pt idx="48">
                  <c:v>983.69999999999993</c:v>
                </c:pt>
                <c:pt idx="49">
                  <c:v>940.5</c:v>
                </c:pt>
                <c:pt idx="50">
                  <c:v>1035.5999999999999</c:v>
                </c:pt>
                <c:pt idx="51">
                  <c:v>768.5</c:v>
                </c:pt>
                <c:pt idx="52">
                  <c:v>940.5</c:v>
                </c:pt>
                <c:pt idx="53">
                  <c:v>845.7</c:v>
                </c:pt>
                <c:pt idx="54">
                  <c:v>683.7</c:v>
                </c:pt>
                <c:pt idx="55">
                  <c:v>862.59999999999991</c:v>
                </c:pt>
                <c:pt idx="56">
                  <c:v>692.8</c:v>
                </c:pt>
                <c:pt idx="57">
                  <c:v>687.1</c:v>
                </c:pt>
                <c:pt idx="58">
                  <c:v>588.6</c:v>
                </c:pt>
                <c:pt idx="59">
                  <c:v>527.5</c:v>
                </c:pt>
                <c:pt idx="60">
                  <c:v>729.69999999999993</c:v>
                </c:pt>
              </c:numCache>
            </c:numRef>
          </c:val>
          <c:extLst>
            <c:ext xmlns:c16="http://schemas.microsoft.com/office/drawing/2014/chart" uri="{C3380CC4-5D6E-409C-BE32-E72D297353CC}">
              <c16:uniqueId val="{00000000-7988-47E1-98BA-8B87115A3DA0}"/>
            </c:ext>
          </c:extLst>
        </c:ser>
        <c:ser>
          <c:idx val="1"/>
          <c:order val="1"/>
          <c:tx>
            <c:strRef>
              <c:f>Sheet1!$I$7</c:f>
              <c:strCache>
                <c:ptCount val="1"/>
                <c:pt idx="0">
                  <c:v>Recharge</c:v>
                </c:pt>
              </c:strCache>
            </c:strRef>
          </c:tx>
          <c:spPr>
            <a:solidFill>
              <a:schemeClr val="accent2"/>
            </a:solidFill>
            <a:ln>
              <a:noFill/>
            </a:ln>
            <a:effectLst/>
          </c:spPr>
          <c:invertIfNegative val="0"/>
          <c:cat>
            <c:numRef>
              <c:f>Sheet1!$B$8:$B$68</c:f>
              <c:numCache>
                <c:formatCode>0</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Sheet1!$I$8:$I$68</c:f>
              <c:numCache>
                <c:formatCode>0.00</c:formatCode>
                <c:ptCount val="61"/>
                <c:pt idx="0">
                  <c:v>192</c:v>
                </c:pt>
                <c:pt idx="1">
                  <c:v>43.7</c:v>
                </c:pt>
                <c:pt idx="2">
                  <c:v>1142.5999999999999</c:v>
                </c:pt>
                <c:pt idx="3">
                  <c:v>1711.2</c:v>
                </c:pt>
                <c:pt idx="4">
                  <c:v>690.4</c:v>
                </c:pt>
                <c:pt idx="5">
                  <c:v>824.8</c:v>
                </c:pt>
                <c:pt idx="6">
                  <c:v>717.1</c:v>
                </c:pt>
                <c:pt idx="7">
                  <c:v>239.4</c:v>
                </c:pt>
                <c:pt idx="8">
                  <c:v>170.7</c:v>
                </c:pt>
                <c:pt idx="9">
                  <c:v>413.2</c:v>
                </c:pt>
                <c:pt idx="10">
                  <c:v>623.5</c:v>
                </c:pt>
                <c:pt idx="11">
                  <c:v>615.20000000000005</c:v>
                </c:pt>
                <c:pt idx="12">
                  <c:v>466.5</c:v>
                </c:pt>
                <c:pt idx="13">
                  <c:v>884.7</c:v>
                </c:pt>
                <c:pt idx="14">
                  <c:v>610.5</c:v>
                </c:pt>
                <c:pt idx="15">
                  <c:v>661.6</c:v>
                </c:pt>
                <c:pt idx="16">
                  <c:v>925.3</c:v>
                </c:pt>
                <c:pt idx="17">
                  <c:v>756.4</c:v>
                </c:pt>
                <c:pt idx="18">
                  <c:v>1486.5</c:v>
                </c:pt>
                <c:pt idx="19">
                  <c:v>2</c:v>
                </c:pt>
                <c:pt idx="20">
                  <c:v>973</c:v>
                </c:pt>
                <c:pt idx="21">
                  <c:v>894.1</c:v>
                </c:pt>
                <c:pt idx="22">
                  <c:v>952</c:v>
                </c:pt>
                <c:pt idx="23">
                  <c:v>502.5</c:v>
                </c:pt>
                <c:pt idx="24">
                  <c:v>1117.8</c:v>
                </c:pt>
                <c:pt idx="25">
                  <c:v>406.4</c:v>
                </c:pt>
                <c:pt idx="26">
                  <c:v>1448.4</c:v>
                </c:pt>
                <c:pt idx="27">
                  <c:v>422.4</c:v>
                </c:pt>
                <c:pt idx="28">
                  <c:v>420.1</c:v>
                </c:pt>
                <c:pt idx="29">
                  <c:v>197.7</c:v>
                </c:pt>
                <c:pt idx="30">
                  <c:v>1003.3</c:v>
                </c:pt>
                <c:pt idx="31">
                  <c:v>1153.7</c:v>
                </c:pt>
                <c:pt idx="32">
                  <c:v>2003.6</c:v>
                </c:pt>
                <c:pt idx="33">
                  <c:v>355.5</c:v>
                </c:pt>
                <c:pt idx="34">
                  <c:v>214.4</c:v>
                </c:pt>
                <c:pt idx="35">
                  <c:v>1123.2</c:v>
                </c:pt>
                <c:pt idx="36">
                  <c:v>1508.4</c:v>
                </c:pt>
                <c:pt idx="37">
                  <c:v>2485.6999999999998</c:v>
                </c:pt>
                <c:pt idx="38">
                  <c:v>447.6</c:v>
                </c:pt>
                <c:pt idx="39">
                  <c:v>538.1</c:v>
                </c:pt>
                <c:pt idx="40">
                  <c:v>531.29999999999995</c:v>
                </c:pt>
                <c:pt idx="41">
                  <c:v>324.3</c:v>
                </c:pt>
                <c:pt idx="42">
                  <c:v>1134.5999999999999</c:v>
                </c:pt>
                <c:pt idx="43">
                  <c:v>1142.3</c:v>
                </c:pt>
                <c:pt idx="44">
                  <c:v>473.5</c:v>
                </c:pt>
                <c:pt idx="45">
                  <c:v>614.5</c:v>
                </c:pt>
                <c:pt idx="46">
                  <c:v>1069.4000000000001</c:v>
                </c:pt>
                <c:pt idx="47">
                  <c:v>1573.7</c:v>
                </c:pt>
                <c:pt idx="48">
                  <c:v>669</c:v>
                </c:pt>
                <c:pt idx="49">
                  <c:v>2176.1</c:v>
                </c:pt>
                <c:pt idx="50">
                  <c:v>764</c:v>
                </c:pt>
                <c:pt idx="51">
                  <c:v>201.6</c:v>
                </c:pt>
                <c:pt idx="52">
                  <c:v>2162.3000000000002</c:v>
                </c:pt>
                <c:pt idx="53">
                  <c:v>212.9</c:v>
                </c:pt>
                <c:pt idx="54">
                  <c:v>210.9</c:v>
                </c:pt>
                <c:pt idx="55">
                  <c:v>813.5</c:v>
                </c:pt>
                <c:pt idx="56">
                  <c:v>112</c:v>
                </c:pt>
                <c:pt idx="57">
                  <c:v>313.5</c:v>
                </c:pt>
                <c:pt idx="58">
                  <c:v>182.6</c:v>
                </c:pt>
                <c:pt idx="59">
                  <c:v>107.2</c:v>
                </c:pt>
                <c:pt idx="60">
                  <c:v>1358.1</c:v>
                </c:pt>
              </c:numCache>
            </c:numRef>
          </c:val>
          <c:extLst>
            <c:ext xmlns:c16="http://schemas.microsoft.com/office/drawing/2014/chart" uri="{C3380CC4-5D6E-409C-BE32-E72D297353CC}">
              <c16:uniqueId val="{00000001-7988-47E1-98BA-8B87115A3DA0}"/>
            </c:ext>
          </c:extLst>
        </c:ser>
        <c:dLbls>
          <c:showLegendKey val="0"/>
          <c:showVal val="0"/>
          <c:showCatName val="0"/>
          <c:showSerName val="0"/>
          <c:showPercent val="0"/>
          <c:showBubbleSize val="0"/>
        </c:dLbls>
        <c:gapWidth val="150"/>
        <c:axId val="411013120"/>
        <c:axId val="411029888"/>
      </c:barChart>
      <c:catAx>
        <c:axId val="41101312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1029888"/>
        <c:crosses val="autoZero"/>
        <c:auto val="1"/>
        <c:lblAlgn val="ctr"/>
        <c:lblOffset val="100"/>
        <c:noMultiLvlLbl val="0"/>
      </c:catAx>
      <c:valAx>
        <c:axId val="41102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Discharge</a:t>
                </a:r>
                <a:r>
                  <a:rPr lang="en-US" sz="1600" b="1" baseline="0" dirty="0"/>
                  <a:t> and </a:t>
                </a:r>
                <a:r>
                  <a:rPr lang="en-US" sz="1600" b="1" baseline="0" dirty="0" smtClean="0"/>
                  <a:t>Recharge</a:t>
                </a:r>
                <a:endParaRPr lang="en-US" sz="1600" b="1" dirty="0"/>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10131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sz="1800" dirty="0"/>
              <a:t>Mining water usage as proportion of total usage </a:t>
            </a:r>
          </a:p>
        </c:rich>
      </c:tx>
      <c:overlay val="0"/>
    </c:title>
    <c:autoTitleDeleted val="0"/>
    <c:plotArea>
      <c:layout/>
      <c:lineChart>
        <c:grouping val="standard"/>
        <c:varyColors val="0"/>
        <c:ser>
          <c:idx val="1"/>
          <c:order val="0"/>
          <c:tx>
            <c:strRef>
              <c:f>Sheet3!$B$1</c:f>
              <c:strCache>
                <c:ptCount val="1"/>
                <c:pt idx="0">
                  <c:v>Dimmit</c:v>
                </c:pt>
              </c:strCache>
            </c:strRef>
          </c:tx>
          <c:marker>
            <c:symbol val="none"/>
          </c:marker>
          <c:cat>
            <c:numRef>
              <c:f>Sheet3!$A$2:$A$33</c:f>
              <c:numCache>
                <c:formatCode>General</c:formatCode>
                <c:ptCount val="32"/>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Sheet3!$B$2:$B$33</c:f>
              <c:numCache>
                <c:formatCode>General</c:formatCode>
                <c:ptCount val="32"/>
                <c:pt idx="0">
                  <c:v>1.9042581327691085E-2</c:v>
                </c:pt>
                <c:pt idx="1">
                  <c:v>2.2496231301457229E-2</c:v>
                </c:pt>
                <c:pt idx="2">
                  <c:v>0</c:v>
                </c:pt>
                <c:pt idx="3">
                  <c:v>3.8067444876783395E-2</c:v>
                </c:pt>
                <c:pt idx="4">
                  <c:v>1.7969257415024899E-2</c:v>
                </c:pt>
                <c:pt idx="5">
                  <c:v>2.953192482782771E-2</c:v>
                </c:pt>
                <c:pt idx="6">
                  <c:v>3.398482100879844E-2</c:v>
                </c:pt>
                <c:pt idx="7">
                  <c:v>7.8538500939047295E-2</c:v>
                </c:pt>
                <c:pt idx="8">
                  <c:v>7.9187467722499572E-2</c:v>
                </c:pt>
                <c:pt idx="9">
                  <c:v>5.5076628352490421E-2</c:v>
                </c:pt>
                <c:pt idx="10">
                  <c:v>6.0738099953786227E-2</c:v>
                </c:pt>
                <c:pt idx="11">
                  <c:v>5.6735399432028648E-2</c:v>
                </c:pt>
                <c:pt idx="12">
                  <c:v>5.9152935118434606E-2</c:v>
                </c:pt>
                <c:pt idx="13">
                  <c:v>6.8403423892817269E-2</c:v>
                </c:pt>
                <c:pt idx="14">
                  <c:v>6.7400073340667402E-2</c:v>
                </c:pt>
                <c:pt idx="15">
                  <c:v>6.6724751325056272E-2</c:v>
                </c:pt>
                <c:pt idx="16">
                  <c:v>2.0335536349771224E-4</c:v>
                </c:pt>
                <c:pt idx="17">
                  <c:v>0</c:v>
                </c:pt>
                <c:pt idx="18">
                  <c:v>0</c:v>
                </c:pt>
                <c:pt idx="19">
                  <c:v>0</c:v>
                </c:pt>
                <c:pt idx="20">
                  <c:v>0</c:v>
                </c:pt>
                <c:pt idx="21">
                  <c:v>0</c:v>
                </c:pt>
                <c:pt idx="22">
                  <c:v>0</c:v>
                </c:pt>
                <c:pt idx="23">
                  <c:v>0</c:v>
                </c:pt>
                <c:pt idx="24">
                  <c:v>1.0146674703636728E-2</c:v>
                </c:pt>
                <c:pt idx="25">
                  <c:v>7.5569976944752801E-2</c:v>
                </c:pt>
                <c:pt idx="26">
                  <c:v>0.14494138080764221</c:v>
                </c:pt>
                <c:pt idx="27">
                  <c:v>0.30403410954411281</c:v>
                </c:pt>
                <c:pt idx="28">
                  <c:v>0.47815675738815561</c:v>
                </c:pt>
                <c:pt idx="29">
                  <c:v>0.58322359003721724</c:v>
                </c:pt>
                <c:pt idx="30">
                  <c:v>0.58859128767451618</c:v>
                </c:pt>
                <c:pt idx="31">
                  <c:v>0.56907412833284499</c:v>
                </c:pt>
              </c:numCache>
            </c:numRef>
          </c:val>
          <c:smooth val="0"/>
          <c:extLst>
            <c:ext xmlns:c16="http://schemas.microsoft.com/office/drawing/2014/chart" uri="{C3380CC4-5D6E-409C-BE32-E72D297353CC}">
              <c16:uniqueId val="{00000000-8C85-4ED1-A00F-E6D3DB3CD468}"/>
            </c:ext>
          </c:extLst>
        </c:ser>
        <c:ser>
          <c:idx val="2"/>
          <c:order val="1"/>
          <c:tx>
            <c:strRef>
              <c:f>Sheet3!$C$1</c:f>
              <c:strCache>
                <c:ptCount val="1"/>
                <c:pt idx="0">
                  <c:v>LA Salle</c:v>
                </c:pt>
              </c:strCache>
            </c:strRef>
          </c:tx>
          <c:spPr>
            <a:ln>
              <a:solidFill>
                <a:schemeClr val="accent2">
                  <a:lumMod val="75000"/>
                </a:schemeClr>
              </a:solidFill>
            </a:ln>
          </c:spPr>
          <c:marker>
            <c:symbol val="none"/>
          </c:marker>
          <c:cat>
            <c:numRef>
              <c:f>Sheet3!$A$2:$A$33</c:f>
              <c:numCache>
                <c:formatCode>General</c:formatCode>
                <c:ptCount val="32"/>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numCache>
            </c:numRef>
          </c:cat>
          <c:val>
            <c:numRef>
              <c:f>Sheet3!$C$2:$C$33</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1.1139935907218068E-2</c:v>
                </c:pt>
                <c:pt idx="25">
                  <c:v>5.0117770217220622E-2</c:v>
                </c:pt>
                <c:pt idx="26">
                  <c:v>9.6004439511653716E-2</c:v>
                </c:pt>
                <c:pt idx="27">
                  <c:v>0.22253098009763425</c:v>
                </c:pt>
                <c:pt idx="28">
                  <c:v>0.46118258444768362</c:v>
                </c:pt>
                <c:pt idx="29">
                  <c:v>0.50610766680989505</c:v>
                </c:pt>
                <c:pt idx="30">
                  <c:v>0.64480615254951534</c:v>
                </c:pt>
                <c:pt idx="31">
                  <c:v>0.68403108150967329</c:v>
                </c:pt>
              </c:numCache>
            </c:numRef>
          </c:val>
          <c:smooth val="0"/>
          <c:extLst>
            <c:ext xmlns:c16="http://schemas.microsoft.com/office/drawing/2014/chart" uri="{C3380CC4-5D6E-409C-BE32-E72D297353CC}">
              <c16:uniqueId val="{00000001-8C85-4ED1-A00F-E6D3DB3CD468}"/>
            </c:ext>
          </c:extLst>
        </c:ser>
        <c:dLbls>
          <c:showLegendKey val="0"/>
          <c:showVal val="0"/>
          <c:showCatName val="0"/>
          <c:showSerName val="0"/>
          <c:showPercent val="0"/>
          <c:showBubbleSize val="0"/>
        </c:dLbls>
        <c:smooth val="0"/>
        <c:axId val="294574336"/>
        <c:axId val="298971136"/>
      </c:lineChart>
      <c:catAx>
        <c:axId val="294574336"/>
        <c:scaling>
          <c:orientation val="minMax"/>
        </c:scaling>
        <c:delete val="0"/>
        <c:axPos val="b"/>
        <c:numFmt formatCode="General" sourceLinked="1"/>
        <c:majorTickMark val="out"/>
        <c:minorTickMark val="none"/>
        <c:tickLblPos val="nextTo"/>
        <c:crossAx val="298971136"/>
        <c:crosses val="autoZero"/>
        <c:auto val="1"/>
        <c:lblAlgn val="ctr"/>
        <c:lblOffset val="100"/>
        <c:noMultiLvlLbl val="0"/>
      </c:catAx>
      <c:valAx>
        <c:axId val="298971136"/>
        <c:scaling>
          <c:orientation val="minMax"/>
        </c:scaling>
        <c:delete val="0"/>
        <c:axPos val="l"/>
        <c:majorGridlines/>
        <c:numFmt formatCode="0%" sourceLinked="0"/>
        <c:majorTickMark val="out"/>
        <c:minorTickMark val="none"/>
        <c:tickLblPos val="nextTo"/>
        <c:crossAx val="294574336"/>
        <c:crosses val="autoZero"/>
        <c:crossBetween val="between"/>
      </c:valAx>
    </c:plotArea>
    <c:legend>
      <c:legendPos val="b"/>
      <c:overlay val="0"/>
    </c:legend>
    <c:plotVisOnly val="1"/>
    <c:dispBlanksAs val="gap"/>
    <c:showDLblsOverMax val="0"/>
  </c:chart>
  <c:txPr>
    <a:bodyPr/>
    <a:lstStyle/>
    <a:p>
      <a:pPr>
        <a:defRPr sz="11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Water Elevation of Well 7738103 on</a:t>
            </a:r>
            <a:r>
              <a:rPr lang="en-US" sz="1600" baseline="0" dirty="0"/>
              <a:t> La Salle and Dimmit Boarder</a:t>
            </a:r>
            <a:endParaRPr lang="en-US" sz="1600" dirty="0"/>
          </a:p>
        </c:rich>
      </c:tx>
      <c:overlay val="0"/>
    </c:title>
    <c:autoTitleDeleted val="0"/>
    <c:plotArea>
      <c:layout/>
      <c:lineChart>
        <c:grouping val="standard"/>
        <c:varyColors val="0"/>
        <c:ser>
          <c:idx val="0"/>
          <c:order val="0"/>
          <c:tx>
            <c:strRef>
              <c:f>WaterLevelsByWell!$G$1</c:f>
              <c:strCache>
                <c:ptCount val="1"/>
                <c:pt idx="0">
                  <c:v>WaterElevation</c:v>
                </c:pt>
              </c:strCache>
            </c:strRef>
          </c:tx>
          <c:marker>
            <c:symbol val="none"/>
          </c:marker>
          <c:cat>
            <c:strRef>
              <c:f>WaterLevelsByWell!$B$2:$B$906</c:f>
              <c:strCache>
                <c:ptCount val="899"/>
                <c:pt idx="0">
                  <c:v>11/15/03</c:v>
                </c:pt>
                <c:pt idx="1">
                  <c:v>11/20/03</c:v>
                </c:pt>
                <c:pt idx="2">
                  <c:v>11/25/03</c:v>
                </c:pt>
                <c:pt idx="3">
                  <c:v>11/30/03</c:v>
                </c:pt>
                <c:pt idx="4">
                  <c:v>12/05/03</c:v>
                </c:pt>
                <c:pt idx="5">
                  <c:v>12/10/03</c:v>
                </c:pt>
                <c:pt idx="6">
                  <c:v>12/15/03</c:v>
                </c:pt>
                <c:pt idx="7">
                  <c:v>12/20/03</c:v>
                </c:pt>
                <c:pt idx="8">
                  <c:v>12/25/03</c:v>
                </c:pt>
                <c:pt idx="9">
                  <c:v>12/30/03</c:v>
                </c:pt>
                <c:pt idx="10">
                  <c:v>01/05/04</c:v>
                </c:pt>
                <c:pt idx="11">
                  <c:v>01/10/04</c:v>
                </c:pt>
                <c:pt idx="12">
                  <c:v>01/15/04</c:v>
                </c:pt>
                <c:pt idx="13">
                  <c:v>01/20/04</c:v>
                </c:pt>
                <c:pt idx="14">
                  <c:v>01/25/04</c:v>
                </c:pt>
                <c:pt idx="15">
                  <c:v>01/30/04</c:v>
                </c:pt>
                <c:pt idx="16">
                  <c:v>02/05/04</c:v>
                </c:pt>
                <c:pt idx="17">
                  <c:v>02/10/04</c:v>
                </c:pt>
                <c:pt idx="18">
                  <c:v>02/15/04</c:v>
                </c:pt>
                <c:pt idx="19">
                  <c:v>02/20/04</c:v>
                </c:pt>
                <c:pt idx="20">
                  <c:v>02/25/04</c:v>
                </c:pt>
                <c:pt idx="21">
                  <c:v>02/28/04</c:v>
                </c:pt>
                <c:pt idx="22">
                  <c:v>02/29/04</c:v>
                </c:pt>
                <c:pt idx="23">
                  <c:v>03/05/04</c:v>
                </c:pt>
                <c:pt idx="24">
                  <c:v>03/10/04</c:v>
                </c:pt>
                <c:pt idx="25">
                  <c:v>03/15/04</c:v>
                </c:pt>
                <c:pt idx="26">
                  <c:v>03/20/04</c:v>
                </c:pt>
                <c:pt idx="27">
                  <c:v>03/25/04</c:v>
                </c:pt>
                <c:pt idx="28">
                  <c:v>03/30/04</c:v>
                </c:pt>
                <c:pt idx="29">
                  <c:v>04/05/04</c:v>
                </c:pt>
                <c:pt idx="30">
                  <c:v>04/10/04</c:v>
                </c:pt>
                <c:pt idx="31">
                  <c:v>04/15/04</c:v>
                </c:pt>
                <c:pt idx="32">
                  <c:v>04/20/04</c:v>
                </c:pt>
                <c:pt idx="33">
                  <c:v>04/25/04</c:v>
                </c:pt>
                <c:pt idx="34">
                  <c:v>04/30/04</c:v>
                </c:pt>
                <c:pt idx="35">
                  <c:v>05/05/04</c:v>
                </c:pt>
                <c:pt idx="36">
                  <c:v>05/10/04</c:v>
                </c:pt>
                <c:pt idx="37">
                  <c:v>05/15/04</c:v>
                </c:pt>
                <c:pt idx="38">
                  <c:v>05/20/04</c:v>
                </c:pt>
                <c:pt idx="39">
                  <c:v>05/25/04</c:v>
                </c:pt>
                <c:pt idx="40">
                  <c:v>05/30/04</c:v>
                </c:pt>
                <c:pt idx="41">
                  <c:v>06/05/04</c:v>
                </c:pt>
                <c:pt idx="42">
                  <c:v>06/10/04</c:v>
                </c:pt>
                <c:pt idx="43">
                  <c:v>06/15/04</c:v>
                </c:pt>
                <c:pt idx="44">
                  <c:v>06/20/04</c:v>
                </c:pt>
                <c:pt idx="45">
                  <c:v>06/25/04</c:v>
                </c:pt>
                <c:pt idx="46">
                  <c:v>06/30/04</c:v>
                </c:pt>
                <c:pt idx="47">
                  <c:v>07/05/04</c:v>
                </c:pt>
                <c:pt idx="48">
                  <c:v>07/10/04</c:v>
                </c:pt>
                <c:pt idx="49">
                  <c:v>07/15/04</c:v>
                </c:pt>
                <c:pt idx="50">
                  <c:v>07/20/04</c:v>
                </c:pt>
                <c:pt idx="51">
                  <c:v>07/25/04</c:v>
                </c:pt>
                <c:pt idx="52">
                  <c:v>07/30/04</c:v>
                </c:pt>
                <c:pt idx="53">
                  <c:v>08/05/04</c:v>
                </c:pt>
                <c:pt idx="54">
                  <c:v>08/10/04</c:v>
                </c:pt>
                <c:pt idx="55">
                  <c:v>08/15/04</c:v>
                </c:pt>
                <c:pt idx="56">
                  <c:v>08/20/04</c:v>
                </c:pt>
                <c:pt idx="57">
                  <c:v>08/25/04</c:v>
                </c:pt>
                <c:pt idx="58">
                  <c:v>08/30/04</c:v>
                </c:pt>
                <c:pt idx="59">
                  <c:v>09/05/04</c:v>
                </c:pt>
                <c:pt idx="60">
                  <c:v>09/10/04</c:v>
                </c:pt>
                <c:pt idx="61">
                  <c:v>09/15/04</c:v>
                </c:pt>
                <c:pt idx="62">
                  <c:v>09/20/04</c:v>
                </c:pt>
                <c:pt idx="63">
                  <c:v>09/25/04</c:v>
                </c:pt>
                <c:pt idx="64">
                  <c:v>09/30/04</c:v>
                </c:pt>
                <c:pt idx="65">
                  <c:v>10/05/04</c:v>
                </c:pt>
                <c:pt idx="66">
                  <c:v>10/10/04</c:v>
                </c:pt>
                <c:pt idx="67">
                  <c:v>10/15/04</c:v>
                </c:pt>
                <c:pt idx="68">
                  <c:v>10/20/04</c:v>
                </c:pt>
                <c:pt idx="69">
                  <c:v>03/10/05</c:v>
                </c:pt>
                <c:pt idx="70">
                  <c:v>03/15/05</c:v>
                </c:pt>
                <c:pt idx="71">
                  <c:v>03/20/05</c:v>
                </c:pt>
                <c:pt idx="72">
                  <c:v>03/25/05</c:v>
                </c:pt>
                <c:pt idx="73">
                  <c:v>03/30/05</c:v>
                </c:pt>
                <c:pt idx="74">
                  <c:v>04/05/05</c:v>
                </c:pt>
                <c:pt idx="75">
                  <c:v>04/10/05</c:v>
                </c:pt>
                <c:pt idx="76">
                  <c:v>04/15/05</c:v>
                </c:pt>
                <c:pt idx="77">
                  <c:v>04/20/05</c:v>
                </c:pt>
                <c:pt idx="78">
                  <c:v>04/25/05</c:v>
                </c:pt>
                <c:pt idx="79">
                  <c:v>04/30/05</c:v>
                </c:pt>
                <c:pt idx="80">
                  <c:v>05/05/05</c:v>
                </c:pt>
                <c:pt idx="81">
                  <c:v>05/10/05</c:v>
                </c:pt>
                <c:pt idx="82">
                  <c:v>05/15/05</c:v>
                </c:pt>
                <c:pt idx="83">
                  <c:v>05/20/05</c:v>
                </c:pt>
                <c:pt idx="84">
                  <c:v>05/25/05</c:v>
                </c:pt>
                <c:pt idx="85">
                  <c:v>05/30/05</c:v>
                </c:pt>
                <c:pt idx="86">
                  <c:v>06/05/05</c:v>
                </c:pt>
                <c:pt idx="87">
                  <c:v>06/10/05</c:v>
                </c:pt>
                <c:pt idx="88">
                  <c:v>06/15/05</c:v>
                </c:pt>
                <c:pt idx="89">
                  <c:v>06/20/05</c:v>
                </c:pt>
                <c:pt idx="90">
                  <c:v>06/25/05</c:v>
                </c:pt>
                <c:pt idx="91">
                  <c:v>06/30/05</c:v>
                </c:pt>
                <c:pt idx="92">
                  <c:v>07/05/05</c:v>
                </c:pt>
                <c:pt idx="93">
                  <c:v>07/10/05</c:v>
                </c:pt>
                <c:pt idx="94">
                  <c:v>07/15/05</c:v>
                </c:pt>
                <c:pt idx="95">
                  <c:v>07/20/05</c:v>
                </c:pt>
                <c:pt idx="96">
                  <c:v>07/25/05</c:v>
                </c:pt>
                <c:pt idx="97">
                  <c:v>07/30/05</c:v>
                </c:pt>
                <c:pt idx="98">
                  <c:v>08/05/05</c:v>
                </c:pt>
                <c:pt idx="99">
                  <c:v>08/10/05</c:v>
                </c:pt>
                <c:pt idx="100">
                  <c:v>08/15/05</c:v>
                </c:pt>
                <c:pt idx="101">
                  <c:v>08/20/05</c:v>
                </c:pt>
                <c:pt idx="102">
                  <c:v>08/25/05</c:v>
                </c:pt>
                <c:pt idx="103">
                  <c:v>08/30/05</c:v>
                </c:pt>
                <c:pt idx="104">
                  <c:v>09/05/05</c:v>
                </c:pt>
                <c:pt idx="105">
                  <c:v>09/10/05</c:v>
                </c:pt>
                <c:pt idx="106">
                  <c:v>09/15/05</c:v>
                </c:pt>
                <c:pt idx="107">
                  <c:v>09/20/05</c:v>
                </c:pt>
                <c:pt idx="108">
                  <c:v>09/25/05</c:v>
                </c:pt>
                <c:pt idx="109">
                  <c:v>09/30/05</c:v>
                </c:pt>
                <c:pt idx="110">
                  <c:v>10/05/05</c:v>
                </c:pt>
                <c:pt idx="111">
                  <c:v>10/10/05</c:v>
                </c:pt>
                <c:pt idx="112">
                  <c:v>10/15/05</c:v>
                </c:pt>
                <c:pt idx="113">
                  <c:v>10/20/05</c:v>
                </c:pt>
                <c:pt idx="114">
                  <c:v>10/25/05</c:v>
                </c:pt>
                <c:pt idx="115">
                  <c:v>10/30/05</c:v>
                </c:pt>
                <c:pt idx="116">
                  <c:v>11/05/05</c:v>
                </c:pt>
                <c:pt idx="117">
                  <c:v>11/10/05</c:v>
                </c:pt>
                <c:pt idx="118">
                  <c:v>11/15/05</c:v>
                </c:pt>
                <c:pt idx="119">
                  <c:v>11/20/05</c:v>
                </c:pt>
                <c:pt idx="120">
                  <c:v>11/25/05</c:v>
                </c:pt>
                <c:pt idx="121">
                  <c:v>11/30/05</c:v>
                </c:pt>
                <c:pt idx="122">
                  <c:v>12/05/05</c:v>
                </c:pt>
                <c:pt idx="123">
                  <c:v>12/10/05</c:v>
                </c:pt>
                <c:pt idx="124">
                  <c:v>12/15/05</c:v>
                </c:pt>
                <c:pt idx="125">
                  <c:v>12/20/05</c:v>
                </c:pt>
                <c:pt idx="126">
                  <c:v>12/25/05</c:v>
                </c:pt>
                <c:pt idx="127">
                  <c:v>12/30/05</c:v>
                </c:pt>
                <c:pt idx="128">
                  <c:v>01/05/06</c:v>
                </c:pt>
                <c:pt idx="129">
                  <c:v>01/10/06</c:v>
                </c:pt>
                <c:pt idx="130">
                  <c:v>01/15/06</c:v>
                </c:pt>
                <c:pt idx="131">
                  <c:v>01/20/06</c:v>
                </c:pt>
                <c:pt idx="132">
                  <c:v>01/25/06</c:v>
                </c:pt>
                <c:pt idx="133">
                  <c:v>01/30/06</c:v>
                </c:pt>
                <c:pt idx="134">
                  <c:v>02/05/06</c:v>
                </c:pt>
                <c:pt idx="135">
                  <c:v>02/10/06</c:v>
                </c:pt>
                <c:pt idx="136">
                  <c:v>02/15/06</c:v>
                </c:pt>
                <c:pt idx="137">
                  <c:v>02/20/06</c:v>
                </c:pt>
                <c:pt idx="138">
                  <c:v>02/25/06</c:v>
                </c:pt>
                <c:pt idx="139">
                  <c:v>02/28/06</c:v>
                </c:pt>
                <c:pt idx="140">
                  <c:v>03/05/06</c:v>
                </c:pt>
                <c:pt idx="141">
                  <c:v>03/10/06</c:v>
                </c:pt>
                <c:pt idx="142">
                  <c:v>03/15/06</c:v>
                </c:pt>
                <c:pt idx="143">
                  <c:v>03/20/06</c:v>
                </c:pt>
                <c:pt idx="144">
                  <c:v>03/25/06</c:v>
                </c:pt>
                <c:pt idx="145">
                  <c:v>03/30/06</c:v>
                </c:pt>
                <c:pt idx="146">
                  <c:v>04/05/06</c:v>
                </c:pt>
                <c:pt idx="147">
                  <c:v>04/10/06</c:v>
                </c:pt>
                <c:pt idx="148">
                  <c:v>04/15/06</c:v>
                </c:pt>
                <c:pt idx="149">
                  <c:v>04/20/06</c:v>
                </c:pt>
                <c:pt idx="150">
                  <c:v>04/25/06</c:v>
                </c:pt>
                <c:pt idx="151">
                  <c:v>04/30/06</c:v>
                </c:pt>
                <c:pt idx="152">
                  <c:v>05/05/06</c:v>
                </c:pt>
                <c:pt idx="153">
                  <c:v>05/10/06</c:v>
                </c:pt>
                <c:pt idx="154">
                  <c:v>05/15/06</c:v>
                </c:pt>
                <c:pt idx="155">
                  <c:v>05/20/06</c:v>
                </c:pt>
                <c:pt idx="156">
                  <c:v>05/25/06</c:v>
                </c:pt>
                <c:pt idx="157">
                  <c:v>05/30/06</c:v>
                </c:pt>
                <c:pt idx="158">
                  <c:v>06/05/06</c:v>
                </c:pt>
                <c:pt idx="159">
                  <c:v>06/10/06</c:v>
                </c:pt>
                <c:pt idx="160">
                  <c:v>06/15/06</c:v>
                </c:pt>
                <c:pt idx="161">
                  <c:v>06/20/06</c:v>
                </c:pt>
                <c:pt idx="162">
                  <c:v>06/25/06</c:v>
                </c:pt>
                <c:pt idx="163">
                  <c:v>06/30/06</c:v>
                </c:pt>
                <c:pt idx="164">
                  <c:v>07/05/06</c:v>
                </c:pt>
                <c:pt idx="165">
                  <c:v>07/10/06</c:v>
                </c:pt>
                <c:pt idx="166">
                  <c:v>07/15/06</c:v>
                </c:pt>
                <c:pt idx="167">
                  <c:v>07/20/06</c:v>
                </c:pt>
                <c:pt idx="168">
                  <c:v>07/25/06</c:v>
                </c:pt>
                <c:pt idx="169">
                  <c:v>08/05/06</c:v>
                </c:pt>
                <c:pt idx="170">
                  <c:v>08/20/06</c:v>
                </c:pt>
                <c:pt idx="171">
                  <c:v>08/25/06</c:v>
                </c:pt>
                <c:pt idx="172">
                  <c:v>09/15/06</c:v>
                </c:pt>
                <c:pt idx="173">
                  <c:v>09/20/06</c:v>
                </c:pt>
                <c:pt idx="174">
                  <c:v>09/25/06</c:v>
                </c:pt>
                <c:pt idx="175">
                  <c:v>09/30/06</c:v>
                </c:pt>
                <c:pt idx="176">
                  <c:v>10/05/06</c:v>
                </c:pt>
                <c:pt idx="177">
                  <c:v>10/10/06</c:v>
                </c:pt>
                <c:pt idx="178">
                  <c:v>10/15/06</c:v>
                </c:pt>
                <c:pt idx="179">
                  <c:v>10/20/06</c:v>
                </c:pt>
                <c:pt idx="180">
                  <c:v>10/25/06</c:v>
                </c:pt>
                <c:pt idx="181">
                  <c:v>10/30/06</c:v>
                </c:pt>
                <c:pt idx="182">
                  <c:v>11/05/06</c:v>
                </c:pt>
                <c:pt idx="183">
                  <c:v>11/10/06</c:v>
                </c:pt>
                <c:pt idx="184">
                  <c:v>11/15/06</c:v>
                </c:pt>
                <c:pt idx="185">
                  <c:v>11/20/06</c:v>
                </c:pt>
                <c:pt idx="186">
                  <c:v>11/25/06</c:v>
                </c:pt>
                <c:pt idx="187">
                  <c:v>11/30/06</c:v>
                </c:pt>
                <c:pt idx="188">
                  <c:v>12/05/06</c:v>
                </c:pt>
                <c:pt idx="189">
                  <c:v>12/10/06</c:v>
                </c:pt>
                <c:pt idx="190">
                  <c:v>12/15/06</c:v>
                </c:pt>
                <c:pt idx="191">
                  <c:v>12/20/06</c:v>
                </c:pt>
                <c:pt idx="192">
                  <c:v>12/25/06</c:v>
                </c:pt>
                <c:pt idx="193">
                  <c:v>12/30/06</c:v>
                </c:pt>
                <c:pt idx="194">
                  <c:v>01/05/07</c:v>
                </c:pt>
                <c:pt idx="195">
                  <c:v>01/10/07</c:v>
                </c:pt>
                <c:pt idx="196">
                  <c:v>01/15/07</c:v>
                </c:pt>
                <c:pt idx="197">
                  <c:v>01/20/07</c:v>
                </c:pt>
                <c:pt idx="198">
                  <c:v>01/25/07</c:v>
                </c:pt>
                <c:pt idx="199">
                  <c:v>01/30/07</c:v>
                </c:pt>
                <c:pt idx="200">
                  <c:v>02/05/07</c:v>
                </c:pt>
                <c:pt idx="201">
                  <c:v>02/10/07</c:v>
                </c:pt>
                <c:pt idx="202">
                  <c:v>02/15/07</c:v>
                </c:pt>
                <c:pt idx="203">
                  <c:v>02/20/07</c:v>
                </c:pt>
                <c:pt idx="204">
                  <c:v>02/25/07</c:v>
                </c:pt>
                <c:pt idx="205">
                  <c:v>02/28/07</c:v>
                </c:pt>
                <c:pt idx="206">
                  <c:v>03/05/07</c:v>
                </c:pt>
                <c:pt idx="207">
                  <c:v>03/10/07</c:v>
                </c:pt>
                <c:pt idx="208">
                  <c:v>03/15/07</c:v>
                </c:pt>
                <c:pt idx="209">
                  <c:v>03/20/07</c:v>
                </c:pt>
                <c:pt idx="210">
                  <c:v>03/25/07</c:v>
                </c:pt>
                <c:pt idx="211">
                  <c:v>03/30/07</c:v>
                </c:pt>
                <c:pt idx="212">
                  <c:v>04/05/07</c:v>
                </c:pt>
                <c:pt idx="213">
                  <c:v>04/10/07</c:v>
                </c:pt>
                <c:pt idx="214">
                  <c:v>04/15/07</c:v>
                </c:pt>
                <c:pt idx="215">
                  <c:v>04/20/07</c:v>
                </c:pt>
                <c:pt idx="216">
                  <c:v>04/25/07</c:v>
                </c:pt>
                <c:pt idx="217">
                  <c:v>04/30/07</c:v>
                </c:pt>
                <c:pt idx="218">
                  <c:v>05/05/07</c:v>
                </c:pt>
                <c:pt idx="219">
                  <c:v>05/10/07</c:v>
                </c:pt>
                <c:pt idx="220">
                  <c:v>05/15/07</c:v>
                </c:pt>
                <c:pt idx="221">
                  <c:v>05/20/07</c:v>
                </c:pt>
                <c:pt idx="222">
                  <c:v>05/30/07</c:v>
                </c:pt>
                <c:pt idx="223">
                  <c:v>06/10/07</c:v>
                </c:pt>
                <c:pt idx="224">
                  <c:v>06/15/07</c:v>
                </c:pt>
                <c:pt idx="225">
                  <c:v>06/20/07</c:v>
                </c:pt>
                <c:pt idx="226">
                  <c:v>06/25/07</c:v>
                </c:pt>
                <c:pt idx="227">
                  <c:v>06/30/07</c:v>
                </c:pt>
                <c:pt idx="228">
                  <c:v>07/05/07</c:v>
                </c:pt>
                <c:pt idx="229">
                  <c:v>07/10/07</c:v>
                </c:pt>
                <c:pt idx="230">
                  <c:v>07/15/07</c:v>
                </c:pt>
                <c:pt idx="231">
                  <c:v>07/20/07</c:v>
                </c:pt>
                <c:pt idx="232">
                  <c:v>07/25/07</c:v>
                </c:pt>
                <c:pt idx="233">
                  <c:v>07/30/07</c:v>
                </c:pt>
                <c:pt idx="234">
                  <c:v>08/05/07</c:v>
                </c:pt>
                <c:pt idx="235">
                  <c:v>08/10/07</c:v>
                </c:pt>
                <c:pt idx="236">
                  <c:v>08/15/07</c:v>
                </c:pt>
                <c:pt idx="237">
                  <c:v>08/20/07</c:v>
                </c:pt>
                <c:pt idx="238">
                  <c:v>08/25/07</c:v>
                </c:pt>
                <c:pt idx="239">
                  <c:v>08/30/07</c:v>
                </c:pt>
                <c:pt idx="240">
                  <c:v>09/05/07</c:v>
                </c:pt>
                <c:pt idx="241">
                  <c:v>09/10/07</c:v>
                </c:pt>
                <c:pt idx="242">
                  <c:v>09/15/07</c:v>
                </c:pt>
                <c:pt idx="243">
                  <c:v>09/20/07</c:v>
                </c:pt>
                <c:pt idx="244">
                  <c:v>09/25/07</c:v>
                </c:pt>
                <c:pt idx="245">
                  <c:v>09/30/07</c:v>
                </c:pt>
                <c:pt idx="246">
                  <c:v>10/05/07</c:v>
                </c:pt>
                <c:pt idx="247">
                  <c:v>10/10/07</c:v>
                </c:pt>
                <c:pt idx="248">
                  <c:v>10/15/07</c:v>
                </c:pt>
                <c:pt idx="249">
                  <c:v>10/20/07</c:v>
                </c:pt>
                <c:pt idx="250">
                  <c:v>10/25/07</c:v>
                </c:pt>
                <c:pt idx="251">
                  <c:v>10/30/07</c:v>
                </c:pt>
                <c:pt idx="252">
                  <c:v>11/05/07</c:v>
                </c:pt>
                <c:pt idx="253">
                  <c:v>11/10/07</c:v>
                </c:pt>
                <c:pt idx="254">
                  <c:v>11/15/07</c:v>
                </c:pt>
                <c:pt idx="255">
                  <c:v>11/20/07</c:v>
                </c:pt>
                <c:pt idx="256">
                  <c:v>11/25/07</c:v>
                </c:pt>
                <c:pt idx="257">
                  <c:v>11/30/07</c:v>
                </c:pt>
                <c:pt idx="258">
                  <c:v>12/05/07</c:v>
                </c:pt>
                <c:pt idx="259">
                  <c:v>12/10/07</c:v>
                </c:pt>
                <c:pt idx="260">
                  <c:v>12/15/07</c:v>
                </c:pt>
                <c:pt idx="261">
                  <c:v>12/20/07</c:v>
                </c:pt>
                <c:pt idx="262">
                  <c:v>12/25/07</c:v>
                </c:pt>
                <c:pt idx="263">
                  <c:v>12/30/07</c:v>
                </c:pt>
                <c:pt idx="264">
                  <c:v>01/05/08</c:v>
                </c:pt>
                <c:pt idx="265">
                  <c:v>01/10/08</c:v>
                </c:pt>
                <c:pt idx="266">
                  <c:v>01/15/08</c:v>
                </c:pt>
                <c:pt idx="267">
                  <c:v>01/20/08</c:v>
                </c:pt>
                <c:pt idx="268">
                  <c:v>01/25/08</c:v>
                </c:pt>
                <c:pt idx="269">
                  <c:v>01/30/08</c:v>
                </c:pt>
                <c:pt idx="270">
                  <c:v>02/05/08</c:v>
                </c:pt>
                <c:pt idx="271">
                  <c:v>02/10/08</c:v>
                </c:pt>
                <c:pt idx="272">
                  <c:v>02/15/08</c:v>
                </c:pt>
                <c:pt idx="273">
                  <c:v>02/25/08</c:v>
                </c:pt>
                <c:pt idx="274">
                  <c:v>02/28/08</c:v>
                </c:pt>
                <c:pt idx="275">
                  <c:v>03/05/08</c:v>
                </c:pt>
                <c:pt idx="276">
                  <c:v>03/10/08</c:v>
                </c:pt>
                <c:pt idx="277">
                  <c:v>03/15/08</c:v>
                </c:pt>
                <c:pt idx="278">
                  <c:v>03/20/08</c:v>
                </c:pt>
                <c:pt idx="279">
                  <c:v>03/25/08</c:v>
                </c:pt>
                <c:pt idx="280">
                  <c:v>03/30/08</c:v>
                </c:pt>
                <c:pt idx="281">
                  <c:v>04/05/08</c:v>
                </c:pt>
                <c:pt idx="282">
                  <c:v>04/10/08</c:v>
                </c:pt>
                <c:pt idx="283">
                  <c:v>04/15/08</c:v>
                </c:pt>
                <c:pt idx="284">
                  <c:v>04/20/08</c:v>
                </c:pt>
                <c:pt idx="285">
                  <c:v>04/25/08</c:v>
                </c:pt>
                <c:pt idx="286">
                  <c:v>05/05/08</c:v>
                </c:pt>
                <c:pt idx="287">
                  <c:v>05/10/08</c:v>
                </c:pt>
                <c:pt idx="288">
                  <c:v>05/15/08</c:v>
                </c:pt>
                <c:pt idx="289">
                  <c:v>05/20/08</c:v>
                </c:pt>
                <c:pt idx="290">
                  <c:v>05/25/08</c:v>
                </c:pt>
                <c:pt idx="291">
                  <c:v>05/30/08</c:v>
                </c:pt>
                <c:pt idx="292">
                  <c:v>06/05/08</c:v>
                </c:pt>
                <c:pt idx="293">
                  <c:v>06/10/08</c:v>
                </c:pt>
                <c:pt idx="294">
                  <c:v>06/15/08</c:v>
                </c:pt>
                <c:pt idx="295">
                  <c:v>06/20/08</c:v>
                </c:pt>
                <c:pt idx="296">
                  <c:v>06/25/08</c:v>
                </c:pt>
                <c:pt idx="297">
                  <c:v>06/30/08</c:v>
                </c:pt>
                <c:pt idx="298">
                  <c:v>07/05/08</c:v>
                </c:pt>
                <c:pt idx="299">
                  <c:v>07/10/08</c:v>
                </c:pt>
                <c:pt idx="300">
                  <c:v>07/15/08</c:v>
                </c:pt>
                <c:pt idx="301">
                  <c:v>07/20/08</c:v>
                </c:pt>
                <c:pt idx="302">
                  <c:v>07/25/08</c:v>
                </c:pt>
                <c:pt idx="303">
                  <c:v>07/30/08</c:v>
                </c:pt>
                <c:pt idx="304">
                  <c:v>08/05/08</c:v>
                </c:pt>
                <c:pt idx="305">
                  <c:v>08/10/08</c:v>
                </c:pt>
                <c:pt idx="306">
                  <c:v>08/15/08</c:v>
                </c:pt>
                <c:pt idx="307">
                  <c:v>08/25/08</c:v>
                </c:pt>
                <c:pt idx="308">
                  <c:v>04/20/09</c:v>
                </c:pt>
                <c:pt idx="309">
                  <c:v>04/25/09</c:v>
                </c:pt>
                <c:pt idx="310">
                  <c:v>04/30/09</c:v>
                </c:pt>
                <c:pt idx="311">
                  <c:v>05/05/09</c:v>
                </c:pt>
                <c:pt idx="312">
                  <c:v>05/10/09</c:v>
                </c:pt>
                <c:pt idx="313">
                  <c:v>05/15/09</c:v>
                </c:pt>
                <c:pt idx="314">
                  <c:v>05/20/09</c:v>
                </c:pt>
                <c:pt idx="315">
                  <c:v>05/25/09</c:v>
                </c:pt>
                <c:pt idx="316">
                  <c:v>05/30/09</c:v>
                </c:pt>
                <c:pt idx="317">
                  <c:v>06/05/09</c:v>
                </c:pt>
                <c:pt idx="318">
                  <c:v>06/10/09</c:v>
                </c:pt>
                <c:pt idx="319">
                  <c:v>06/15/09</c:v>
                </c:pt>
                <c:pt idx="320">
                  <c:v>06/20/09</c:v>
                </c:pt>
                <c:pt idx="321">
                  <c:v>06/25/09</c:v>
                </c:pt>
                <c:pt idx="322">
                  <c:v>06/30/09</c:v>
                </c:pt>
                <c:pt idx="323">
                  <c:v>07/05/09</c:v>
                </c:pt>
                <c:pt idx="324">
                  <c:v>07/10/09</c:v>
                </c:pt>
                <c:pt idx="325">
                  <c:v>07/15/09</c:v>
                </c:pt>
                <c:pt idx="326">
                  <c:v>07/20/09</c:v>
                </c:pt>
                <c:pt idx="327">
                  <c:v>07/25/09</c:v>
                </c:pt>
                <c:pt idx="328">
                  <c:v>07/30/09</c:v>
                </c:pt>
                <c:pt idx="329">
                  <c:v>08/05/09</c:v>
                </c:pt>
                <c:pt idx="330">
                  <c:v>08/10/09</c:v>
                </c:pt>
                <c:pt idx="331">
                  <c:v>08/15/09</c:v>
                </c:pt>
                <c:pt idx="332">
                  <c:v>08/20/09</c:v>
                </c:pt>
                <c:pt idx="333">
                  <c:v>08/25/09</c:v>
                </c:pt>
                <c:pt idx="334">
                  <c:v>08/30/09</c:v>
                </c:pt>
                <c:pt idx="335">
                  <c:v>09/05/09</c:v>
                </c:pt>
                <c:pt idx="336">
                  <c:v>09/10/09</c:v>
                </c:pt>
                <c:pt idx="337">
                  <c:v>09/15/09</c:v>
                </c:pt>
                <c:pt idx="338">
                  <c:v>09/20/09</c:v>
                </c:pt>
                <c:pt idx="339">
                  <c:v>09/25/09</c:v>
                </c:pt>
                <c:pt idx="340">
                  <c:v>11/10/09</c:v>
                </c:pt>
                <c:pt idx="341">
                  <c:v>11/15/09</c:v>
                </c:pt>
                <c:pt idx="342">
                  <c:v>11/20/09</c:v>
                </c:pt>
                <c:pt idx="343">
                  <c:v>11/25/09</c:v>
                </c:pt>
                <c:pt idx="344">
                  <c:v>11/30/09</c:v>
                </c:pt>
                <c:pt idx="345">
                  <c:v>12/05/09</c:v>
                </c:pt>
                <c:pt idx="346">
                  <c:v>12/10/09</c:v>
                </c:pt>
                <c:pt idx="347">
                  <c:v>12/15/09</c:v>
                </c:pt>
                <c:pt idx="348">
                  <c:v>12/20/09</c:v>
                </c:pt>
                <c:pt idx="349">
                  <c:v>12/25/09</c:v>
                </c:pt>
                <c:pt idx="350">
                  <c:v>12/30/09</c:v>
                </c:pt>
                <c:pt idx="351">
                  <c:v>01/05/10</c:v>
                </c:pt>
                <c:pt idx="352">
                  <c:v>01/10/10</c:v>
                </c:pt>
                <c:pt idx="353">
                  <c:v>01/15/10</c:v>
                </c:pt>
                <c:pt idx="354">
                  <c:v>01/20/10</c:v>
                </c:pt>
                <c:pt idx="355">
                  <c:v>01/25/10</c:v>
                </c:pt>
                <c:pt idx="356">
                  <c:v>01/30/10</c:v>
                </c:pt>
                <c:pt idx="357">
                  <c:v>02/05/10</c:v>
                </c:pt>
                <c:pt idx="358">
                  <c:v>02/10/10</c:v>
                </c:pt>
                <c:pt idx="359">
                  <c:v>02/15/10</c:v>
                </c:pt>
                <c:pt idx="360">
                  <c:v>02/20/10</c:v>
                </c:pt>
                <c:pt idx="361">
                  <c:v>02/25/10</c:v>
                </c:pt>
                <c:pt idx="362">
                  <c:v>03/05/10</c:v>
                </c:pt>
                <c:pt idx="363">
                  <c:v>03/10/10</c:v>
                </c:pt>
                <c:pt idx="364">
                  <c:v>03/15/10</c:v>
                </c:pt>
                <c:pt idx="365">
                  <c:v>03/20/10</c:v>
                </c:pt>
                <c:pt idx="366">
                  <c:v>03/25/10</c:v>
                </c:pt>
                <c:pt idx="367">
                  <c:v>03/30/10</c:v>
                </c:pt>
                <c:pt idx="368">
                  <c:v>04/05/10</c:v>
                </c:pt>
                <c:pt idx="369">
                  <c:v>04/10/10</c:v>
                </c:pt>
                <c:pt idx="370">
                  <c:v>04/15/10</c:v>
                </c:pt>
                <c:pt idx="371">
                  <c:v>04/20/10</c:v>
                </c:pt>
                <c:pt idx="372">
                  <c:v>04/25/10</c:v>
                </c:pt>
                <c:pt idx="373">
                  <c:v>04/30/10</c:v>
                </c:pt>
                <c:pt idx="374">
                  <c:v>05/05/10</c:v>
                </c:pt>
                <c:pt idx="375">
                  <c:v>05/10/10</c:v>
                </c:pt>
                <c:pt idx="376">
                  <c:v>05/15/10</c:v>
                </c:pt>
                <c:pt idx="377">
                  <c:v>05/20/10</c:v>
                </c:pt>
                <c:pt idx="378">
                  <c:v>05/25/10</c:v>
                </c:pt>
                <c:pt idx="379">
                  <c:v>05/30/10</c:v>
                </c:pt>
                <c:pt idx="380">
                  <c:v>06/05/10</c:v>
                </c:pt>
                <c:pt idx="381">
                  <c:v>06/10/10</c:v>
                </c:pt>
                <c:pt idx="382">
                  <c:v>06/15/10</c:v>
                </c:pt>
                <c:pt idx="383">
                  <c:v>06/25/10</c:v>
                </c:pt>
                <c:pt idx="384">
                  <c:v>07/05/10</c:v>
                </c:pt>
                <c:pt idx="385">
                  <c:v>07/10/10</c:v>
                </c:pt>
                <c:pt idx="386">
                  <c:v>07/15/10</c:v>
                </c:pt>
                <c:pt idx="387">
                  <c:v>07/20/10</c:v>
                </c:pt>
                <c:pt idx="388">
                  <c:v>07/25/10</c:v>
                </c:pt>
                <c:pt idx="389">
                  <c:v>07/30/10</c:v>
                </c:pt>
                <c:pt idx="390">
                  <c:v>08/05/10</c:v>
                </c:pt>
                <c:pt idx="391">
                  <c:v>08/10/10</c:v>
                </c:pt>
                <c:pt idx="392">
                  <c:v>08/15/10</c:v>
                </c:pt>
                <c:pt idx="393">
                  <c:v>08/20/10</c:v>
                </c:pt>
                <c:pt idx="394">
                  <c:v>08/25/10</c:v>
                </c:pt>
                <c:pt idx="395">
                  <c:v>08/30/10</c:v>
                </c:pt>
                <c:pt idx="396">
                  <c:v>09/05/10</c:v>
                </c:pt>
                <c:pt idx="397">
                  <c:v>09/10/10</c:v>
                </c:pt>
                <c:pt idx="398">
                  <c:v>09/15/10</c:v>
                </c:pt>
                <c:pt idx="399">
                  <c:v>09/25/10</c:v>
                </c:pt>
                <c:pt idx="400">
                  <c:v>09/30/10</c:v>
                </c:pt>
                <c:pt idx="401">
                  <c:v>10/05/10</c:v>
                </c:pt>
                <c:pt idx="402">
                  <c:v>10/10/10</c:v>
                </c:pt>
                <c:pt idx="403">
                  <c:v>10/15/10</c:v>
                </c:pt>
                <c:pt idx="404">
                  <c:v>10/20/10</c:v>
                </c:pt>
                <c:pt idx="405">
                  <c:v>10/25/10</c:v>
                </c:pt>
                <c:pt idx="406">
                  <c:v>10/30/10</c:v>
                </c:pt>
                <c:pt idx="407">
                  <c:v>11/05/10</c:v>
                </c:pt>
                <c:pt idx="408">
                  <c:v>11/10/10</c:v>
                </c:pt>
                <c:pt idx="409">
                  <c:v>11/15/10</c:v>
                </c:pt>
                <c:pt idx="410">
                  <c:v>11/20/10</c:v>
                </c:pt>
                <c:pt idx="411">
                  <c:v>11/25/10</c:v>
                </c:pt>
                <c:pt idx="412">
                  <c:v>11/30/10</c:v>
                </c:pt>
                <c:pt idx="413">
                  <c:v>12/15/10</c:v>
                </c:pt>
                <c:pt idx="414">
                  <c:v>12/20/10</c:v>
                </c:pt>
                <c:pt idx="415">
                  <c:v>12/25/10</c:v>
                </c:pt>
                <c:pt idx="416">
                  <c:v>12/30/10</c:v>
                </c:pt>
                <c:pt idx="417">
                  <c:v>01/05/11</c:v>
                </c:pt>
                <c:pt idx="418">
                  <c:v>01/20/11</c:v>
                </c:pt>
                <c:pt idx="419">
                  <c:v>01/30/11</c:v>
                </c:pt>
                <c:pt idx="420">
                  <c:v>02/10/11</c:v>
                </c:pt>
                <c:pt idx="421">
                  <c:v>02/20/11</c:v>
                </c:pt>
                <c:pt idx="422">
                  <c:v>02/25/11</c:v>
                </c:pt>
                <c:pt idx="423">
                  <c:v>03/10/11</c:v>
                </c:pt>
                <c:pt idx="424">
                  <c:v>03/20/11</c:v>
                </c:pt>
                <c:pt idx="425">
                  <c:v>03/25/11</c:v>
                </c:pt>
                <c:pt idx="426">
                  <c:v>04/10/11</c:v>
                </c:pt>
                <c:pt idx="427">
                  <c:v>04/15/11</c:v>
                </c:pt>
                <c:pt idx="428">
                  <c:v>05/05/11</c:v>
                </c:pt>
                <c:pt idx="429">
                  <c:v>05/10/11</c:v>
                </c:pt>
                <c:pt idx="430">
                  <c:v>05/15/11</c:v>
                </c:pt>
                <c:pt idx="431">
                  <c:v>05/20/11</c:v>
                </c:pt>
                <c:pt idx="432">
                  <c:v>05/25/11</c:v>
                </c:pt>
                <c:pt idx="433">
                  <c:v>06/15/11</c:v>
                </c:pt>
                <c:pt idx="434">
                  <c:v>06/20/11</c:v>
                </c:pt>
                <c:pt idx="435">
                  <c:v>06/25/11</c:v>
                </c:pt>
                <c:pt idx="436">
                  <c:v>06/30/11</c:v>
                </c:pt>
                <c:pt idx="437">
                  <c:v>07/05/11</c:v>
                </c:pt>
                <c:pt idx="438">
                  <c:v>07/10/11</c:v>
                </c:pt>
                <c:pt idx="439">
                  <c:v>07/15/11</c:v>
                </c:pt>
                <c:pt idx="440">
                  <c:v>07/20/11</c:v>
                </c:pt>
                <c:pt idx="441">
                  <c:v>07/25/11</c:v>
                </c:pt>
                <c:pt idx="442">
                  <c:v>07/30/11</c:v>
                </c:pt>
                <c:pt idx="443">
                  <c:v>11/20/11</c:v>
                </c:pt>
                <c:pt idx="444">
                  <c:v>11/25/11</c:v>
                </c:pt>
                <c:pt idx="445">
                  <c:v>11/30/11</c:v>
                </c:pt>
                <c:pt idx="446">
                  <c:v>12/05/11</c:v>
                </c:pt>
                <c:pt idx="447">
                  <c:v>12/10/11</c:v>
                </c:pt>
                <c:pt idx="448">
                  <c:v>12/15/11</c:v>
                </c:pt>
                <c:pt idx="449">
                  <c:v>12/20/11</c:v>
                </c:pt>
                <c:pt idx="450">
                  <c:v>12/25/11</c:v>
                </c:pt>
                <c:pt idx="451">
                  <c:v>12/30/11</c:v>
                </c:pt>
                <c:pt idx="452">
                  <c:v>01/24/12</c:v>
                </c:pt>
                <c:pt idx="453">
                  <c:v>02/05/12</c:v>
                </c:pt>
                <c:pt idx="454">
                  <c:v>02/10/12</c:v>
                </c:pt>
                <c:pt idx="455">
                  <c:v>02/15/12</c:v>
                </c:pt>
                <c:pt idx="456">
                  <c:v>02/20/12</c:v>
                </c:pt>
                <c:pt idx="457">
                  <c:v>02/25/12</c:v>
                </c:pt>
                <c:pt idx="458">
                  <c:v>02/28/12</c:v>
                </c:pt>
                <c:pt idx="459">
                  <c:v>03/10/12</c:v>
                </c:pt>
                <c:pt idx="460">
                  <c:v>03/15/12</c:v>
                </c:pt>
                <c:pt idx="461">
                  <c:v>03/20/12</c:v>
                </c:pt>
                <c:pt idx="462">
                  <c:v>03/25/12</c:v>
                </c:pt>
                <c:pt idx="463">
                  <c:v>03/30/12</c:v>
                </c:pt>
                <c:pt idx="464">
                  <c:v>04/05/12</c:v>
                </c:pt>
                <c:pt idx="465">
                  <c:v>04/10/12</c:v>
                </c:pt>
                <c:pt idx="466">
                  <c:v>04/20/12</c:v>
                </c:pt>
                <c:pt idx="467">
                  <c:v>04/25/12</c:v>
                </c:pt>
                <c:pt idx="468">
                  <c:v>04/30/12</c:v>
                </c:pt>
                <c:pt idx="469">
                  <c:v>05/05/12</c:v>
                </c:pt>
                <c:pt idx="470">
                  <c:v>05/10/12</c:v>
                </c:pt>
                <c:pt idx="471">
                  <c:v>05/15/12</c:v>
                </c:pt>
                <c:pt idx="472">
                  <c:v>05/20/12</c:v>
                </c:pt>
                <c:pt idx="473">
                  <c:v>05/25/12</c:v>
                </c:pt>
                <c:pt idx="474">
                  <c:v>05/30/12</c:v>
                </c:pt>
                <c:pt idx="475">
                  <c:v>06/05/12</c:v>
                </c:pt>
                <c:pt idx="476">
                  <c:v>06/10/12</c:v>
                </c:pt>
                <c:pt idx="477">
                  <c:v>06/15/12</c:v>
                </c:pt>
                <c:pt idx="478">
                  <c:v>06/20/12</c:v>
                </c:pt>
                <c:pt idx="479">
                  <c:v>06/25/12</c:v>
                </c:pt>
                <c:pt idx="480">
                  <c:v>06/30/12</c:v>
                </c:pt>
                <c:pt idx="481">
                  <c:v>07/05/12</c:v>
                </c:pt>
                <c:pt idx="482">
                  <c:v>07/10/12</c:v>
                </c:pt>
                <c:pt idx="483">
                  <c:v>07/15/12</c:v>
                </c:pt>
                <c:pt idx="484">
                  <c:v>07/20/12</c:v>
                </c:pt>
                <c:pt idx="485">
                  <c:v>07/25/12</c:v>
                </c:pt>
                <c:pt idx="486">
                  <c:v>07/30/12</c:v>
                </c:pt>
                <c:pt idx="487">
                  <c:v>08/05/12</c:v>
                </c:pt>
                <c:pt idx="488">
                  <c:v>08/20/12</c:v>
                </c:pt>
                <c:pt idx="489">
                  <c:v>08/25/12</c:v>
                </c:pt>
                <c:pt idx="490">
                  <c:v>08/30/12</c:v>
                </c:pt>
                <c:pt idx="491">
                  <c:v>09/05/12</c:v>
                </c:pt>
                <c:pt idx="492">
                  <c:v>09/10/12</c:v>
                </c:pt>
                <c:pt idx="493">
                  <c:v>09/15/12</c:v>
                </c:pt>
                <c:pt idx="494">
                  <c:v>09/20/12</c:v>
                </c:pt>
                <c:pt idx="495">
                  <c:v>09/25/12</c:v>
                </c:pt>
                <c:pt idx="496">
                  <c:v>09/30/12</c:v>
                </c:pt>
                <c:pt idx="497">
                  <c:v>10/05/12</c:v>
                </c:pt>
                <c:pt idx="498">
                  <c:v>10/10/12</c:v>
                </c:pt>
                <c:pt idx="499">
                  <c:v>10/15/12</c:v>
                </c:pt>
                <c:pt idx="500">
                  <c:v>10/20/12</c:v>
                </c:pt>
                <c:pt idx="501">
                  <c:v>10/25/12</c:v>
                </c:pt>
                <c:pt idx="502">
                  <c:v>10/30/12</c:v>
                </c:pt>
                <c:pt idx="503">
                  <c:v>11/10/12</c:v>
                </c:pt>
                <c:pt idx="504">
                  <c:v>11/15/12</c:v>
                </c:pt>
                <c:pt idx="505">
                  <c:v>11/25/12</c:v>
                </c:pt>
                <c:pt idx="506">
                  <c:v>11/27/12</c:v>
                </c:pt>
                <c:pt idx="507">
                  <c:v>11/30/12</c:v>
                </c:pt>
                <c:pt idx="508">
                  <c:v>12/05/12</c:v>
                </c:pt>
                <c:pt idx="509">
                  <c:v>12/10/12</c:v>
                </c:pt>
                <c:pt idx="510">
                  <c:v>12/15/12</c:v>
                </c:pt>
                <c:pt idx="511">
                  <c:v>12/20/12</c:v>
                </c:pt>
                <c:pt idx="512">
                  <c:v>12/25/12</c:v>
                </c:pt>
                <c:pt idx="513">
                  <c:v>12/30/12</c:v>
                </c:pt>
                <c:pt idx="514">
                  <c:v>01/05/13</c:v>
                </c:pt>
                <c:pt idx="515">
                  <c:v>01/10/13</c:v>
                </c:pt>
                <c:pt idx="516">
                  <c:v>01/15/13</c:v>
                </c:pt>
                <c:pt idx="517">
                  <c:v>01/20/13</c:v>
                </c:pt>
                <c:pt idx="518">
                  <c:v>01/24/13</c:v>
                </c:pt>
                <c:pt idx="519">
                  <c:v>01/25/13</c:v>
                </c:pt>
                <c:pt idx="520">
                  <c:v>01/30/13</c:v>
                </c:pt>
                <c:pt idx="521">
                  <c:v>02/05/13</c:v>
                </c:pt>
                <c:pt idx="522">
                  <c:v>02/10/13</c:v>
                </c:pt>
                <c:pt idx="523">
                  <c:v>02/15/13</c:v>
                </c:pt>
                <c:pt idx="524">
                  <c:v>02/20/13</c:v>
                </c:pt>
                <c:pt idx="525">
                  <c:v>02/25/13</c:v>
                </c:pt>
                <c:pt idx="526">
                  <c:v>02/28/13</c:v>
                </c:pt>
                <c:pt idx="527">
                  <c:v>03/05/13</c:v>
                </c:pt>
                <c:pt idx="528">
                  <c:v>03/10/13</c:v>
                </c:pt>
                <c:pt idx="529">
                  <c:v>03/15/13</c:v>
                </c:pt>
                <c:pt idx="530">
                  <c:v>03/20/13</c:v>
                </c:pt>
                <c:pt idx="531">
                  <c:v>03/25/13</c:v>
                </c:pt>
                <c:pt idx="532">
                  <c:v>03/30/13</c:v>
                </c:pt>
                <c:pt idx="533">
                  <c:v>04/05/13</c:v>
                </c:pt>
                <c:pt idx="534">
                  <c:v>04/10/13</c:v>
                </c:pt>
                <c:pt idx="535">
                  <c:v>04/15/13</c:v>
                </c:pt>
                <c:pt idx="536">
                  <c:v>04/20/13</c:v>
                </c:pt>
                <c:pt idx="537">
                  <c:v>04/25/13</c:v>
                </c:pt>
                <c:pt idx="538">
                  <c:v>04/30/13</c:v>
                </c:pt>
                <c:pt idx="539">
                  <c:v>05/05/13</c:v>
                </c:pt>
                <c:pt idx="540">
                  <c:v>05/10/13</c:v>
                </c:pt>
                <c:pt idx="541">
                  <c:v>05/15/13</c:v>
                </c:pt>
                <c:pt idx="542">
                  <c:v>05/20/13</c:v>
                </c:pt>
                <c:pt idx="543">
                  <c:v>05/25/13</c:v>
                </c:pt>
                <c:pt idx="544">
                  <c:v>05/30/13</c:v>
                </c:pt>
                <c:pt idx="545">
                  <c:v>06/05/13</c:v>
                </c:pt>
                <c:pt idx="546">
                  <c:v>06/15/13</c:v>
                </c:pt>
                <c:pt idx="547">
                  <c:v>06/30/13</c:v>
                </c:pt>
                <c:pt idx="548">
                  <c:v>07/05/13</c:v>
                </c:pt>
                <c:pt idx="549">
                  <c:v>07/10/13</c:v>
                </c:pt>
                <c:pt idx="550">
                  <c:v>07/15/13</c:v>
                </c:pt>
                <c:pt idx="551">
                  <c:v>07/20/13</c:v>
                </c:pt>
                <c:pt idx="552">
                  <c:v>07/25/13</c:v>
                </c:pt>
                <c:pt idx="553">
                  <c:v>07/30/13</c:v>
                </c:pt>
                <c:pt idx="554">
                  <c:v>08/05/13</c:v>
                </c:pt>
                <c:pt idx="555">
                  <c:v>08/10/13</c:v>
                </c:pt>
                <c:pt idx="556">
                  <c:v>08/15/13</c:v>
                </c:pt>
                <c:pt idx="557">
                  <c:v>08/20/13</c:v>
                </c:pt>
                <c:pt idx="558">
                  <c:v>08/25/13</c:v>
                </c:pt>
                <c:pt idx="559">
                  <c:v>08/30/13</c:v>
                </c:pt>
                <c:pt idx="560">
                  <c:v>09/05/13</c:v>
                </c:pt>
                <c:pt idx="561">
                  <c:v>09/10/13</c:v>
                </c:pt>
                <c:pt idx="562">
                  <c:v>09/15/13</c:v>
                </c:pt>
                <c:pt idx="563">
                  <c:v>09/20/13</c:v>
                </c:pt>
                <c:pt idx="564">
                  <c:v>09/25/13</c:v>
                </c:pt>
                <c:pt idx="565">
                  <c:v>09/30/13</c:v>
                </c:pt>
                <c:pt idx="566">
                  <c:v>10/05/13</c:v>
                </c:pt>
                <c:pt idx="567">
                  <c:v>10/10/13</c:v>
                </c:pt>
                <c:pt idx="568">
                  <c:v>10/15/13</c:v>
                </c:pt>
                <c:pt idx="569">
                  <c:v>10/20/13</c:v>
                </c:pt>
                <c:pt idx="570">
                  <c:v>10/25/13</c:v>
                </c:pt>
                <c:pt idx="571">
                  <c:v>10/30/13</c:v>
                </c:pt>
                <c:pt idx="572">
                  <c:v>11/05/13</c:v>
                </c:pt>
                <c:pt idx="573">
                  <c:v>11/10/13</c:v>
                </c:pt>
                <c:pt idx="574">
                  <c:v>11/15/13</c:v>
                </c:pt>
                <c:pt idx="575">
                  <c:v>11/20/13</c:v>
                </c:pt>
                <c:pt idx="576">
                  <c:v>11/25/13</c:v>
                </c:pt>
                <c:pt idx="577">
                  <c:v>11/30/13</c:v>
                </c:pt>
                <c:pt idx="578">
                  <c:v>12/05/13</c:v>
                </c:pt>
                <c:pt idx="579">
                  <c:v>12/10/13</c:v>
                </c:pt>
                <c:pt idx="580">
                  <c:v>12/15/13</c:v>
                </c:pt>
                <c:pt idx="581">
                  <c:v>12/20/13</c:v>
                </c:pt>
                <c:pt idx="582">
                  <c:v>12/25/13</c:v>
                </c:pt>
                <c:pt idx="583">
                  <c:v>12/30/13</c:v>
                </c:pt>
                <c:pt idx="584">
                  <c:v>01/05/14</c:v>
                </c:pt>
                <c:pt idx="585">
                  <c:v>01/10/14</c:v>
                </c:pt>
                <c:pt idx="586">
                  <c:v>01/15/14</c:v>
                </c:pt>
                <c:pt idx="587">
                  <c:v>01/20/14</c:v>
                </c:pt>
                <c:pt idx="588">
                  <c:v>01/25/14</c:v>
                </c:pt>
                <c:pt idx="589">
                  <c:v>01/30/14</c:v>
                </c:pt>
                <c:pt idx="590">
                  <c:v>02/05/14</c:v>
                </c:pt>
                <c:pt idx="591">
                  <c:v>02/10/14</c:v>
                </c:pt>
                <c:pt idx="592">
                  <c:v>02/15/14</c:v>
                </c:pt>
                <c:pt idx="593">
                  <c:v>02/20/14</c:v>
                </c:pt>
                <c:pt idx="594">
                  <c:v>02/25/14</c:v>
                </c:pt>
                <c:pt idx="595">
                  <c:v>02/28/14</c:v>
                </c:pt>
                <c:pt idx="596">
                  <c:v>03/05/14</c:v>
                </c:pt>
                <c:pt idx="597">
                  <c:v>03/10/14</c:v>
                </c:pt>
                <c:pt idx="598">
                  <c:v>03/15/14</c:v>
                </c:pt>
                <c:pt idx="599">
                  <c:v>03/20/14</c:v>
                </c:pt>
                <c:pt idx="600">
                  <c:v>03/25/14</c:v>
                </c:pt>
                <c:pt idx="601">
                  <c:v>03/30/14</c:v>
                </c:pt>
                <c:pt idx="602">
                  <c:v>04/05/14</c:v>
                </c:pt>
                <c:pt idx="603">
                  <c:v>04/10/14</c:v>
                </c:pt>
                <c:pt idx="604">
                  <c:v>04/15/14</c:v>
                </c:pt>
                <c:pt idx="605">
                  <c:v>04/20/14</c:v>
                </c:pt>
                <c:pt idx="606">
                  <c:v>04/25/14</c:v>
                </c:pt>
                <c:pt idx="607">
                  <c:v>04/30/14</c:v>
                </c:pt>
                <c:pt idx="608">
                  <c:v>05/05/14</c:v>
                </c:pt>
                <c:pt idx="609">
                  <c:v>05/10/14</c:v>
                </c:pt>
                <c:pt idx="610">
                  <c:v>05/15/14</c:v>
                </c:pt>
                <c:pt idx="611">
                  <c:v>05/20/14</c:v>
                </c:pt>
                <c:pt idx="612">
                  <c:v>05/25/14</c:v>
                </c:pt>
                <c:pt idx="613">
                  <c:v>05/30/14</c:v>
                </c:pt>
                <c:pt idx="614">
                  <c:v>06/05/14</c:v>
                </c:pt>
                <c:pt idx="615">
                  <c:v>06/10/14</c:v>
                </c:pt>
                <c:pt idx="616">
                  <c:v>06/15/14</c:v>
                </c:pt>
                <c:pt idx="617">
                  <c:v>06/20/14</c:v>
                </c:pt>
                <c:pt idx="618">
                  <c:v>06/25/14</c:v>
                </c:pt>
                <c:pt idx="619">
                  <c:v>06/30/14</c:v>
                </c:pt>
                <c:pt idx="620">
                  <c:v>07/05/14</c:v>
                </c:pt>
                <c:pt idx="621">
                  <c:v>07/10/14</c:v>
                </c:pt>
                <c:pt idx="622">
                  <c:v>07/15/14</c:v>
                </c:pt>
                <c:pt idx="623">
                  <c:v>07/20/14</c:v>
                </c:pt>
                <c:pt idx="624">
                  <c:v>07/25/14</c:v>
                </c:pt>
                <c:pt idx="625">
                  <c:v>07/30/14</c:v>
                </c:pt>
                <c:pt idx="626">
                  <c:v>08/05/14</c:v>
                </c:pt>
                <c:pt idx="627">
                  <c:v>08/10/14</c:v>
                </c:pt>
                <c:pt idx="628">
                  <c:v>08/15/14</c:v>
                </c:pt>
                <c:pt idx="629">
                  <c:v>08/20/14</c:v>
                </c:pt>
                <c:pt idx="630">
                  <c:v>08/25/14</c:v>
                </c:pt>
                <c:pt idx="631">
                  <c:v>08/30/14</c:v>
                </c:pt>
                <c:pt idx="632">
                  <c:v>09/05/14</c:v>
                </c:pt>
                <c:pt idx="633">
                  <c:v>09/10/14</c:v>
                </c:pt>
                <c:pt idx="634">
                  <c:v>09/15/14</c:v>
                </c:pt>
                <c:pt idx="635">
                  <c:v>09/20/14</c:v>
                </c:pt>
                <c:pt idx="636">
                  <c:v>09/25/14</c:v>
                </c:pt>
                <c:pt idx="637">
                  <c:v>09/30/14</c:v>
                </c:pt>
                <c:pt idx="638">
                  <c:v>10/05/14</c:v>
                </c:pt>
                <c:pt idx="639">
                  <c:v>10/09/14</c:v>
                </c:pt>
                <c:pt idx="640">
                  <c:v>10/10/14</c:v>
                </c:pt>
                <c:pt idx="641">
                  <c:v>10/15/14</c:v>
                </c:pt>
                <c:pt idx="642">
                  <c:v>10/20/14</c:v>
                </c:pt>
                <c:pt idx="643">
                  <c:v>10/25/14</c:v>
                </c:pt>
                <c:pt idx="644">
                  <c:v>10/30/14</c:v>
                </c:pt>
                <c:pt idx="645">
                  <c:v>11/05/14</c:v>
                </c:pt>
                <c:pt idx="646">
                  <c:v>11/10/14</c:v>
                </c:pt>
                <c:pt idx="647">
                  <c:v>11/15/14</c:v>
                </c:pt>
                <c:pt idx="648">
                  <c:v>11/20/14</c:v>
                </c:pt>
                <c:pt idx="649">
                  <c:v>11/25/14</c:v>
                </c:pt>
                <c:pt idx="650">
                  <c:v>11/30/14</c:v>
                </c:pt>
                <c:pt idx="651">
                  <c:v>12/05/14</c:v>
                </c:pt>
                <c:pt idx="652">
                  <c:v>12/10/14</c:v>
                </c:pt>
                <c:pt idx="653">
                  <c:v>12/15/14</c:v>
                </c:pt>
                <c:pt idx="654">
                  <c:v>12/20/14</c:v>
                </c:pt>
                <c:pt idx="655">
                  <c:v>12/25/14</c:v>
                </c:pt>
                <c:pt idx="656">
                  <c:v>12/30/14</c:v>
                </c:pt>
                <c:pt idx="657">
                  <c:v>01/05/15</c:v>
                </c:pt>
                <c:pt idx="658">
                  <c:v>01/10/15</c:v>
                </c:pt>
                <c:pt idx="659">
                  <c:v>01/15/15</c:v>
                </c:pt>
                <c:pt idx="660">
                  <c:v>01/20/15</c:v>
                </c:pt>
                <c:pt idx="661">
                  <c:v>01/25/15</c:v>
                </c:pt>
                <c:pt idx="662">
                  <c:v>01/30/15</c:v>
                </c:pt>
                <c:pt idx="663">
                  <c:v>02/05/15</c:v>
                </c:pt>
                <c:pt idx="664">
                  <c:v>02/10/15</c:v>
                </c:pt>
                <c:pt idx="665">
                  <c:v>02/15/15</c:v>
                </c:pt>
                <c:pt idx="666">
                  <c:v>02/20/15</c:v>
                </c:pt>
                <c:pt idx="667">
                  <c:v>02/25/15</c:v>
                </c:pt>
                <c:pt idx="668">
                  <c:v>02/28/15</c:v>
                </c:pt>
                <c:pt idx="669">
                  <c:v>03/05/15</c:v>
                </c:pt>
                <c:pt idx="670">
                  <c:v>03/10/15</c:v>
                </c:pt>
                <c:pt idx="671">
                  <c:v>03/15/15</c:v>
                </c:pt>
                <c:pt idx="672">
                  <c:v>03/20/15</c:v>
                </c:pt>
                <c:pt idx="673">
                  <c:v>03/25/15</c:v>
                </c:pt>
                <c:pt idx="674">
                  <c:v>03/30/15</c:v>
                </c:pt>
                <c:pt idx="675">
                  <c:v>04/05/15</c:v>
                </c:pt>
                <c:pt idx="676">
                  <c:v>04/10/15</c:v>
                </c:pt>
                <c:pt idx="677">
                  <c:v>04/15/15</c:v>
                </c:pt>
                <c:pt idx="678">
                  <c:v>04/20/15</c:v>
                </c:pt>
                <c:pt idx="679">
                  <c:v>04/25/15</c:v>
                </c:pt>
                <c:pt idx="680">
                  <c:v>04/30/15</c:v>
                </c:pt>
                <c:pt idx="681">
                  <c:v>05/05/15</c:v>
                </c:pt>
                <c:pt idx="682">
                  <c:v>05/10/15</c:v>
                </c:pt>
                <c:pt idx="683">
                  <c:v>05/15/15</c:v>
                </c:pt>
                <c:pt idx="684">
                  <c:v>05/20/15</c:v>
                </c:pt>
                <c:pt idx="685">
                  <c:v>05/25/15</c:v>
                </c:pt>
                <c:pt idx="686">
                  <c:v>05/30/15</c:v>
                </c:pt>
                <c:pt idx="687">
                  <c:v>06/05/15</c:v>
                </c:pt>
                <c:pt idx="688">
                  <c:v>06/10/15</c:v>
                </c:pt>
                <c:pt idx="689">
                  <c:v>06/15/15</c:v>
                </c:pt>
                <c:pt idx="690">
                  <c:v>06/20/15</c:v>
                </c:pt>
                <c:pt idx="691">
                  <c:v>06/25/15</c:v>
                </c:pt>
                <c:pt idx="692">
                  <c:v>06/30/15</c:v>
                </c:pt>
                <c:pt idx="693">
                  <c:v>07/05/15</c:v>
                </c:pt>
                <c:pt idx="694">
                  <c:v>07/10/15</c:v>
                </c:pt>
                <c:pt idx="695">
                  <c:v>07/15/15</c:v>
                </c:pt>
                <c:pt idx="696">
                  <c:v>07/20/15</c:v>
                </c:pt>
                <c:pt idx="697">
                  <c:v>07/25/15</c:v>
                </c:pt>
                <c:pt idx="698">
                  <c:v>07/30/15</c:v>
                </c:pt>
                <c:pt idx="699">
                  <c:v>08/05/15</c:v>
                </c:pt>
                <c:pt idx="700">
                  <c:v>08/10/15</c:v>
                </c:pt>
                <c:pt idx="701">
                  <c:v>08/15/15</c:v>
                </c:pt>
                <c:pt idx="702">
                  <c:v>08/20/15</c:v>
                </c:pt>
                <c:pt idx="703">
                  <c:v>08/25/15</c:v>
                </c:pt>
                <c:pt idx="704">
                  <c:v>08/30/15</c:v>
                </c:pt>
                <c:pt idx="705">
                  <c:v>09/05/15</c:v>
                </c:pt>
                <c:pt idx="706">
                  <c:v>09/10/15</c:v>
                </c:pt>
                <c:pt idx="707">
                  <c:v>09/15/15</c:v>
                </c:pt>
                <c:pt idx="708">
                  <c:v>09/20/15</c:v>
                </c:pt>
                <c:pt idx="709">
                  <c:v>09/25/15</c:v>
                </c:pt>
                <c:pt idx="710">
                  <c:v>09/30/15</c:v>
                </c:pt>
                <c:pt idx="711">
                  <c:v>10/05/15</c:v>
                </c:pt>
                <c:pt idx="712">
                  <c:v>10/10/15</c:v>
                </c:pt>
                <c:pt idx="713">
                  <c:v>10/15/15</c:v>
                </c:pt>
                <c:pt idx="714">
                  <c:v>10/20/15</c:v>
                </c:pt>
                <c:pt idx="715">
                  <c:v>10/25/15</c:v>
                </c:pt>
                <c:pt idx="716">
                  <c:v>10/29/15</c:v>
                </c:pt>
                <c:pt idx="717">
                  <c:v>10/30/15</c:v>
                </c:pt>
                <c:pt idx="718">
                  <c:v>11/05/15</c:v>
                </c:pt>
                <c:pt idx="719">
                  <c:v>11/10/15</c:v>
                </c:pt>
                <c:pt idx="720">
                  <c:v>11/15/15</c:v>
                </c:pt>
                <c:pt idx="721">
                  <c:v>11/20/15</c:v>
                </c:pt>
                <c:pt idx="722">
                  <c:v>11/25/15</c:v>
                </c:pt>
                <c:pt idx="723">
                  <c:v>11/30/15</c:v>
                </c:pt>
                <c:pt idx="724">
                  <c:v>12/05/15</c:v>
                </c:pt>
                <c:pt idx="725">
                  <c:v>12/10/15</c:v>
                </c:pt>
                <c:pt idx="726">
                  <c:v>12/15/15</c:v>
                </c:pt>
                <c:pt idx="727">
                  <c:v>12/20/15</c:v>
                </c:pt>
                <c:pt idx="728">
                  <c:v>12/25/15</c:v>
                </c:pt>
                <c:pt idx="729">
                  <c:v>12/30/15</c:v>
                </c:pt>
                <c:pt idx="730">
                  <c:v>01/05/16</c:v>
                </c:pt>
                <c:pt idx="731">
                  <c:v>01/10/16</c:v>
                </c:pt>
                <c:pt idx="732">
                  <c:v>01/15/16</c:v>
                </c:pt>
                <c:pt idx="733">
                  <c:v>01/20/16</c:v>
                </c:pt>
                <c:pt idx="734">
                  <c:v>01/25/16</c:v>
                </c:pt>
                <c:pt idx="735">
                  <c:v>01/30/16</c:v>
                </c:pt>
                <c:pt idx="736">
                  <c:v>02/05/16</c:v>
                </c:pt>
                <c:pt idx="737">
                  <c:v>02/10/16</c:v>
                </c:pt>
                <c:pt idx="738">
                  <c:v>02/15/16</c:v>
                </c:pt>
                <c:pt idx="739">
                  <c:v>02/20/16</c:v>
                </c:pt>
                <c:pt idx="740">
                  <c:v>02/25/16</c:v>
                </c:pt>
                <c:pt idx="741">
                  <c:v>03/05/16</c:v>
                </c:pt>
                <c:pt idx="742">
                  <c:v>03/10/16</c:v>
                </c:pt>
                <c:pt idx="743">
                  <c:v>03/15/16</c:v>
                </c:pt>
                <c:pt idx="744">
                  <c:v>03/20/16</c:v>
                </c:pt>
                <c:pt idx="745">
                  <c:v>03/25/16</c:v>
                </c:pt>
                <c:pt idx="746">
                  <c:v>03/30/16</c:v>
                </c:pt>
                <c:pt idx="747">
                  <c:v>04/05/16</c:v>
                </c:pt>
                <c:pt idx="748">
                  <c:v>04/10/16</c:v>
                </c:pt>
                <c:pt idx="749">
                  <c:v>04/15/16</c:v>
                </c:pt>
                <c:pt idx="750">
                  <c:v>04/20/16</c:v>
                </c:pt>
                <c:pt idx="751">
                  <c:v>04/25/16</c:v>
                </c:pt>
                <c:pt idx="752">
                  <c:v>04/30/16</c:v>
                </c:pt>
                <c:pt idx="753">
                  <c:v>05/05/16</c:v>
                </c:pt>
                <c:pt idx="754">
                  <c:v>05/10/16</c:v>
                </c:pt>
                <c:pt idx="755">
                  <c:v>05/15/16</c:v>
                </c:pt>
                <c:pt idx="756">
                  <c:v>05/20/16</c:v>
                </c:pt>
                <c:pt idx="757">
                  <c:v>05/25/16</c:v>
                </c:pt>
                <c:pt idx="758">
                  <c:v>05/30/16</c:v>
                </c:pt>
                <c:pt idx="759">
                  <c:v>06/05/16</c:v>
                </c:pt>
                <c:pt idx="760">
                  <c:v>06/10/16</c:v>
                </c:pt>
                <c:pt idx="761">
                  <c:v>06/15/16</c:v>
                </c:pt>
                <c:pt idx="762">
                  <c:v>06/20/16</c:v>
                </c:pt>
                <c:pt idx="763">
                  <c:v>06/25/16</c:v>
                </c:pt>
                <c:pt idx="764">
                  <c:v>06/28/16</c:v>
                </c:pt>
                <c:pt idx="765">
                  <c:v>06/30/16</c:v>
                </c:pt>
                <c:pt idx="766">
                  <c:v>07/05/16</c:v>
                </c:pt>
                <c:pt idx="767">
                  <c:v>07/10/16</c:v>
                </c:pt>
                <c:pt idx="768">
                  <c:v>07/15/16</c:v>
                </c:pt>
                <c:pt idx="769">
                  <c:v>07/20/16</c:v>
                </c:pt>
                <c:pt idx="770">
                  <c:v>07/25/16</c:v>
                </c:pt>
                <c:pt idx="771">
                  <c:v>07/30/16</c:v>
                </c:pt>
                <c:pt idx="772">
                  <c:v>08/05/16</c:v>
                </c:pt>
                <c:pt idx="773">
                  <c:v>08/10/16</c:v>
                </c:pt>
                <c:pt idx="774">
                  <c:v>08/15/16</c:v>
                </c:pt>
                <c:pt idx="775">
                  <c:v>08/20/16</c:v>
                </c:pt>
                <c:pt idx="776">
                  <c:v>08/25/16</c:v>
                </c:pt>
                <c:pt idx="777">
                  <c:v>09/05/16</c:v>
                </c:pt>
                <c:pt idx="778">
                  <c:v>09/10/16</c:v>
                </c:pt>
                <c:pt idx="779">
                  <c:v>09/15/16</c:v>
                </c:pt>
                <c:pt idx="780">
                  <c:v>09/20/16</c:v>
                </c:pt>
                <c:pt idx="781">
                  <c:v>09/25/16</c:v>
                </c:pt>
                <c:pt idx="782">
                  <c:v>09/30/16</c:v>
                </c:pt>
                <c:pt idx="783">
                  <c:v>10/05/16</c:v>
                </c:pt>
                <c:pt idx="784">
                  <c:v>10/10/16</c:v>
                </c:pt>
                <c:pt idx="785">
                  <c:v>10/13/16</c:v>
                </c:pt>
                <c:pt idx="786">
                  <c:v>10/15/16</c:v>
                </c:pt>
                <c:pt idx="787">
                  <c:v>10/20/16</c:v>
                </c:pt>
                <c:pt idx="788">
                  <c:v>10/25/16</c:v>
                </c:pt>
                <c:pt idx="789">
                  <c:v>10/30/16</c:v>
                </c:pt>
                <c:pt idx="790">
                  <c:v>11/05/16</c:v>
                </c:pt>
                <c:pt idx="791">
                  <c:v>11/10/16</c:v>
                </c:pt>
                <c:pt idx="792">
                  <c:v>11/15/16</c:v>
                </c:pt>
                <c:pt idx="793">
                  <c:v>11/20/16</c:v>
                </c:pt>
                <c:pt idx="794">
                  <c:v>11/25/16</c:v>
                </c:pt>
                <c:pt idx="795">
                  <c:v>11/30/16</c:v>
                </c:pt>
                <c:pt idx="796">
                  <c:v>12/05/16</c:v>
                </c:pt>
                <c:pt idx="797">
                  <c:v>12/10/16</c:v>
                </c:pt>
                <c:pt idx="798">
                  <c:v>12/15/16</c:v>
                </c:pt>
                <c:pt idx="799">
                  <c:v>12/20/16</c:v>
                </c:pt>
                <c:pt idx="800">
                  <c:v>12/25/16</c:v>
                </c:pt>
                <c:pt idx="801">
                  <c:v>12/30/16</c:v>
                </c:pt>
                <c:pt idx="802">
                  <c:v>01/05/17</c:v>
                </c:pt>
                <c:pt idx="803">
                  <c:v>01/10/17</c:v>
                </c:pt>
                <c:pt idx="804">
                  <c:v>01/15/17</c:v>
                </c:pt>
                <c:pt idx="805">
                  <c:v>01/20/17</c:v>
                </c:pt>
                <c:pt idx="806">
                  <c:v>01/25/17</c:v>
                </c:pt>
                <c:pt idx="807">
                  <c:v>01/30/17</c:v>
                </c:pt>
                <c:pt idx="808">
                  <c:v>02/05/17</c:v>
                </c:pt>
                <c:pt idx="809">
                  <c:v>02/10/17</c:v>
                </c:pt>
                <c:pt idx="810">
                  <c:v>02/15/17</c:v>
                </c:pt>
                <c:pt idx="811">
                  <c:v>02/20/17</c:v>
                </c:pt>
                <c:pt idx="812">
                  <c:v>03/10/17</c:v>
                </c:pt>
                <c:pt idx="813">
                  <c:v>03/15/17</c:v>
                </c:pt>
                <c:pt idx="814">
                  <c:v>03/20/17</c:v>
                </c:pt>
                <c:pt idx="815">
                  <c:v>03/25/17</c:v>
                </c:pt>
                <c:pt idx="816">
                  <c:v>03/30/17</c:v>
                </c:pt>
                <c:pt idx="817">
                  <c:v>04/05/17</c:v>
                </c:pt>
                <c:pt idx="818">
                  <c:v>04/10/17</c:v>
                </c:pt>
                <c:pt idx="819">
                  <c:v>04/15/17</c:v>
                </c:pt>
                <c:pt idx="820">
                  <c:v>04/20/17</c:v>
                </c:pt>
                <c:pt idx="821">
                  <c:v>04/25/17</c:v>
                </c:pt>
                <c:pt idx="822">
                  <c:v>04/30/17</c:v>
                </c:pt>
                <c:pt idx="823">
                  <c:v>05/05/17</c:v>
                </c:pt>
                <c:pt idx="824">
                  <c:v>05/10/17</c:v>
                </c:pt>
                <c:pt idx="825">
                  <c:v>05/15/17</c:v>
                </c:pt>
                <c:pt idx="826">
                  <c:v>05/20/17</c:v>
                </c:pt>
                <c:pt idx="827">
                  <c:v>05/25/17</c:v>
                </c:pt>
                <c:pt idx="828">
                  <c:v>05/30/17</c:v>
                </c:pt>
                <c:pt idx="829">
                  <c:v>06/05/17</c:v>
                </c:pt>
                <c:pt idx="830">
                  <c:v>06/10/17</c:v>
                </c:pt>
                <c:pt idx="831">
                  <c:v>06/15/17</c:v>
                </c:pt>
                <c:pt idx="832">
                  <c:v>06/20/17</c:v>
                </c:pt>
                <c:pt idx="833">
                  <c:v>06/25/17</c:v>
                </c:pt>
                <c:pt idx="834">
                  <c:v>06/30/17</c:v>
                </c:pt>
                <c:pt idx="835">
                  <c:v>07/05/17</c:v>
                </c:pt>
                <c:pt idx="836">
                  <c:v>07/10/17</c:v>
                </c:pt>
                <c:pt idx="837">
                  <c:v>07/15/17</c:v>
                </c:pt>
                <c:pt idx="838">
                  <c:v>07/20/17</c:v>
                </c:pt>
                <c:pt idx="839">
                  <c:v>07/25/17</c:v>
                </c:pt>
                <c:pt idx="840">
                  <c:v>07/30/17</c:v>
                </c:pt>
                <c:pt idx="841">
                  <c:v>08/05/17</c:v>
                </c:pt>
                <c:pt idx="842">
                  <c:v>08/10/17</c:v>
                </c:pt>
                <c:pt idx="843">
                  <c:v>08/15/17</c:v>
                </c:pt>
                <c:pt idx="844">
                  <c:v>08/20/17</c:v>
                </c:pt>
                <c:pt idx="845">
                  <c:v>08/25/17</c:v>
                </c:pt>
                <c:pt idx="846">
                  <c:v>08/30/17</c:v>
                </c:pt>
                <c:pt idx="847">
                  <c:v>09/05/17</c:v>
                </c:pt>
                <c:pt idx="848">
                  <c:v>09/10/17</c:v>
                </c:pt>
                <c:pt idx="849">
                  <c:v>09/15/17</c:v>
                </c:pt>
                <c:pt idx="850">
                  <c:v>09/20/17</c:v>
                </c:pt>
                <c:pt idx="851">
                  <c:v>09/25/17</c:v>
                </c:pt>
                <c:pt idx="852">
                  <c:v>09/30/17</c:v>
                </c:pt>
                <c:pt idx="853">
                  <c:v>10/05/17</c:v>
                </c:pt>
                <c:pt idx="854">
                  <c:v>10/10/17</c:v>
                </c:pt>
                <c:pt idx="855">
                  <c:v>10/15/17</c:v>
                </c:pt>
                <c:pt idx="856">
                  <c:v>10/19/17</c:v>
                </c:pt>
                <c:pt idx="857">
                  <c:v>10/20/17</c:v>
                </c:pt>
                <c:pt idx="858">
                  <c:v>10/25/17</c:v>
                </c:pt>
                <c:pt idx="859">
                  <c:v>10/30/17</c:v>
                </c:pt>
                <c:pt idx="860">
                  <c:v>11/05/17</c:v>
                </c:pt>
                <c:pt idx="861">
                  <c:v>11/10/17</c:v>
                </c:pt>
                <c:pt idx="862">
                  <c:v>11/15/17</c:v>
                </c:pt>
                <c:pt idx="863">
                  <c:v>11/20/17</c:v>
                </c:pt>
                <c:pt idx="864">
                  <c:v>11/25/17</c:v>
                </c:pt>
                <c:pt idx="865">
                  <c:v>11/30/17</c:v>
                </c:pt>
                <c:pt idx="866">
                  <c:v>12/05/17</c:v>
                </c:pt>
                <c:pt idx="867">
                  <c:v>12/10/17</c:v>
                </c:pt>
                <c:pt idx="868">
                  <c:v>12/15/17</c:v>
                </c:pt>
                <c:pt idx="869">
                  <c:v>12/20/17</c:v>
                </c:pt>
                <c:pt idx="870">
                  <c:v>12/25/17</c:v>
                </c:pt>
                <c:pt idx="871">
                  <c:v>12/30/17</c:v>
                </c:pt>
                <c:pt idx="872">
                  <c:v>01/05/18</c:v>
                </c:pt>
                <c:pt idx="873">
                  <c:v>01/10/18</c:v>
                </c:pt>
                <c:pt idx="874">
                  <c:v>01/15/18</c:v>
                </c:pt>
                <c:pt idx="875">
                  <c:v>01/20/18</c:v>
                </c:pt>
                <c:pt idx="876">
                  <c:v>01/25/18</c:v>
                </c:pt>
                <c:pt idx="877">
                  <c:v>01/30/18</c:v>
                </c:pt>
                <c:pt idx="878">
                  <c:v>02/05/18</c:v>
                </c:pt>
                <c:pt idx="879">
                  <c:v>02/10/18</c:v>
                </c:pt>
                <c:pt idx="880">
                  <c:v>02/15/18</c:v>
                </c:pt>
                <c:pt idx="881">
                  <c:v>02/20/18</c:v>
                </c:pt>
                <c:pt idx="882">
                  <c:v>02/25/18</c:v>
                </c:pt>
                <c:pt idx="883">
                  <c:v>03/05/18</c:v>
                </c:pt>
                <c:pt idx="884">
                  <c:v>03/10/18</c:v>
                </c:pt>
                <c:pt idx="885">
                  <c:v>03/15/18</c:v>
                </c:pt>
                <c:pt idx="886">
                  <c:v>03/25/18</c:v>
                </c:pt>
                <c:pt idx="887">
                  <c:v>03/30/18</c:v>
                </c:pt>
                <c:pt idx="888">
                  <c:v>04/05/18</c:v>
                </c:pt>
                <c:pt idx="889">
                  <c:v>04/10/18</c:v>
                </c:pt>
                <c:pt idx="890">
                  <c:v>04/15/18</c:v>
                </c:pt>
                <c:pt idx="891">
                  <c:v>04/20/18</c:v>
                </c:pt>
                <c:pt idx="892">
                  <c:v>04/25/18</c:v>
                </c:pt>
                <c:pt idx="893">
                  <c:v>04/30/18</c:v>
                </c:pt>
                <c:pt idx="895">
                  <c:v>LookupStatusDescription</c:v>
                </c:pt>
                <c:pt idx="896">
                  <c:v>Publishable</c:v>
                </c:pt>
                <c:pt idx="898">
                  <c:v>LookupRemarkDescription</c:v>
                </c:pt>
              </c:strCache>
            </c:strRef>
          </c:cat>
          <c:val>
            <c:numRef>
              <c:f>WaterLevelsByWell!$G$2:$G$906</c:f>
              <c:numCache>
                <c:formatCode>General</c:formatCode>
                <c:ptCount val="905"/>
                <c:pt idx="0">
                  <c:v>211.93</c:v>
                </c:pt>
                <c:pt idx="1">
                  <c:v>212.76</c:v>
                </c:pt>
                <c:pt idx="2">
                  <c:v>213.83</c:v>
                </c:pt>
                <c:pt idx="3">
                  <c:v>214.18</c:v>
                </c:pt>
                <c:pt idx="4">
                  <c:v>214.87</c:v>
                </c:pt>
                <c:pt idx="5">
                  <c:v>215.27</c:v>
                </c:pt>
                <c:pt idx="6">
                  <c:v>216.04</c:v>
                </c:pt>
                <c:pt idx="7">
                  <c:v>216.23</c:v>
                </c:pt>
                <c:pt idx="8">
                  <c:v>217.1</c:v>
                </c:pt>
                <c:pt idx="9">
                  <c:v>217.73</c:v>
                </c:pt>
                <c:pt idx="10">
                  <c:v>218.76</c:v>
                </c:pt>
                <c:pt idx="11">
                  <c:v>218.97</c:v>
                </c:pt>
                <c:pt idx="12">
                  <c:v>220.85</c:v>
                </c:pt>
                <c:pt idx="13">
                  <c:v>221.52</c:v>
                </c:pt>
                <c:pt idx="14">
                  <c:v>222.73</c:v>
                </c:pt>
                <c:pt idx="15">
                  <c:v>222.93</c:v>
                </c:pt>
                <c:pt idx="16">
                  <c:v>224.23</c:v>
                </c:pt>
                <c:pt idx="17">
                  <c:v>225.34</c:v>
                </c:pt>
                <c:pt idx="18">
                  <c:v>223.63</c:v>
                </c:pt>
                <c:pt idx="19">
                  <c:v>225.23</c:v>
                </c:pt>
                <c:pt idx="20">
                  <c:v>228.26</c:v>
                </c:pt>
                <c:pt idx="21">
                  <c:v>228.26</c:v>
                </c:pt>
                <c:pt idx="22">
                  <c:v>230.09</c:v>
                </c:pt>
                <c:pt idx="23">
                  <c:v>231.3</c:v>
                </c:pt>
                <c:pt idx="24">
                  <c:v>231.58</c:v>
                </c:pt>
                <c:pt idx="25">
                  <c:v>233.33</c:v>
                </c:pt>
                <c:pt idx="26">
                  <c:v>233.84</c:v>
                </c:pt>
                <c:pt idx="27">
                  <c:v>233.74</c:v>
                </c:pt>
                <c:pt idx="28">
                  <c:v>232.92</c:v>
                </c:pt>
                <c:pt idx="29">
                  <c:v>231.67</c:v>
                </c:pt>
                <c:pt idx="30">
                  <c:v>231.55</c:v>
                </c:pt>
                <c:pt idx="31">
                  <c:v>229.71</c:v>
                </c:pt>
                <c:pt idx="32">
                  <c:v>229.7</c:v>
                </c:pt>
                <c:pt idx="33">
                  <c:v>229.7</c:v>
                </c:pt>
                <c:pt idx="34">
                  <c:v>230.02</c:v>
                </c:pt>
                <c:pt idx="35">
                  <c:v>231.95</c:v>
                </c:pt>
                <c:pt idx="36">
                  <c:v>232.52</c:v>
                </c:pt>
                <c:pt idx="37">
                  <c:v>230.22</c:v>
                </c:pt>
                <c:pt idx="38">
                  <c:v>230.23</c:v>
                </c:pt>
                <c:pt idx="39">
                  <c:v>229.91</c:v>
                </c:pt>
                <c:pt idx="40">
                  <c:v>231.23</c:v>
                </c:pt>
                <c:pt idx="41">
                  <c:v>231.87</c:v>
                </c:pt>
                <c:pt idx="42">
                  <c:v>232.05</c:v>
                </c:pt>
                <c:pt idx="43">
                  <c:v>232.08</c:v>
                </c:pt>
                <c:pt idx="44">
                  <c:v>232.27</c:v>
                </c:pt>
                <c:pt idx="45">
                  <c:v>229.51</c:v>
                </c:pt>
                <c:pt idx="46">
                  <c:v>232.46</c:v>
                </c:pt>
                <c:pt idx="47">
                  <c:v>232.73</c:v>
                </c:pt>
                <c:pt idx="48">
                  <c:v>232.96</c:v>
                </c:pt>
                <c:pt idx="49">
                  <c:v>233.18</c:v>
                </c:pt>
                <c:pt idx="50">
                  <c:v>233.29</c:v>
                </c:pt>
                <c:pt idx="51">
                  <c:v>232.89</c:v>
                </c:pt>
                <c:pt idx="52">
                  <c:v>230.87</c:v>
                </c:pt>
                <c:pt idx="53">
                  <c:v>233.61</c:v>
                </c:pt>
                <c:pt idx="54">
                  <c:v>233.22</c:v>
                </c:pt>
                <c:pt idx="55">
                  <c:v>232.74</c:v>
                </c:pt>
                <c:pt idx="56">
                  <c:v>232.04</c:v>
                </c:pt>
                <c:pt idx="57">
                  <c:v>231.51</c:v>
                </c:pt>
                <c:pt idx="58">
                  <c:v>230.71</c:v>
                </c:pt>
                <c:pt idx="59">
                  <c:v>230.18</c:v>
                </c:pt>
                <c:pt idx="60">
                  <c:v>229.89</c:v>
                </c:pt>
                <c:pt idx="61">
                  <c:v>230.22</c:v>
                </c:pt>
                <c:pt idx="62">
                  <c:v>229.87</c:v>
                </c:pt>
                <c:pt idx="63">
                  <c:v>227.13</c:v>
                </c:pt>
                <c:pt idx="64">
                  <c:v>229.63</c:v>
                </c:pt>
                <c:pt idx="65">
                  <c:v>226.98</c:v>
                </c:pt>
                <c:pt idx="66">
                  <c:v>227.17</c:v>
                </c:pt>
                <c:pt idx="67">
                  <c:v>226.96</c:v>
                </c:pt>
                <c:pt idx="68">
                  <c:v>226.83</c:v>
                </c:pt>
                <c:pt idx="69">
                  <c:v>241.02</c:v>
                </c:pt>
                <c:pt idx="70">
                  <c:v>244.39</c:v>
                </c:pt>
                <c:pt idx="71">
                  <c:v>244.89</c:v>
                </c:pt>
                <c:pt idx="72">
                  <c:v>245.42</c:v>
                </c:pt>
                <c:pt idx="73">
                  <c:v>243.11</c:v>
                </c:pt>
                <c:pt idx="74">
                  <c:v>243.21</c:v>
                </c:pt>
                <c:pt idx="75">
                  <c:v>246.24</c:v>
                </c:pt>
                <c:pt idx="76">
                  <c:v>245.88</c:v>
                </c:pt>
                <c:pt idx="77">
                  <c:v>245.63</c:v>
                </c:pt>
                <c:pt idx="78">
                  <c:v>242.43</c:v>
                </c:pt>
                <c:pt idx="79">
                  <c:v>245.14</c:v>
                </c:pt>
                <c:pt idx="80">
                  <c:v>241.52</c:v>
                </c:pt>
                <c:pt idx="81">
                  <c:v>244.24</c:v>
                </c:pt>
                <c:pt idx="82">
                  <c:v>243.71</c:v>
                </c:pt>
                <c:pt idx="83">
                  <c:v>243.6</c:v>
                </c:pt>
                <c:pt idx="84">
                  <c:v>243.46</c:v>
                </c:pt>
                <c:pt idx="85">
                  <c:v>243.1</c:v>
                </c:pt>
                <c:pt idx="86">
                  <c:v>243.13</c:v>
                </c:pt>
                <c:pt idx="87">
                  <c:v>242.88</c:v>
                </c:pt>
                <c:pt idx="88">
                  <c:v>242.38</c:v>
                </c:pt>
                <c:pt idx="89">
                  <c:v>241.91</c:v>
                </c:pt>
                <c:pt idx="90">
                  <c:v>239.83</c:v>
                </c:pt>
                <c:pt idx="91">
                  <c:v>239.33</c:v>
                </c:pt>
                <c:pt idx="92">
                  <c:v>238.22</c:v>
                </c:pt>
                <c:pt idx="93">
                  <c:v>237.1</c:v>
                </c:pt>
                <c:pt idx="94">
                  <c:v>235.84</c:v>
                </c:pt>
                <c:pt idx="95">
                  <c:v>234.86</c:v>
                </c:pt>
                <c:pt idx="96">
                  <c:v>233.74</c:v>
                </c:pt>
                <c:pt idx="97">
                  <c:v>232.77</c:v>
                </c:pt>
                <c:pt idx="98">
                  <c:v>231.51</c:v>
                </c:pt>
                <c:pt idx="99">
                  <c:v>230.66</c:v>
                </c:pt>
                <c:pt idx="100">
                  <c:v>229.37</c:v>
                </c:pt>
                <c:pt idx="101">
                  <c:v>228.25</c:v>
                </c:pt>
                <c:pt idx="102">
                  <c:v>226.62</c:v>
                </c:pt>
                <c:pt idx="103">
                  <c:v>225.29</c:v>
                </c:pt>
                <c:pt idx="104">
                  <c:v>220.96</c:v>
                </c:pt>
                <c:pt idx="105">
                  <c:v>219.85</c:v>
                </c:pt>
                <c:pt idx="106">
                  <c:v>211.63</c:v>
                </c:pt>
                <c:pt idx="107">
                  <c:v>211.63</c:v>
                </c:pt>
                <c:pt idx="108">
                  <c:v>211.63</c:v>
                </c:pt>
                <c:pt idx="109">
                  <c:v>211.63</c:v>
                </c:pt>
                <c:pt idx="110">
                  <c:v>211.63</c:v>
                </c:pt>
                <c:pt idx="111">
                  <c:v>211.63</c:v>
                </c:pt>
                <c:pt idx="112">
                  <c:v>211.63</c:v>
                </c:pt>
                <c:pt idx="113">
                  <c:v>211.63</c:v>
                </c:pt>
                <c:pt idx="114">
                  <c:v>211.63</c:v>
                </c:pt>
                <c:pt idx="115">
                  <c:v>211.63</c:v>
                </c:pt>
                <c:pt idx="116">
                  <c:v>211.63</c:v>
                </c:pt>
                <c:pt idx="117">
                  <c:v>211.63</c:v>
                </c:pt>
                <c:pt idx="118">
                  <c:v>211.63</c:v>
                </c:pt>
                <c:pt idx="119">
                  <c:v>211.63</c:v>
                </c:pt>
                <c:pt idx="120">
                  <c:v>211.63</c:v>
                </c:pt>
                <c:pt idx="121">
                  <c:v>211.63</c:v>
                </c:pt>
                <c:pt idx="122">
                  <c:v>211.91</c:v>
                </c:pt>
                <c:pt idx="123">
                  <c:v>211.91</c:v>
                </c:pt>
                <c:pt idx="124">
                  <c:v>216.76</c:v>
                </c:pt>
                <c:pt idx="125">
                  <c:v>217.01</c:v>
                </c:pt>
                <c:pt idx="126">
                  <c:v>217.56</c:v>
                </c:pt>
                <c:pt idx="127">
                  <c:v>218.03</c:v>
                </c:pt>
                <c:pt idx="128">
                  <c:v>217.97</c:v>
                </c:pt>
                <c:pt idx="129">
                  <c:v>218.23</c:v>
                </c:pt>
                <c:pt idx="130">
                  <c:v>218.69</c:v>
                </c:pt>
                <c:pt idx="131">
                  <c:v>218.77</c:v>
                </c:pt>
                <c:pt idx="132">
                  <c:v>218.59</c:v>
                </c:pt>
                <c:pt idx="133">
                  <c:v>219.02</c:v>
                </c:pt>
                <c:pt idx="134">
                  <c:v>220.4</c:v>
                </c:pt>
                <c:pt idx="135">
                  <c:v>220.36</c:v>
                </c:pt>
                <c:pt idx="136">
                  <c:v>220.38</c:v>
                </c:pt>
                <c:pt idx="137">
                  <c:v>220.19</c:v>
                </c:pt>
                <c:pt idx="138">
                  <c:v>220.27</c:v>
                </c:pt>
                <c:pt idx="139">
                  <c:v>220.33</c:v>
                </c:pt>
                <c:pt idx="140">
                  <c:v>219.96</c:v>
                </c:pt>
                <c:pt idx="141">
                  <c:v>220.07</c:v>
                </c:pt>
                <c:pt idx="142">
                  <c:v>219.22</c:v>
                </c:pt>
                <c:pt idx="143">
                  <c:v>219.05</c:v>
                </c:pt>
                <c:pt idx="144">
                  <c:v>218.07</c:v>
                </c:pt>
                <c:pt idx="145">
                  <c:v>217.31</c:v>
                </c:pt>
                <c:pt idx="146">
                  <c:v>216.42</c:v>
                </c:pt>
                <c:pt idx="147">
                  <c:v>215.43</c:v>
                </c:pt>
                <c:pt idx="148">
                  <c:v>214.66</c:v>
                </c:pt>
                <c:pt idx="149">
                  <c:v>214.02</c:v>
                </c:pt>
                <c:pt idx="150">
                  <c:v>213.37</c:v>
                </c:pt>
                <c:pt idx="151">
                  <c:v>212.3</c:v>
                </c:pt>
                <c:pt idx="152">
                  <c:v>211.7</c:v>
                </c:pt>
                <c:pt idx="153">
                  <c:v>211.19</c:v>
                </c:pt>
                <c:pt idx="154">
                  <c:v>210.16</c:v>
                </c:pt>
                <c:pt idx="155">
                  <c:v>210.02</c:v>
                </c:pt>
                <c:pt idx="156">
                  <c:v>209.35</c:v>
                </c:pt>
                <c:pt idx="157">
                  <c:v>208.36</c:v>
                </c:pt>
                <c:pt idx="158">
                  <c:v>207.7</c:v>
                </c:pt>
                <c:pt idx="159">
                  <c:v>206.99</c:v>
                </c:pt>
                <c:pt idx="160">
                  <c:v>205.88</c:v>
                </c:pt>
                <c:pt idx="161">
                  <c:v>205</c:v>
                </c:pt>
                <c:pt idx="162">
                  <c:v>203.78</c:v>
                </c:pt>
                <c:pt idx="163">
                  <c:v>202.55</c:v>
                </c:pt>
                <c:pt idx="164">
                  <c:v>201.6</c:v>
                </c:pt>
                <c:pt idx="165">
                  <c:v>200.58</c:v>
                </c:pt>
                <c:pt idx="166">
                  <c:v>199.5</c:v>
                </c:pt>
                <c:pt idx="167">
                  <c:v>198.47</c:v>
                </c:pt>
                <c:pt idx="168">
                  <c:v>197.31</c:v>
                </c:pt>
                <c:pt idx="169">
                  <c:v>192.56</c:v>
                </c:pt>
                <c:pt idx="170">
                  <c:v>190.8</c:v>
                </c:pt>
                <c:pt idx="171">
                  <c:v>190.8</c:v>
                </c:pt>
                <c:pt idx="172">
                  <c:v>190.8</c:v>
                </c:pt>
                <c:pt idx="173">
                  <c:v>190.8</c:v>
                </c:pt>
                <c:pt idx="174">
                  <c:v>190.8</c:v>
                </c:pt>
                <c:pt idx="175">
                  <c:v>190.8</c:v>
                </c:pt>
                <c:pt idx="176">
                  <c:v>190.8</c:v>
                </c:pt>
                <c:pt idx="177">
                  <c:v>190.8</c:v>
                </c:pt>
                <c:pt idx="178">
                  <c:v>190.8</c:v>
                </c:pt>
                <c:pt idx="179">
                  <c:v>190.8</c:v>
                </c:pt>
                <c:pt idx="180">
                  <c:v>190.8</c:v>
                </c:pt>
                <c:pt idx="181">
                  <c:v>190.8</c:v>
                </c:pt>
                <c:pt idx="182">
                  <c:v>190.8</c:v>
                </c:pt>
                <c:pt idx="183">
                  <c:v>190.8</c:v>
                </c:pt>
                <c:pt idx="184">
                  <c:v>190.8</c:v>
                </c:pt>
                <c:pt idx="185">
                  <c:v>171.18</c:v>
                </c:pt>
                <c:pt idx="186">
                  <c:v>173.58</c:v>
                </c:pt>
                <c:pt idx="187">
                  <c:v>173.6</c:v>
                </c:pt>
                <c:pt idx="188">
                  <c:v>177.56</c:v>
                </c:pt>
                <c:pt idx="189">
                  <c:v>202.6</c:v>
                </c:pt>
                <c:pt idx="190">
                  <c:v>205.36</c:v>
                </c:pt>
                <c:pt idx="191">
                  <c:v>207.34</c:v>
                </c:pt>
                <c:pt idx="192">
                  <c:v>207.45</c:v>
                </c:pt>
                <c:pt idx="193">
                  <c:v>207.46</c:v>
                </c:pt>
                <c:pt idx="194">
                  <c:v>207.48</c:v>
                </c:pt>
                <c:pt idx="195">
                  <c:v>207.52</c:v>
                </c:pt>
                <c:pt idx="196">
                  <c:v>207.53</c:v>
                </c:pt>
                <c:pt idx="197">
                  <c:v>207.54</c:v>
                </c:pt>
                <c:pt idx="198">
                  <c:v>213.75</c:v>
                </c:pt>
                <c:pt idx="199">
                  <c:v>215.18</c:v>
                </c:pt>
                <c:pt idx="200">
                  <c:v>215.74</c:v>
                </c:pt>
                <c:pt idx="201">
                  <c:v>216.77</c:v>
                </c:pt>
                <c:pt idx="202">
                  <c:v>217.52</c:v>
                </c:pt>
                <c:pt idx="203">
                  <c:v>218.06</c:v>
                </c:pt>
                <c:pt idx="204">
                  <c:v>217.28</c:v>
                </c:pt>
                <c:pt idx="205">
                  <c:v>217.94</c:v>
                </c:pt>
                <c:pt idx="206">
                  <c:v>217.73</c:v>
                </c:pt>
                <c:pt idx="207">
                  <c:v>218.4</c:v>
                </c:pt>
                <c:pt idx="208">
                  <c:v>218.65</c:v>
                </c:pt>
                <c:pt idx="209">
                  <c:v>218.65</c:v>
                </c:pt>
                <c:pt idx="210">
                  <c:v>219.07</c:v>
                </c:pt>
                <c:pt idx="211">
                  <c:v>218.78</c:v>
                </c:pt>
                <c:pt idx="212">
                  <c:v>218.78</c:v>
                </c:pt>
                <c:pt idx="213">
                  <c:v>219.61</c:v>
                </c:pt>
                <c:pt idx="214">
                  <c:v>219.94</c:v>
                </c:pt>
                <c:pt idx="215">
                  <c:v>220.58</c:v>
                </c:pt>
                <c:pt idx="216">
                  <c:v>221.11</c:v>
                </c:pt>
                <c:pt idx="217">
                  <c:v>221.37</c:v>
                </c:pt>
                <c:pt idx="218">
                  <c:v>221.44</c:v>
                </c:pt>
                <c:pt idx="219">
                  <c:v>221.43</c:v>
                </c:pt>
                <c:pt idx="220">
                  <c:v>221.43</c:v>
                </c:pt>
                <c:pt idx="221">
                  <c:v>221.45</c:v>
                </c:pt>
                <c:pt idx="222">
                  <c:v>221.47</c:v>
                </c:pt>
                <c:pt idx="223">
                  <c:v>196.84</c:v>
                </c:pt>
                <c:pt idx="224">
                  <c:v>197.71</c:v>
                </c:pt>
                <c:pt idx="225">
                  <c:v>198.06</c:v>
                </c:pt>
                <c:pt idx="226">
                  <c:v>198.85</c:v>
                </c:pt>
                <c:pt idx="227">
                  <c:v>199.65</c:v>
                </c:pt>
                <c:pt idx="228">
                  <c:v>197.76</c:v>
                </c:pt>
                <c:pt idx="229">
                  <c:v>205.44</c:v>
                </c:pt>
                <c:pt idx="230">
                  <c:v>205.99</c:v>
                </c:pt>
                <c:pt idx="231">
                  <c:v>205.27</c:v>
                </c:pt>
                <c:pt idx="232">
                  <c:v>207.88</c:v>
                </c:pt>
                <c:pt idx="233">
                  <c:v>211.05</c:v>
                </c:pt>
                <c:pt idx="234">
                  <c:v>212.64</c:v>
                </c:pt>
                <c:pt idx="235">
                  <c:v>210.7</c:v>
                </c:pt>
                <c:pt idx="236">
                  <c:v>213.93</c:v>
                </c:pt>
                <c:pt idx="237">
                  <c:v>214.07</c:v>
                </c:pt>
                <c:pt idx="238">
                  <c:v>214.24</c:v>
                </c:pt>
                <c:pt idx="239">
                  <c:v>214.16</c:v>
                </c:pt>
                <c:pt idx="240">
                  <c:v>214.06</c:v>
                </c:pt>
                <c:pt idx="241">
                  <c:v>214.19</c:v>
                </c:pt>
                <c:pt idx="242">
                  <c:v>214.37</c:v>
                </c:pt>
                <c:pt idx="243">
                  <c:v>214.67</c:v>
                </c:pt>
                <c:pt idx="244">
                  <c:v>214.66</c:v>
                </c:pt>
                <c:pt idx="245">
                  <c:v>214.72</c:v>
                </c:pt>
                <c:pt idx="246">
                  <c:v>215.04</c:v>
                </c:pt>
                <c:pt idx="247">
                  <c:v>215.05</c:v>
                </c:pt>
                <c:pt idx="248">
                  <c:v>215.24</c:v>
                </c:pt>
                <c:pt idx="249">
                  <c:v>215.25</c:v>
                </c:pt>
                <c:pt idx="250">
                  <c:v>215.24</c:v>
                </c:pt>
                <c:pt idx="251">
                  <c:v>215.24</c:v>
                </c:pt>
                <c:pt idx="252">
                  <c:v>215.24</c:v>
                </c:pt>
                <c:pt idx="253">
                  <c:v>215.24</c:v>
                </c:pt>
                <c:pt idx="254">
                  <c:v>215.24</c:v>
                </c:pt>
                <c:pt idx="255">
                  <c:v>215.23</c:v>
                </c:pt>
                <c:pt idx="256">
                  <c:v>215.23</c:v>
                </c:pt>
                <c:pt idx="257">
                  <c:v>215.23</c:v>
                </c:pt>
                <c:pt idx="258">
                  <c:v>215.5</c:v>
                </c:pt>
                <c:pt idx="259">
                  <c:v>216.05</c:v>
                </c:pt>
                <c:pt idx="260">
                  <c:v>216.55</c:v>
                </c:pt>
                <c:pt idx="261">
                  <c:v>216.89</c:v>
                </c:pt>
                <c:pt idx="262">
                  <c:v>217.16</c:v>
                </c:pt>
                <c:pt idx="263">
                  <c:v>217.55</c:v>
                </c:pt>
                <c:pt idx="264">
                  <c:v>217.76</c:v>
                </c:pt>
                <c:pt idx="265">
                  <c:v>218.38</c:v>
                </c:pt>
                <c:pt idx="266">
                  <c:v>218.48</c:v>
                </c:pt>
                <c:pt idx="267">
                  <c:v>218.64</c:v>
                </c:pt>
                <c:pt idx="268">
                  <c:v>218.75</c:v>
                </c:pt>
                <c:pt idx="269">
                  <c:v>218.93</c:v>
                </c:pt>
                <c:pt idx="270">
                  <c:v>219.51</c:v>
                </c:pt>
                <c:pt idx="271">
                  <c:v>219.63</c:v>
                </c:pt>
                <c:pt idx="272">
                  <c:v>219.65</c:v>
                </c:pt>
                <c:pt idx="273">
                  <c:v>219.65</c:v>
                </c:pt>
                <c:pt idx="274">
                  <c:v>219.65</c:v>
                </c:pt>
                <c:pt idx="275">
                  <c:v>219.65</c:v>
                </c:pt>
                <c:pt idx="276">
                  <c:v>219.65</c:v>
                </c:pt>
                <c:pt idx="277">
                  <c:v>210.75</c:v>
                </c:pt>
                <c:pt idx="278">
                  <c:v>209.73</c:v>
                </c:pt>
                <c:pt idx="279">
                  <c:v>209.43</c:v>
                </c:pt>
                <c:pt idx="280">
                  <c:v>206.51</c:v>
                </c:pt>
                <c:pt idx="281">
                  <c:v>205.7</c:v>
                </c:pt>
                <c:pt idx="282">
                  <c:v>205.7</c:v>
                </c:pt>
                <c:pt idx="283">
                  <c:v>205.7</c:v>
                </c:pt>
                <c:pt idx="284">
                  <c:v>205.7</c:v>
                </c:pt>
                <c:pt idx="285">
                  <c:v>205.7</c:v>
                </c:pt>
                <c:pt idx="286">
                  <c:v>203.49</c:v>
                </c:pt>
                <c:pt idx="287">
                  <c:v>203.49</c:v>
                </c:pt>
                <c:pt idx="288">
                  <c:v>203.49</c:v>
                </c:pt>
                <c:pt idx="289">
                  <c:v>203.49</c:v>
                </c:pt>
                <c:pt idx="290">
                  <c:v>203.49</c:v>
                </c:pt>
                <c:pt idx="291">
                  <c:v>203.49</c:v>
                </c:pt>
                <c:pt idx="292">
                  <c:v>203.49</c:v>
                </c:pt>
                <c:pt idx="293">
                  <c:v>207.33</c:v>
                </c:pt>
                <c:pt idx="294">
                  <c:v>207.33</c:v>
                </c:pt>
                <c:pt idx="295">
                  <c:v>207.33</c:v>
                </c:pt>
                <c:pt idx="296">
                  <c:v>207.59</c:v>
                </c:pt>
                <c:pt idx="297">
                  <c:v>207.59</c:v>
                </c:pt>
                <c:pt idx="298">
                  <c:v>207.59</c:v>
                </c:pt>
                <c:pt idx="299">
                  <c:v>207.59</c:v>
                </c:pt>
                <c:pt idx="300">
                  <c:v>207.59</c:v>
                </c:pt>
                <c:pt idx="301">
                  <c:v>207.59</c:v>
                </c:pt>
                <c:pt idx="302">
                  <c:v>207.59</c:v>
                </c:pt>
                <c:pt idx="303">
                  <c:v>207.59</c:v>
                </c:pt>
                <c:pt idx="304">
                  <c:v>207.59</c:v>
                </c:pt>
                <c:pt idx="305">
                  <c:v>207.59</c:v>
                </c:pt>
                <c:pt idx="306">
                  <c:v>207.59</c:v>
                </c:pt>
                <c:pt idx="307">
                  <c:v>207.59</c:v>
                </c:pt>
                <c:pt idx="308">
                  <c:v>178.21</c:v>
                </c:pt>
                <c:pt idx="309">
                  <c:v>179.1</c:v>
                </c:pt>
                <c:pt idx="310">
                  <c:v>179.92</c:v>
                </c:pt>
                <c:pt idx="311">
                  <c:v>180.74</c:v>
                </c:pt>
                <c:pt idx="312">
                  <c:v>181.56</c:v>
                </c:pt>
                <c:pt idx="313">
                  <c:v>182.52</c:v>
                </c:pt>
                <c:pt idx="314">
                  <c:v>183.64</c:v>
                </c:pt>
                <c:pt idx="315">
                  <c:v>184.68</c:v>
                </c:pt>
                <c:pt idx="316">
                  <c:v>187.21</c:v>
                </c:pt>
                <c:pt idx="317">
                  <c:v>186.17</c:v>
                </c:pt>
                <c:pt idx="318">
                  <c:v>188.7</c:v>
                </c:pt>
                <c:pt idx="319">
                  <c:v>187.73</c:v>
                </c:pt>
                <c:pt idx="320">
                  <c:v>188.48</c:v>
                </c:pt>
                <c:pt idx="321">
                  <c:v>189.52</c:v>
                </c:pt>
                <c:pt idx="322">
                  <c:v>190.34</c:v>
                </c:pt>
                <c:pt idx="323">
                  <c:v>191.31</c:v>
                </c:pt>
                <c:pt idx="324">
                  <c:v>162.65</c:v>
                </c:pt>
                <c:pt idx="325">
                  <c:v>161.76</c:v>
                </c:pt>
                <c:pt idx="326">
                  <c:v>160.87</c:v>
                </c:pt>
                <c:pt idx="327">
                  <c:v>159.97</c:v>
                </c:pt>
                <c:pt idx="328">
                  <c:v>158.93</c:v>
                </c:pt>
                <c:pt idx="329">
                  <c:v>157.81</c:v>
                </c:pt>
                <c:pt idx="330">
                  <c:v>155.28</c:v>
                </c:pt>
                <c:pt idx="331">
                  <c:v>152.97999999999999</c:v>
                </c:pt>
                <c:pt idx="332">
                  <c:v>151.86000000000001</c:v>
                </c:pt>
                <c:pt idx="333">
                  <c:v>152.22999999999999</c:v>
                </c:pt>
                <c:pt idx="334">
                  <c:v>151.26</c:v>
                </c:pt>
                <c:pt idx="335">
                  <c:v>149.63</c:v>
                </c:pt>
                <c:pt idx="336">
                  <c:v>148.36000000000001</c:v>
                </c:pt>
                <c:pt idx="337">
                  <c:v>147.62</c:v>
                </c:pt>
                <c:pt idx="338">
                  <c:v>147.09</c:v>
                </c:pt>
                <c:pt idx="339">
                  <c:v>146.28</c:v>
                </c:pt>
                <c:pt idx="340">
                  <c:v>148.83000000000001</c:v>
                </c:pt>
                <c:pt idx="341">
                  <c:v>149.57</c:v>
                </c:pt>
                <c:pt idx="342">
                  <c:v>150.38999999999999</c:v>
                </c:pt>
                <c:pt idx="343">
                  <c:v>151.21</c:v>
                </c:pt>
                <c:pt idx="344">
                  <c:v>151.88</c:v>
                </c:pt>
                <c:pt idx="345">
                  <c:v>150.76</c:v>
                </c:pt>
                <c:pt idx="346">
                  <c:v>153.74</c:v>
                </c:pt>
                <c:pt idx="347">
                  <c:v>154.56</c:v>
                </c:pt>
                <c:pt idx="348">
                  <c:v>155.68</c:v>
                </c:pt>
                <c:pt idx="349">
                  <c:v>156.41999999999999</c:v>
                </c:pt>
                <c:pt idx="350">
                  <c:v>157.46</c:v>
                </c:pt>
                <c:pt idx="351">
                  <c:v>158.94999999999999</c:v>
                </c:pt>
                <c:pt idx="352">
                  <c:v>159.85</c:v>
                </c:pt>
                <c:pt idx="353">
                  <c:v>160.66</c:v>
                </c:pt>
                <c:pt idx="354">
                  <c:v>161.56</c:v>
                </c:pt>
                <c:pt idx="355">
                  <c:v>162.53</c:v>
                </c:pt>
                <c:pt idx="356">
                  <c:v>163.49</c:v>
                </c:pt>
                <c:pt idx="357">
                  <c:v>164.76</c:v>
                </c:pt>
                <c:pt idx="358">
                  <c:v>165.88</c:v>
                </c:pt>
                <c:pt idx="359">
                  <c:v>166.92</c:v>
                </c:pt>
                <c:pt idx="360">
                  <c:v>165.43</c:v>
                </c:pt>
                <c:pt idx="361">
                  <c:v>168.85</c:v>
                </c:pt>
                <c:pt idx="362">
                  <c:v>170.19</c:v>
                </c:pt>
                <c:pt idx="363">
                  <c:v>168.85</c:v>
                </c:pt>
                <c:pt idx="364">
                  <c:v>171.83</c:v>
                </c:pt>
                <c:pt idx="365">
                  <c:v>172.58</c:v>
                </c:pt>
                <c:pt idx="366">
                  <c:v>173.1</c:v>
                </c:pt>
                <c:pt idx="367">
                  <c:v>173.69</c:v>
                </c:pt>
                <c:pt idx="368">
                  <c:v>173.62</c:v>
                </c:pt>
                <c:pt idx="369">
                  <c:v>173.39</c:v>
                </c:pt>
                <c:pt idx="370">
                  <c:v>173.39</c:v>
                </c:pt>
                <c:pt idx="371">
                  <c:v>173.39</c:v>
                </c:pt>
                <c:pt idx="372">
                  <c:v>173.32</c:v>
                </c:pt>
                <c:pt idx="373">
                  <c:v>173.39</c:v>
                </c:pt>
                <c:pt idx="374">
                  <c:v>173.69</c:v>
                </c:pt>
                <c:pt idx="375">
                  <c:v>173.02</c:v>
                </c:pt>
                <c:pt idx="376">
                  <c:v>173.32</c:v>
                </c:pt>
                <c:pt idx="377">
                  <c:v>172.8</c:v>
                </c:pt>
                <c:pt idx="378">
                  <c:v>172.35</c:v>
                </c:pt>
                <c:pt idx="379">
                  <c:v>171.91</c:v>
                </c:pt>
                <c:pt idx="380">
                  <c:v>171.46</c:v>
                </c:pt>
                <c:pt idx="381">
                  <c:v>170.49</c:v>
                </c:pt>
                <c:pt idx="382">
                  <c:v>171.24</c:v>
                </c:pt>
                <c:pt idx="383">
                  <c:v>170.42</c:v>
                </c:pt>
                <c:pt idx="384">
                  <c:v>169.37</c:v>
                </c:pt>
                <c:pt idx="385">
                  <c:v>169.37</c:v>
                </c:pt>
                <c:pt idx="386">
                  <c:v>166.84</c:v>
                </c:pt>
                <c:pt idx="387">
                  <c:v>169.37</c:v>
                </c:pt>
                <c:pt idx="388">
                  <c:v>169.37</c:v>
                </c:pt>
                <c:pt idx="389">
                  <c:v>169.52</c:v>
                </c:pt>
                <c:pt idx="390">
                  <c:v>169.37</c:v>
                </c:pt>
                <c:pt idx="391">
                  <c:v>169</c:v>
                </c:pt>
                <c:pt idx="392">
                  <c:v>168.41</c:v>
                </c:pt>
                <c:pt idx="393">
                  <c:v>165.88</c:v>
                </c:pt>
                <c:pt idx="394">
                  <c:v>166.47</c:v>
                </c:pt>
                <c:pt idx="395">
                  <c:v>164.98</c:v>
                </c:pt>
                <c:pt idx="396">
                  <c:v>163.63999999999999</c:v>
                </c:pt>
                <c:pt idx="397">
                  <c:v>162.22999999999999</c:v>
                </c:pt>
                <c:pt idx="398">
                  <c:v>161.41</c:v>
                </c:pt>
                <c:pt idx="399">
                  <c:v>160.52000000000001</c:v>
                </c:pt>
                <c:pt idx="400">
                  <c:v>160.22</c:v>
                </c:pt>
                <c:pt idx="401">
                  <c:v>159.69999999999999</c:v>
                </c:pt>
                <c:pt idx="402">
                  <c:v>158.94999999999999</c:v>
                </c:pt>
                <c:pt idx="403">
                  <c:v>158.28</c:v>
                </c:pt>
                <c:pt idx="404">
                  <c:v>157.46</c:v>
                </c:pt>
                <c:pt idx="405">
                  <c:v>154.49</c:v>
                </c:pt>
                <c:pt idx="406">
                  <c:v>153.88999999999999</c:v>
                </c:pt>
                <c:pt idx="407">
                  <c:v>154.49</c:v>
                </c:pt>
                <c:pt idx="408">
                  <c:v>153.37</c:v>
                </c:pt>
                <c:pt idx="409">
                  <c:v>152.47999999999999</c:v>
                </c:pt>
                <c:pt idx="410">
                  <c:v>152.25</c:v>
                </c:pt>
                <c:pt idx="411">
                  <c:v>151.28</c:v>
                </c:pt>
                <c:pt idx="412">
                  <c:v>148.53</c:v>
                </c:pt>
                <c:pt idx="413">
                  <c:v>152.62</c:v>
                </c:pt>
                <c:pt idx="414">
                  <c:v>152.69999999999999</c:v>
                </c:pt>
                <c:pt idx="415">
                  <c:v>153.44</c:v>
                </c:pt>
                <c:pt idx="416">
                  <c:v>152.77000000000001</c:v>
                </c:pt>
                <c:pt idx="417">
                  <c:v>149.87</c:v>
                </c:pt>
                <c:pt idx="418">
                  <c:v>150.69</c:v>
                </c:pt>
                <c:pt idx="419">
                  <c:v>150.16999999999999</c:v>
                </c:pt>
                <c:pt idx="420">
                  <c:v>150.99</c:v>
                </c:pt>
                <c:pt idx="421">
                  <c:v>152.77000000000001</c:v>
                </c:pt>
                <c:pt idx="422">
                  <c:v>149.80000000000001</c:v>
                </c:pt>
                <c:pt idx="423">
                  <c:v>153.07</c:v>
                </c:pt>
                <c:pt idx="424">
                  <c:v>153.15</c:v>
                </c:pt>
                <c:pt idx="425">
                  <c:v>152.55000000000001</c:v>
                </c:pt>
                <c:pt idx="426">
                  <c:v>147.93</c:v>
                </c:pt>
                <c:pt idx="427">
                  <c:v>142.43</c:v>
                </c:pt>
                <c:pt idx="428">
                  <c:v>134.97999999999999</c:v>
                </c:pt>
                <c:pt idx="429">
                  <c:v>132.6</c:v>
                </c:pt>
                <c:pt idx="430">
                  <c:v>130.81</c:v>
                </c:pt>
                <c:pt idx="431">
                  <c:v>130.22</c:v>
                </c:pt>
                <c:pt idx="432">
                  <c:v>127.61</c:v>
                </c:pt>
                <c:pt idx="433">
                  <c:v>126.59</c:v>
                </c:pt>
                <c:pt idx="434">
                  <c:v>124.58</c:v>
                </c:pt>
                <c:pt idx="435">
                  <c:v>123.46</c:v>
                </c:pt>
                <c:pt idx="436">
                  <c:v>120.86</c:v>
                </c:pt>
                <c:pt idx="437">
                  <c:v>122.05</c:v>
                </c:pt>
                <c:pt idx="438">
                  <c:v>120.11</c:v>
                </c:pt>
                <c:pt idx="439">
                  <c:v>121.01</c:v>
                </c:pt>
                <c:pt idx="440">
                  <c:v>121.3</c:v>
                </c:pt>
                <c:pt idx="441">
                  <c:v>122.94</c:v>
                </c:pt>
                <c:pt idx="442">
                  <c:v>121.01</c:v>
                </c:pt>
                <c:pt idx="443">
                  <c:v>77.81</c:v>
                </c:pt>
                <c:pt idx="444">
                  <c:v>75.900000000000006</c:v>
                </c:pt>
                <c:pt idx="445">
                  <c:v>77.069999999999993</c:v>
                </c:pt>
                <c:pt idx="446">
                  <c:v>76.12</c:v>
                </c:pt>
                <c:pt idx="447">
                  <c:v>75.67</c:v>
                </c:pt>
                <c:pt idx="448">
                  <c:v>75.599999999999994</c:v>
                </c:pt>
                <c:pt idx="449">
                  <c:v>75.38</c:v>
                </c:pt>
                <c:pt idx="450">
                  <c:v>75.819999999999993</c:v>
                </c:pt>
                <c:pt idx="451">
                  <c:v>76.040000000000006</c:v>
                </c:pt>
                <c:pt idx="452">
                  <c:v>73.52</c:v>
                </c:pt>
                <c:pt idx="453">
                  <c:v>70.83</c:v>
                </c:pt>
                <c:pt idx="454">
                  <c:v>70.69</c:v>
                </c:pt>
                <c:pt idx="455">
                  <c:v>70.760000000000005</c:v>
                </c:pt>
                <c:pt idx="456">
                  <c:v>68.55</c:v>
                </c:pt>
                <c:pt idx="457">
                  <c:v>72.31</c:v>
                </c:pt>
                <c:pt idx="458">
                  <c:v>72.31</c:v>
                </c:pt>
                <c:pt idx="459">
                  <c:v>74.89</c:v>
                </c:pt>
                <c:pt idx="460">
                  <c:v>75.040000000000006</c:v>
                </c:pt>
                <c:pt idx="461">
                  <c:v>71.64</c:v>
                </c:pt>
                <c:pt idx="462">
                  <c:v>73.78</c:v>
                </c:pt>
                <c:pt idx="463">
                  <c:v>71.72</c:v>
                </c:pt>
                <c:pt idx="464">
                  <c:v>68.77</c:v>
                </c:pt>
                <c:pt idx="465">
                  <c:v>65.959999999999994</c:v>
                </c:pt>
                <c:pt idx="466">
                  <c:v>65.08</c:v>
                </c:pt>
                <c:pt idx="467">
                  <c:v>64.34</c:v>
                </c:pt>
                <c:pt idx="468">
                  <c:v>64.64</c:v>
                </c:pt>
                <c:pt idx="469">
                  <c:v>60.73</c:v>
                </c:pt>
                <c:pt idx="470">
                  <c:v>60.28</c:v>
                </c:pt>
                <c:pt idx="471">
                  <c:v>57.7</c:v>
                </c:pt>
                <c:pt idx="472">
                  <c:v>59.32</c:v>
                </c:pt>
                <c:pt idx="473">
                  <c:v>58.73</c:v>
                </c:pt>
                <c:pt idx="474">
                  <c:v>58.51</c:v>
                </c:pt>
                <c:pt idx="475">
                  <c:v>58</c:v>
                </c:pt>
                <c:pt idx="476">
                  <c:v>57.26</c:v>
                </c:pt>
                <c:pt idx="477">
                  <c:v>57.26</c:v>
                </c:pt>
                <c:pt idx="478">
                  <c:v>56.37</c:v>
                </c:pt>
                <c:pt idx="479">
                  <c:v>55.71</c:v>
                </c:pt>
                <c:pt idx="480">
                  <c:v>54.82</c:v>
                </c:pt>
                <c:pt idx="481">
                  <c:v>52.02</c:v>
                </c:pt>
                <c:pt idx="482">
                  <c:v>49.51</c:v>
                </c:pt>
                <c:pt idx="483">
                  <c:v>46.37</c:v>
                </c:pt>
                <c:pt idx="484">
                  <c:v>44.59</c:v>
                </c:pt>
                <c:pt idx="485">
                  <c:v>43.93</c:v>
                </c:pt>
                <c:pt idx="486">
                  <c:v>40.98</c:v>
                </c:pt>
                <c:pt idx="487">
                  <c:v>41.13</c:v>
                </c:pt>
                <c:pt idx="488">
                  <c:v>35.49</c:v>
                </c:pt>
                <c:pt idx="489">
                  <c:v>32.090000000000003</c:v>
                </c:pt>
                <c:pt idx="490">
                  <c:v>32.909999999999997</c:v>
                </c:pt>
                <c:pt idx="491">
                  <c:v>36.08</c:v>
                </c:pt>
                <c:pt idx="492">
                  <c:v>33.200000000000003</c:v>
                </c:pt>
                <c:pt idx="493">
                  <c:v>29.96</c:v>
                </c:pt>
                <c:pt idx="494">
                  <c:v>28.63</c:v>
                </c:pt>
                <c:pt idx="495">
                  <c:v>28.63</c:v>
                </c:pt>
                <c:pt idx="496">
                  <c:v>27.82</c:v>
                </c:pt>
                <c:pt idx="497">
                  <c:v>27.96</c:v>
                </c:pt>
                <c:pt idx="498">
                  <c:v>27.08</c:v>
                </c:pt>
                <c:pt idx="499">
                  <c:v>27.15</c:v>
                </c:pt>
                <c:pt idx="500">
                  <c:v>26.86</c:v>
                </c:pt>
                <c:pt idx="501">
                  <c:v>29.44</c:v>
                </c:pt>
                <c:pt idx="502">
                  <c:v>30.4</c:v>
                </c:pt>
                <c:pt idx="503">
                  <c:v>26.27</c:v>
                </c:pt>
                <c:pt idx="504">
                  <c:v>28.55</c:v>
                </c:pt>
                <c:pt idx="505">
                  <c:v>25.09</c:v>
                </c:pt>
                <c:pt idx="506">
                  <c:v>19.149999999999999</c:v>
                </c:pt>
                <c:pt idx="507">
                  <c:v>16.940000000000001</c:v>
                </c:pt>
                <c:pt idx="508">
                  <c:v>12.3</c:v>
                </c:pt>
                <c:pt idx="509">
                  <c:v>11.12</c:v>
                </c:pt>
                <c:pt idx="510">
                  <c:v>5.38</c:v>
                </c:pt>
                <c:pt idx="511">
                  <c:v>2.5099999999999998</c:v>
                </c:pt>
                <c:pt idx="512">
                  <c:v>0.67</c:v>
                </c:pt>
                <c:pt idx="513">
                  <c:v>1.99</c:v>
                </c:pt>
                <c:pt idx="514">
                  <c:v>4.72</c:v>
                </c:pt>
                <c:pt idx="515">
                  <c:v>7.52</c:v>
                </c:pt>
                <c:pt idx="516">
                  <c:v>7.52</c:v>
                </c:pt>
                <c:pt idx="517">
                  <c:v>5.97</c:v>
                </c:pt>
                <c:pt idx="518">
                  <c:v>11.1</c:v>
                </c:pt>
                <c:pt idx="519">
                  <c:v>9.7200000000000006</c:v>
                </c:pt>
                <c:pt idx="520">
                  <c:v>13.04</c:v>
                </c:pt>
                <c:pt idx="521">
                  <c:v>16.059999999999999</c:v>
                </c:pt>
                <c:pt idx="522">
                  <c:v>19.22</c:v>
                </c:pt>
                <c:pt idx="523">
                  <c:v>20.260000000000002</c:v>
                </c:pt>
                <c:pt idx="524">
                  <c:v>16.43</c:v>
                </c:pt>
                <c:pt idx="525">
                  <c:v>17.09</c:v>
                </c:pt>
                <c:pt idx="526">
                  <c:v>17.09</c:v>
                </c:pt>
                <c:pt idx="527">
                  <c:v>20.62</c:v>
                </c:pt>
                <c:pt idx="528">
                  <c:v>17.239999999999998</c:v>
                </c:pt>
                <c:pt idx="529">
                  <c:v>15.62</c:v>
                </c:pt>
                <c:pt idx="530">
                  <c:v>16.79</c:v>
                </c:pt>
                <c:pt idx="531">
                  <c:v>13.77</c:v>
                </c:pt>
                <c:pt idx="532">
                  <c:v>14.14</c:v>
                </c:pt>
                <c:pt idx="533">
                  <c:v>13.85</c:v>
                </c:pt>
                <c:pt idx="534">
                  <c:v>11.12</c:v>
                </c:pt>
                <c:pt idx="535">
                  <c:v>8.4700000000000006</c:v>
                </c:pt>
                <c:pt idx="536">
                  <c:v>8.6199999999999992</c:v>
                </c:pt>
                <c:pt idx="537">
                  <c:v>8.91</c:v>
                </c:pt>
                <c:pt idx="538">
                  <c:v>4.2</c:v>
                </c:pt>
                <c:pt idx="539">
                  <c:v>3.1</c:v>
                </c:pt>
                <c:pt idx="540">
                  <c:v>1.7</c:v>
                </c:pt>
                <c:pt idx="541">
                  <c:v>2.8</c:v>
                </c:pt>
                <c:pt idx="542">
                  <c:v>3.39</c:v>
                </c:pt>
                <c:pt idx="543">
                  <c:v>0.45</c:v>
                </c:pt>
                <c:pt idx="544">
                  <c:v>-3.97</c:v>
                </c:pt>
                <c:pt idx="545">
                  <c:v>-5.96</c:v>
                </c:pt>
                <c:pt idx="546">
                  <c:v>-12.62</c:v>
                </c:pt>
                <c:pt idx="547">
                  <c:v>-10.56</c:v>
                </c:pt>
                <c:pt idx="548">
                  <c:v>-11.81</c:v>
                </c:pt>
                <c:pt idx="549">
                  <c:v>-12.99</c:v>
                </c:pt>
                <c:pt idx="550">
                  <c:v>-16.3</c:v>
                </c:pt>
                <c:pt idx="551">
                  <c:v>-18.440000000000001</c:v>
                </c:pt>
                <c:pt idx="552">
                  <c:v>-19.690000000000001</c:v>
                </c:pt>
                <c:pt idx="553">
                  <c:v>-19.100000000000001</c:v>
                </c:pt>
                <c:pt idx="554">
                  <c:v>-19.32</c:v>
                </c:pt>
                <c:pt idx="555">
                  <c:v>-19.25</c:v>
                </c:pt>
                <c:pt idx="556">
                  <c:v>-21.23</c:v>
                </c:pt>
                <c:pt idx="557">
                  <c:v>-21.31</c:v>
                </c:pt>
                <c:pt idx="558">
                  <c:v>-22.12</c:v>
                </c:pt>
                <c:pt idx="559">
                  <c:v>-23.37</c:v>
                </c:pt>
                <c:pt idx="560">
                  <c:v>-24.92</c:v>
                </c:pt>
                <c:pt idx="561">
                  <c:v>-23.89</c:v>
                </c:pt>
                <c:pt idx="562">
                  <c:v>-21.16</c:v>
                </c:pt>
                <c:pt idx="563">
                  <c:v>-20.2</c:v>
                </c:pt>
                <c:pt idx="564">
                  <c:v>-22.56</c:v>
                </c:pt>
                <c:pt idx="565">
                  <c:v>-23.59</c:v>
                </c:pt>
                <c:pt idx="566">
                  <c:v>-28.82</c:v>
                </c:pt>
                <c:pt idx="567">
                  <c:v>-30.59</c:v>
                </c:pt>
                <c:pt idx="568">
                  <c:v>-28.89</c:v>
                </c:pt>
                <c:pt idx="569">
                  <c:v>-28.52</c:v>
                </c:pt>
                <c:pt idx="570">
                  <c:v>-24.99</c:v>
                </c:pt>
                <c:pt idx="571">
                  <c:v>-26.09</c:v>
                </c:pt>
                <c:pt idx="572">
                  <c:v>-24.77</c:v>
                </c:pt>
                <c:pt idx="573">
                  <c:v>-21.31</c:v>
                </c:pt>
                <c:pt idx="574">
                  <c:v>-27.57</c:v>
                </c:pt>
                <c:pt idx="575">
                  <c:v>-28.6</c:v>
                </c:pt>
                <c:pt idx="576">
                  <c:v>-29.56</c:v>
                </c:pt>
                <c:pt idx="577">
                  <c:v>-34.049999999999997</c:v>
                </c:pt>
                <c:pt idx="578">
                  <c:v>-33.380000000000003</c:v>
                </c:pt>
                <c:pt idx="579">
                  <c:v>-32.43</c:v>
                </c:pt>
                <c:pt idx="580">
                  <c:v>-28.82</c:v>
                </c:pt>
                <c:pt idx="581">
                  <c:v>-24.99</c:v>
                </c:pt>
                <c:pt idx="582">
                  <c:v>-22.19</c:v>
                </c:pt>
                <c:pt idx="583">
                  <c:v>-21.97</c:v>
                </c:pt>
                <c:pt idx="584">
                  <c:v>-20.5</c:v>
                </c:pt>
                <c:pt idx="585">
                  <c:v>-19.25</c:v>
                </c:pt>
                <c:pt idx="586">
                  <c:v>-16.079999999999998</c:v>
                </c:pt>
                <c:pt idx="587">
                  <c:v>-14.53</c:v>
                </c:pt>
                <c:pt idx="588">
                  <c:v>-9.75</c:v>
                </c:pt>
                <c:pt idx="589">
                  <c:v>-7.02</c:v>
                </c:pt>
                <c:pt idx="590">
                  <c:v>-4.54</c:v>
                </c:pt>
                <c:pt idx="591">
                  <c:v>-4.3</c:v>
                </c:pt>
                <c:pt idx="592">
                  <c:v>-5.99</c:v>
                </c:pt>
                <c:pt idx="593">
                  <c:v>-6.36</c:v>
                </c:pt>
                <c:pt idx="594">
                  <c:v>-6.95</c:v>
                </c:pt>
                <c:pt idx="595">
                  <c:v>-5.77</c:v>
                </c:pt>
                <c:pt idx="596">
                  <c:v>-5.03</c:v>
                </c:pt>
                <c:pt idx="597">
                  <c:v>-6.43</c:v>
                </c:pt>
                <c:pt idx="598">
                  <c:v>-5.92</c:v>
                </c:pt>
                <c:pt idx="599">
                  <c:v>-2.97</c:v>
                </c:pt>
                <c:pt idx="600">
                  <c:v>-2.46</c:v>
                </c:pt>
                <c:pt idx="601">
                  <c:v>-2.68</c:v>
                </c:pt>
                <c:pt idx="602">
                  <c:v>-7.32</c:v>
                </c:pt>
                <c:pt idx="603">
                  <c:v>-12.84</c:v>
                </c:pt>
                <c:pt idx="604">
                  <c:v>-15.86</c:v>
                </c:pt>
                <c:pt idx="605">
                  <c:v>-20.94</c:v>
                </c:pt>
                <c:pt idx="606">
                  <c:v>-23.66</c:v>
                </c:pt>
                <c:pt idx="607">
                  <c:v>-24.92</c:v>
                </c:pt>
                <c:pt idx="608">
                  <c:v>-22.93</c:v>
                </c:pt>
                <c:pt idx="609">
                  <c:v>-23</c:v>
                </c:pt>
                <c:pt idx="610">
                  <c:v>-23.52</c:v>
                </c:pt>
                <c:pt idx="611">
                  <c:v>-21.31</c:v>
                </c:pt>
                <c:pt idx="612">
                  <c:v>-23.59</c:v>
                </c:pt>
                <c:pt idx="613">
                  <c:v>-25.73</c:v>
                </c:pt>
                <c:pt idx="614">
                  <c:v>-27.2</c:v>
                </c:pt>
                <c:pt idx="615">
                  <c:v>-28.3</c:v>
                </c:pt>
                <c:pt idx="616">
                  <c:v>-27.2</c:v>
                </c:pt>
                <c:pt idx="617">
                  <c:v>-27.64</c:v>
                </c:pt>
                <c:pt idx="618">
                  <c:v>-27.64</c:v>
                </c:pt>
                <c:pt idx="619">
                  <c:v>-26.02</c:v>
                </c:pt>
                <c:pt idx="620">
                  <c:v>-24.18</c:v>
                </c:pt>
                <c:pt idx="621">
                  <c:v>-23.81</c:v>
                </c:pt>
                <c:pt idx="622">
                  <c:v>-28.52</c:v>
                </c:pt>
                <c:pt idx="623">
                  <c:v>-35.590000000000003</c:v>
                </c:pt>
                <c:pt idx="624">
                  <c:v>-37.58</c:v>
                </c:pt>
                <c:pt idx="625">
                  <c:v>-37.950000000000003</c:v>
                </c:pt>
                <c:pt idx="626">
                  <c:v>-35.81</c:v>
                </c:pt>
                <c:pt idx="627">
                  <c:v>-38.24</c:v>
                </c:pt>
                <c:pt idx="628">
                  <c:v>-40.75</c:v>
                </c:pt>
                <c:pt idx="629">
                  <c:v>-40.6</c:v>
                </c:pt>
                <c:pt idx="630">
                  <c:v>-40.31</c:v>
                </c:pt>
                <c:pt idx="631">
                  <c:v>-43.25</c:v>
                </c:pt>
                <c:pt idx="632">
                  <c:v>-46.79</c:v>
                </c:pt>
                <c:pt idx="633">
                  <c:v>-49.14</c:v>
                </c:pt>
                <c:pt idx="634">
                  <c:v>-47.01</c:v>
                </c:pt>
                <c:pt idx="635">
                  <c:v>-43.47</c:v>
                </c:pt>
                <c:pt idx="636">
                  <c:v>-42.44</c:v>
                </c:pt>
                <c:pt idx="637">
                  <c:v>-43.99</c:v>
                </c:pt>
                <c:pt idx="638">
                  <c:v>-47.52</c:v>
                </c:pt>
                <c:pt idx="639">
                  <c:v>-48.9</c:v>
                </c:pt>
                <c:pt idx="640">
                  <c:v>-47.49</c:v>
                </c:pt>
                <c:pt idx="641">
                  <c:v>-46.02</c:v>
                </c:pt>
                <c:pt idx="642">
                  <c:v>-45.21</c:v>
                </c:pt>
                <c:pt idx="643">
                  <c:v>-45.43</c:v>
                </c:pt>
                <c:pt idx="644">
                  <c:v>-45.8</c:v>
                </c:pt>
                <c:pt idx="645">
                  <c:v>-51.25</c:v>
                </c:pt>
                <c:pt idx="646">
                  <c:v>-49.19</c:v>
                </c:pt>
                <c:pt idx="647">
                  <c:v>-47.79</c:v>
                </c:pt>
                <c:pt idx="648">
                  <c:v>-44.62</c:v>
                </c:pt>
                <c:pt idx="649">
                  <c:v>-43.88</c:v>
                </c:pt>
                <c:pt idx="650">
                  <c:v>-43.88</c:v>
                </c:pt>
                <c:pt idx="651">
                  <c:v>-43.96</c:v>
                </c:pt>
                <c:pt idx="652">
                  <c:v>-43.07</c:v>
                </c:pt>
                <c:pt idx="653">
                  <c:v>-44.03</c:v>
                </c:pt>
                <c:pt idx="654">
                  <c:v>-47.05</c:v>
                </c:pt>
                <c:pt idx="655">
                  <c:v>-45.36</c:v>
                </c:pt>
                <c:pt idx="656">
                  <c:v>-44.84</c:v>
                </c:pt>
                <c:pt idx="657">
                  <c:v>-44.77</c:v>
                </c:pt>
                <c:pt idx="658">
                  <c:v>-44.69</c:v>
                </c:pt>
                <c:pt idx="659">
                  <c:v>-45.36</c:v>
                </c:pt>
                <c:pt idx="660">
                  <c:v>-38.58</c:v>
                </c:pt>
                <c:pt idx="661">
                  <c:v>-34.68</c:v>
                </c:pt>
                <c:pt idx="662">
                  <c:v>-33.35</c:v>
                </c:pt>
                <c:pt idx="663">
                  <c:v>-30.7</c:v>
                </c:pt>
                <c:pt idx="664">
                  <c:v>-30.19</c:v>
                </c:pt>
                <c:pt idx="665">
                  <c:v>-33.72</c:v>
                </c:pt>
                <c:pt idx="666">
                  <c:v>-31</c:v>
                </c:pt>
                <c:pt idx="667">
                  <c:v>-29.6</c:v>
                </c:pt>
                <c:pt idx="668">
                  <c:v>-28.72</c:v>
                </c:pt>
                <c:pt idx="669">
                  <c:v>-25.99</c:v>
                </c:pt>
                <c:pt idx="670">
                  <c:v>-27.76</c:v>
                </c:pt>
                <c:pt idx="671">
                  <c:v>-26.43</c:v>
                </c:pt>
                <c:pt idx="672">
                  <c:v>-24.3</c:v>
                </c:pt>
                <c:pt idx="673">
                  <c:v>-21.87</c:v>
                </c:pt>
                <c:pt idx="674">
                  <c:v>-22.31</c:v>
                </c:pt>
                <c:pt idx="675">
                  <c:v>-25.84</c:v>
                </c:pt>
                <c:pt idx="676">
                  <c:v>-26.87</c:v>
                </c:pt>
                <c:pt idx="677">
                  <c:v>-29.01</c:v>
                </c:pt>
                <c:pt idx="678">
                  <c:v>-34.46</c:v>
                </c:pt>
                <c:pt idx="679">
                  <c:v>-37.26</c:v>
                </c:pt>
                <c:pt idx="680">
                  <c:v>-38.36</c:v>
                </c:pt>
                <c:pt idx="681">
                  <c:v>-38.659999999999997</c:v>
                </c:pt>
                <c:pt idx="682">
                  <c:v>-40.06</c:v>
                </c:pt>
                <c:pt idx="683">
                  <c:v>-39.909999999999997</c:v>
                </c:pt>
                <c:pt idx="684">
                  <c:v>-38.659999999999997</c:v>
                </c:pt>
                <c:pt idx="685">
                  <c:v>-35.42</c:v>
                </c:pt>
                <c:pt idx="686">
                  <c:v>-32.909999999999997</c:v>
                </c:pt>
                <c:pt idx="687">
                  <c:v>-32.25</c:v>
                </c:pt>
                <c:pt idx="688">
                  <c:v>-30.56</c:v>
                </c:pt>
                <c:pt idx="689">
                  <c:v>-31.66</c:v>
                </c:pt>
                <c:pt idx="690">
                  <c:v>-26.73</c:v>
                </c:pt>
                <c:pt idx="691">
                  <c:v>-21.28</c:v>
                </c:pt>
                <c:pt idx="692">
                  <c:v>-17.82</c:v>
                </c:pt>
                <c:pt idx="693">
                  <c:v>-13.91</c:v>
                </c:pt>
                <c:pt idx="694">
                  <c:v>-9.7200000000000006</c:v>
                </c:pt>
                <c:pt idx="695">
                  <c:v>-6.4</c:v>
                </c:pt>
                <c:pt idx="696">
                  <c:v>-8.02</c:v>
                </c:pt>
                <c:pt idx="697">
                  <c:v>-5.74</c:v>
                </c:pt>
                <c:pt idx="698">
                  <c:v>-6.33</c:v>
                </c:pt>
                <c:pt idx="699">
                  <c:v>-5.08</c:v>
                </c:pt>
                <c:pt idx="700">
                  <c:v>-5.37</c:v>
                </c:pt>
                <c:pt idx="701">
                  <c:v>-4.5599999999999996</c:v>
                </c:pt>
                <c:pt idx="702">
                  <c:v>-4.6399999999999997</c:v>
                </c:pt>
                <c:pt idx="703">
                  <c:v>-4.5599999999999996</c:v>
                </c:pt>
                <c:pt idx="704">
                  <c:v>-6.92</c:v>
                </c:pt>
                <c:pt idx="705">
                  <c:v>-5</c:v>
                </c:pt>
                <c:pt idx="706">
                  <c:v>-3.02</c:v>
                </c:pt>
                <c:pt idx="707">
                  <c:v>-5.15</c:v>
                </c:pt>
                <c:pt idx="708">
                  <c:v>-5.23</c:v>
                </c:pt>
                <c:pt idx="709">
                  <c:v>-3.61</c:v>
                </c:pt>
                <c:pt idx="710">
                  <c:v>-4.2699999999999996</c:v>
                </c:pt>
                <c:pt idx="711">
                  <c:v>-2.94</c:v>
                </c:pt>
                <c:pt idx="712">
                  <c:v>-3.9</c:v>
                </c:pt>
                <c:pt idx="713">
                  <c:v>-5.15</c:v>
                </c:pt>
                <c:pt idx="714">
                  <c:v>-6.18</c:v>
                </c:pt>
                <c:pt idx="715">
                  <c:v>-9.5</c:v>
                </c:pt>
                <c:pt idx="716">
                  <c:v>-9.65</c:v>
                </c:pt>
                <c:pt idx="717">
                  <c:v>-10.97</c:v>
                </c:pt>
                <c:pt idx="718">
                  <c:v>-7.73</c:v>
                </c:pt>
                <c:pt idx="719">
                  <c:v>-6.11</c:v>
                </c:pt>
                <c:pt idx="720">
                  <c:v>-5.3</c:v>
                </c:pt>
                <c:pt idx="721">
                  <c:v>-6.04</c:v>
                </c:pt>
                <c:pt idx="722">
                  <c:v>-3.97</c:v>
                </c:pt>
                <c:pt idx="723">
                  <c:v>-2.65</c:v>
                </c:pt>
                <c:pt idx="724">
                  <c:v>-1.25</c:v>
                </c:pt>
                <c:pt idx="725">
                  <c:v>-1.1000000000000001</c:v>
                </c:pt>
                <c:pt idx="726">
                  <c:v>-0.14000000000000001</c:v>
                </c:pt>
                <c:pt idx="727">
                  <c:v>0.96</c:v>
                </c:pt>
                <c:pt idx="728">
                  <c:v>-0.88</c:v>
                </c:pt>
                <c:pt idx="729">
                  <c:v>-5.08</c:v>
                </c:pt>
                <c:pt idx="730">
                  <c:v>-5.96</c:v>
                </c:pt>
                <c:pt idx="731">
                  <c:v>-6.42</c:v>
                </c:pt>
                <c:pt idx="732">
                  <c:v>-7.01</c:v>
                </c:pt>
                <c:pt idx="733">
                  <c:v>-6.27</c:v>
                </c:pt>
                <c:pt idx="734">
                  <c:v>-6.42</c:v>
                </c:pt>
                <c:pt idx="735">
                  <c:v>-8.6999999999999993</c:v>
                </c:pt>
                <c:pt idx="736">
                  <c:v>-11.06</c:v>
                </c:pt>
                <c:pt idx="737">
                  <c:v>-2.89</c:v>
                </c:pt>
                <c:pt idx="738">
                  <c:v>0.72</c:v>
                </c:pt>
                <c:pt idx="739">
                  <c:v>2.0499999999999998</c:v>
                </c:pt>
                <c:pt idx="740">
                  <c:v>2.34</c:v>
                </c:pt>
                <c:pt idx="741">
                  <c:v>3.3</c:v>
                </c:pt>
                <c:pt idx="742">
                  <c:v>3.81</c:v>
                </c:pt>
                <c:pt idx="743">
                  <c:v>5.43</c:v>
                </c:pt>
                <c:pt idx="744">
                  <c:v>6.69</c:v>
                </c:pt>
                <c:pt idx="745">
                  <c:v>7.72</c:v>
                </c:pt>
                <c:pt idx="746">
                  <c:v>8.31</c:v>
                </c:pt>
                <c:pt idx="747">
                  <c:v>5.8</c:v>
                </c:pt>
                <c:pt idx="748">
                  <c:v>4.33</c:v>
                </c:pt>
                <c:pt idx="749">
                  <c:v>7.05</c:v>
                </c:pt>
                <c:pt idx="750">
                  <c:v>9.26</c:v>
                </c:pt>
                <c:pt idx="751">
                  <c:v>10.37</c:v>
                </c:pt>
                <c:pt idx="752">
                  <c:v>10.96</c:v>
                </c:pt>
                <c:pt idx="753">
                  <c:v>11.1</c:v>
                </c:pt>
                <c:pt idx="754">
                  <c:v>9.6300000000000008</c:v>
                </c:pt>
                <c:pt idx="755">
                  <c:v>9.6300000000000008</c:v>
                </c:pt>
                <c:pt idx="756">
                  <c:v>9.93</c:v>
                </c:pt>
                <c:pt idx="757">
                  <c:v>10.44</c:v>
                </c:pt>
                <c:pt idx="758">
                  <c:v>11.55</c:v>
                </c:pt>
                <c:pt idx="759">
                  <c:v>12.5</c:v>
                </c:pt>
                <c:pt idx="760">
                  <c:v>14.2</c:v>
                </c:pt>
                <c:pt idx="761">
                  <c:v>15.52</c:v>
                </c:pt>
                <c:pt idx="762">
                  <c:v>16.329999999999998</c:v>
                </c:pt>
                <c:pt idx="763">
                  <c:v>16.7</c:v>
                </c:pt>
                <c:pt idx="764">
                  <c:v>16.18</c:v>
                </c:pt>
                <c:pt idx="765">
                  <c:v>6.27</c:v>
                </c:pt>
                <c:pt idx="766">
                  <c:v>12.65</c:v>
                </c:pt>
                <c:pt idx="767">
                  <c:v>8.3800000000000008</c:v>
                </c:pt>
                <c:pt idx="768">
                  <c:v>2.4900000000000002</c:v>
                </c:pt>
                <c:pt idx="769">
                  <c:v>3.96</c:v>
                </c:pt>
                <c:pt idx="770">
                  <c:v>3.08</c:v>
                </c:pt>
                <c:pt idx="771">
                  <c:v>1.97</c:v>
                </c:pt>
                <c:pt idx="772">
                  <c:v>-2.2999999999999998</c:v>
                </c:pt>
                <c:pt idx="773">
                  <c:v>-5.39</c:v>
                </c:pt>
                <c:pt idx="774">
                  <c:v>-7.67</c:v>
                </c:pt>
                <c:pt idx="775">
                  <c:v>-6.86</c:v>
                </c:pt>
                <c:pt idx="776">
                  <c:v>-5.54</c:v>
                </c:pt>
                <c:pt idx="777">
                  <c:v>2.78</c:v>
                </c:pt>
                <c:pt idx="778">
                  <c:v>4.4000000000000004</c:v>
                </c:pt>
                <c:pt idx="779">
                  <c:v>4.99</c:v>
                </c:pt>
                <c:pt idx="780">
                  <c:v>5.07</c:v>
                </c:pt>
                <c:pt idx="781">
                  <c:v>5.36</c:v>
                </c:pt>
                <c:pt idx="782">
                  <c:v>6.17</c:v>
                </c:pt>
                <c:pt idx="783">
                  <c:v>6.76</c:v>
                </c:pt>
                <c:pt idx="784">
                  <c:v>7.79</c:v>
                </c:pt>
                <c:pt idx="785">
                  <c:v>7.59</c:v>
                </c:pt>
                <c:pt idx="786">
                  <c:v>8.08</c:v>
                </c:pt>
                <c:pt idx="787">
                  <c:v>9.19</c:v>
                </c:pt>
                <c:pt idx="788">
                  <c:v>10</c:v>
                </c:pt>
                <c:pt idx="789">
                  <c:v>7.27</c:v>
                </c:pt>
                <c:pt idx="790">
                  <c:v>6.1</c:v>
                </c:pt>
                <c:pt idx="791">
                  <c:v>7.42</c:v>
                </c:pt>
                <c:pt idx="792">
                  <c:v>8.01</c:v>
                </c:pt>
                <c:pt idx="793">
                  <c:v>9.1199999999999992</c:v>
                </c:pt>
                <c:pt idx="794">
                  <c:v>10.51</c:v>
                </c:pt>
                <c:pt idx="795">
                  <c:v>11.69</c:v>
                </c:pt>
                <c:pt idx="796">
                  <c:v>13.17</c:v>
                </c:pt>
                <c:pt idx="797">
                  <c:v>14.64</c:v>
                </c:pt>
                <c:pt idx="798">
                  <c:v>12.65</c:v>
                </c:pt>
                <c:pt idx="799">
                  <c:v>11.55</c:v>
                </c:pt>
                <c:pt idx="800">
                  <c:v>10.220000000000001</c:v>
                </c:pt>
                <c:pt idx="801">
                  <c:v>9.41</c:v>
                </c:pt>
                <c:pt idx="802">
                  <c:v>8.4499999999999993</c:v>
                </c:pt>
                <c:pt idx="803">
                  <c:v>7.94</c:v>
                </c:pt>
                <c:pt idx="804">
                  <c:v>10.81</c:v>
                </c:pt>
                <c:pt idx="805">
                  <c:v>12.8</c:v>
                </c:pt>
                <c:pt idx="806">
                  <c:v>14.56</c:v>
                </c:pt>
                <c:pt idx="807">
                  <c:v>16.11</c:v>
                </c:pt>
                <c:pt idx="808">
                  <c:v>13.17</c:v>
                </c:pt>
                <c:pt idx="809">
                  <c:v>10.71</c:v>
                </c:pt>
                <c:pt idx="810">
                  <c:v>6.22</c:v>
                </c:pt>
                <c:pt idx="811">
                  <c:v>4.37</c:v>
                </c:pt>
                <c:pt idx="812">
                  <c:v>-8.9499999999999993</c:v>
                </c:pt>
                <c:pt idx="813">
                  <c:v>-7.48</c:v>
                </c:pt>
                <c:pt idx="814">
                  <c:v>-4.9000000000000004</c:v>
                </c:pt>
                <c:pt idx="815">
                  <c:v>-4.9000000000000004</c:v>
                </c:pt>
                <c:pt idx="816">
                  <c:v>-5.2</c:v>
                </c:pt>
                <c:pt idx="817">
                  <c:v>-0.93</c:v>
                </c:pt>
                <c:pt idx="818">
                  <c:v>-0.19</c:v>
                </c:pt>
                <c:pt idx="819">
                  <c:v>1.5</c:v>
                </c:pt>
                <c:pt idx="820">
                  <c:v>0.62</c:v>
                </c:pt>
                <c:pt idx="821">
                  <c:v>-2.11</c:v>
                </c:pt>
                <c:pt idx="822">
                  <c:v>-3.73</c:v>
                </c:pt>
                <c:pt idx="823">
                  <c:v>-4.9800000000000004</c:v>
                </c:pt>
                <c:pt idx="824">
                  <c:v>-5.93</c:v>
                </c:pt>
                <c:pt idx="825">
                  <c:v>-7.26</c:v>
                </c:pt>
                <c:pt idx="826">
                  <c:v>-6.08</c:v>
                </c:pt>
                <c:pt idx="827">
                  <c:v>-5.49</c:v>
                </c:pt>
                <c:pt idx="828">
                  <c:v>-5.57</c:v>
                </c:pt>
                <c:pt idx="829">
                  <c:v>-4.0199999999999996</c:v>
                </c:pt>
                <c:pt idx="830">
                  <c:v>-5.86</c:v>
                </c:pt>
                <c:pt idx="831">
                  <c:v>-8.14</c:v>
                </c:pt>
                <c:pt idx="832">
                  <c:v>-9.76</c:v>
                </c:pt>
                <c:pt idx="833">
                  <c:v>-11.16</c:v>
                </c:pt>
                <c:pt idx="834">
                  <c:v>-9.6199999999999992</c:v>
                </c:pt>
                <c:pt idx="835">
                  <c:v>-8.2899999999999991</c:v>
                </c:pt>
                <c:pt idx="836">
                  <c:v>-11.83</c:v>
                </c:pt>
                <c:pt idx="837">
                  <c:v>-14.33</c:v>
                </c:pt>
                <c:pt idx="838">
                  <c:v>-14.84</c:v>
                </c:pt>
                <c:pt idx="839">
                  <c:v>-16.760000000000002</c:v>
                </c:pt>
                <c:pt idx="840">
                  <c:v>-16.54</c:v>
                </c:pt>
                <c:pt idx="841">
                  <c:v>-15.65</c:v>
                </c:pt>
                <c:pt idx="842">
                  <c:v>-15.8</c:v>
                </c:pt>
                <c:pt idx="843">
                  <c:v>-15.8</c:v>
                </c:pt>
                <c:pt idx="844">
                  <c:v>-18.53</c:v>
                </c:pt>
                <c:pt idx="845">
                  <c:v>-20.96</c:v>
                </c:pt>
                <c:pt idx="846">
                  <c:v>-21.1</c:v>
                </c:pt>
                <c:pt idx="847">
                  <c:v>-23.75</c:v>
                </c:pt>
                <c:pt idx="848">
                  <c:v>-30.31</c:v>
                </c:pt>
                <c:pt idx="849">
                  <c:v>-33.03</c:v>
                </c:pt>
                <c:pt idx="850">
                  <c:v>-33.11</c:v>
                </c:pt>
                <c:pt idx="851">
                  <c:v>-32.520000000000003</c:v>
                </c:pt>
                <c:pt idx="852">
                  <c:v>-30.38</c:v>
                </c:pt>
                <c:pt idx="853">
                  <c:v>-28.39</c:v>
                </c:pt>
                <c:pt idx="854">
                  <c:v>-26.85</c:v>
                </c:pt>
                <c:pt idx="855">
                  <c:v>-25.45</c:v>
                </c:pt>
                <c:pt idx="856">
                  <c:v>-26.18</c:v>
                </c:pt>
                <c:pt idx="857">
                  <c:v>-25.45</c:v>
                </c:pt>
                <c:pt idx="858">
                  <c:v>-27.58</c:v>
                </c:pt>
                <c:pt idx="859">
                  <c:v>-31.12</c:v>
                </c:pt>
                <c:pt idx="860">
                  <c:v>-31.93</c:v>
                </c:pt>
                <c:pt idx="861">
                  <c:v>-30.68</c:v>
                </c:pt>
                <c:pt idx="862">
                  <c:v>-28.76</c:v>
                </c:pt>
                <c:pt idx="863">
                  <c:v>-26.18</c:v>
                </c:pt>
                <c:pt idx="864">
                  <c:v>-23.98</c:v>
                </c:pt>
                <c:pt idx="865">
                  <c:v>-22.28</c:v>
                </c:pt>
                <c:pt idx="866">
                  <c:v>-20.88</c:v>
                </c:pt>
                <c:pt idx="867">
                  <c:v>-20.51</c:v>
                </c:pt>
                <c:pt idx="868">
                  <c:v>-21.91</c:v>
                </c:pt>
                <c:pt idx="869">
                  <c:v>-21.4</c:v>
                </c:pt>
                <c:pt idx="870">
                  <c:v>-20.96</c:v>
                </c:pt>
                <c:pt idx="871">
                  <c:v>-19.850000000000001</c:v>
                </c:pt>
                <c:pt idx="872">
                  <c:v>-18.309999999999999</c:v>
                </c:pt>
                <c:pt idx="873">
                  <c:v>-18.16</c:v>
                </c:pt>
                <c:pt idx="874">
                  <c:v>-19.190000000000001</c:v>
                </c:pt>
                <c:pt idx="875">
                  <c:v>-18.309999999999999</c:v>
                </c:pt>
                <c:pt idx="876">
                  <c:v>-16.32</c:v>
                </c:pt>
                <c:pt idx="877">
                  <c:v>-19.190000000000001</c:v>
                </c:pt>
                <c:pt idx="878">
                  <c:v>-18.45</c:v>
                </c:pt>
                <c:pt idx="879">
                  <c:v>-26.85</c:v>
                </c:pt>
                <c:pt idx="880">
                  <c:v>-29.28</c:v>
                </c:pt>
                <c:pt idx="881">
                  <c:v>-31.78</c:v>
                </c:pt>
                <c:pt idx="882">
                  <c:v>-32.74</c:v>
                </c:pt>
                <c:pt idx="883">
                  <c:v>-31.56</c:v>
                </c:pt>
                <c:pt idx="884">
                  <c:v>-33.33</c:v>
                </c:pt>
                <c:pt idx="885">
                  <c:v>-30.16</c:v>
                </c:pt>
                <c:pt idx="886">
                  <c:v>-32.96</c:v>
                </c:pt>
                <c:pt idx="887">
                  <c:v>-33.94</c:v>
                </c:pt>
                <c:pt idx="888">
                  <c:v>-39.24</c:v>
                </c:pt>
                <c:pt idx="889">
                  <c:v>-42.19</c:v>
                </c:pt>
                <c:pt idx="890">
                  <c:v>-40.270000000000003</c:v>
                </c:pt>
                <c:pt idx="891">
                  <c:v>-45.5</c:v>
                </c:pt>
                <c:pt idx="892">
                  <c:v>-52.06</c:v>
                </c:pt>
                <c:pt idx="893">
                  <c:v>-55</c:v>
                </c:pt>
              </c:numCache>
            </c:numRef>
          </c:val>
          <c:smooth val="0"/>
          <c:extLst>
            <c:ext xmlns:c16="http://schemas.microsoft.com/office/drawing/2014/chart" uri="{C3380CC4-5D6E-409C-BE32-E72D297353CC}">
              <c16:uniqueId val="{00000000-ED92-415D-9BBD-8BEB176F9F88}"/>
            </c:ext>
          </c:extLst>
        </c:ser>
        <c:dLbls>
          <c:showLegendKey val="0"/>
          <c:showVal val="0"/>
          <c:showCatName val="0"/>
          <c:showSerName val="0"/>
          <c:showPercent val="0"/>
          <c:showBubbleSize val="0"/>
        </c:dLbls>
        <c:smooth val="0"/>
        <c:axId val="400578048"/>
        <c:axId val="400579968"/>
      </c:lineChart>
      <c:catAx>
        <c:axId val="400578048"/>
        <c:scaling>
          <c:orientation val="minMax"/>
        </c:scaling>
        <c:delete val="0"/>
        <c:axPos val="b"/>
        <c:numFmt formatCode="[$-409]d\-mmm;@" sourceLinked="0"/>
        <c:majorTickMark val="none"/>
        <c:minorTickMark val="none"/>
        <c:tickLblPos val="low"/>
        <c:crossAx val="400579968"/>
        <c:crosses val="autoZero"/>
        <c:auto val="1"/>
        <c:lblAlgn val="ctr"/>
        <c:lblOffset val="0"/>
        <c:tickLblSkip val="50"/>
        <c:tickMarkSkip val="50"/>
        <c:noMultiLvlLbl val="0"/>
      </c:catAx>
      <c:valAx>
        <c:axId val="400579968"/>
        <c:scaling>
          <c:orientation val="minMax"/>
        </c:scaling>
        <c:delete val="0"/>
        <c:axPos val="l"/>
        <c:majorGridlines/>
        <c:title>
          <c:tx>
            <c:rich>
              <a:bodyPr rot="-5400000" vert="horz"/>
              <a:lstStyle/>
              <a:p>
                <a:pPr>
                  <a:defRPr/>
                </a:pPr>
                <a:r>
                  <a:rPr lang="en-US" dirty="0" smtClean="0"/>
                  <a:t>Elevation (Feet)</a:t>
                </a:r>
                <a:endParaRPr lang="en-US" dirty="0"/>
              </a:p>
            </c:rich>
          </c:tx>
          <c:overlay val="0"/>
        </c:title>
        <c:numFmt formatCode="General" sourceLinked="1"/>
        <c:majorTickMark val="out"/>
        <c:minorTickMark val="none"/>
        <c:tickLblPos val="nextTo"/>
        <c:crossAx val="400578048"/>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i="0" baseline="0" dirty="0" smtClean="0">
                <a:solidFill>
                  <a:schemeClr val="tx1"/>
                </a:solidFill>
              </a:rPr>
              <a:t>Edwards Aquifer </a:t>
            </a:r>
            <a:r>
              <a:rPr lang="en-US" sz="2800" b="1" i="0" baseline="0" dirty="0">
                <a:solidFill>
                  <a:schemeClr val="tx1"/>
                </a:solidFill>
              </a:rPr>
              <a:t>Recharge Over Time</a:t>
            </a:r>
          </a:p>
        </c:rich>
      </c:tx>
      <c:overlay val="0"/>
      <c:spPr>
        <a:noFill/>
        <a:ln>
          <a:noFill/>
        </a:ln>
        <a:effectLst/>
      </c:spPr>
    </c:title>
    <c:autoTitleDeleted val="0"/>
    <c:plotArea>
      <c:layout>
        <c:manualLayout>
          <c:layoutTarget val="inner"/>
          <c:xMode val="edge"/>
          <c:yMode val="edge"/>
          <c:x val="0.10845171697287839"/>
          <c:y val="0.1727835956029472"/>
          <c:w val="0.87182961504811907"/>
          <c:h val="0.50185299458378752"/>
        </c:manualLayout>
      </c:layout>
      <c:lineChart>
        <c:grouping val="standard"/>
        <c:varyColors val="0"/>
        <c:ser>
          <c:idx val="0"/>
          <c:order val="0"/>
          <c:tx>
            <c:v>Recharge 1934-1975</c:v>
          </c:tx>
          <c:spPr>
            <a:ln w="28575" cap="rnd">
              <a:solidFill>
                <a:schemeClr val="accent1"/>
              </a:solidFill>
              <a:round/>
            </a:ln>
            <a:effectLst/>
          </c:spPr>
          <c:marker>
            <c:symbol val="none"/>
          </c:marker>
          <c:trendline>
            <c:spPr>
              <a:ln w="50800" cap="rnd">
                <a:solidFill>
                  <a:schemeClr val="accent1"/>
                </a:solidFill>
                <a:prstDash val="sysDot"/>
              </a:ln>
              <a:effectLst/>
            </c:spPr>
            <c:trendlineType val="linear"/>
            <c:dispRSqr val="0"/>
            <c:dispEq val="1"/>
            <c:trendlineLbl>
              <c:layout>
                <c:manualLayout>
                  <c:x val="-0.56797736220472439"/>
                  <c:y val="-0.2096989471311560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2000" b="1" i="0" baseline="0" dirty="0">
                        <a:solidFill>
                          <a:schemeClr val="accent1">
                            <a:lumMod val="75000"/>
                          </a:schemeClr>
                        </a:solidFill>
                      </a:rPr>
                      <a:t>y = 7.45x + 407.04</a:t>
                    </a:r>
                  </a:p>
                </c:rich>
              </c:tx>
              <c:numFmt formatCode="General" sourceLinked="0"/>
              <c:spPr>
                <a:noFill/>
                <a:ln>
                  <a:noFill/>
                </a:ln>
                <a:effectLst/>
              </c:spPr>
            </c:trendlineLbl>
          </c:trendline>
          <c:cat>
            <c:numRef>
              <c:f>Sheet1!$A$15:$A$96</c:f>
              <c:numCache>
                <c:formatCode>General</c:formatCode>
                <c:ptCount val="82"/>
                <c:pt idx="0">
                  <c:v>1934</c:v>
                </c:pt>
                <c:pt idx="1">
                  <c:v>1935</c:v>
                </c:pt>
                <c:pt idx="2">
                  <c:v>1936</c:v>
                </c:pt>
                <c:pt idx="3">
                  <c:v>1937</c:v>
                </c:pt>
                <c:pt idx="4">
                  <c:v>1938</c:v>
                </c:pt>
                <c:pt idx="5">
                  <c:v>1939</c:v>
                </c:pt>
                <c:pt idx="6">
                  <c:v>1940</c:v>
                </c:pt>
                <c:pt idx="7">
                  <c:v>1941</c:v>
                </c:pt>
                <c:pt idx="8">
                  <c:v>1942</c:v>
                </c:pt>
                <c:pt idx="9">
                  <c:v>1943</c:v>
                </c:pt>
                <c:pt idx="10">
                  <c:v>1944</c:v>
                </c:pt>
                <c:pt idx="11">
                  <c:v>1945</c:v>
                </c:pt>
                <c:pt idx="12">
                  <c:v>1946</c:v>
                </c:pt>
                <c:pt idx="13">
                  <c:v>1947</c:v>
                </c:pt>
                <c:pt idx="14">
                  <c:v>1948</c:v>
                </c:pt>
                <c:pt idx="15">
                  <c:v>1949</c:v>
                </c:pt>
                <c:pt idx="16">
                  <c:v>1950</c:v>
                </c:pt>
                <c:pt idx="17">
                  <c:v>1951</c:v>
                </c:pt>
                <c:pt idx="18">
                  <c:v>1952</c:v>
                </c:pt>
                <c:pt idx="19">
                  <c:v>1953</c:v>
                </c:pt>
                <c:pt idx="20">
                  <c:v>1954</c:v>
                </c:pt>
                <c:pt idx="21">
                  <c:v>1955</c:v>
                </c:pt>
                <c:pt idx="22">
                  <c:v>1956</c:v>
                </c:pt>
                <c:pt idx="23">
                  <c:v>1957</c:v>
                </c:pt>
                <c:pt idx="24">
                  <c:v>1958</c:v>
                </c:pt>
                <c:pt idx="25">
                  <c:v>1959</c:v>
                </c:pt>
                <c:pt idx="26">
                  <c:v>1960</c:v>
                </c:pt>
                <c:pt idx="27">
                  <c:v>1961</c:v>
                </c:pt>
                <c:pt idx="28">
                  <c:v>1962</c:v>
                </c:pt>
                <c:pt idx="29">
                  <c:v>1963</c:v>
                </c:pt>
                <c:pt idx="30">
                  <c:v>1964</c:v>
                </c:pt>
                <c:pt idx="31">
                  <c:v>1965</c:v>
                </c:pt>
                <c:pt idx="32">
                  <c:v>1966</c:v>
                </c:pt>
                <c:pt idx="33">
                  <c:v>1967</c:v>
                </c:pt>
                <c:pt idx="34">
                  <c:v>1968</c:v>
                </c:pt>
                <c:pt idx="35">
                  <c:v>1969</c:v>
                </c:pt>
                <c:pt idx="36">
                  <c:v>1970</c:v>
                </c:pt>
                <c:pt idx="37">
                  <c:v>1971</c:v>
                </c:pt>
                <c:pt idx="38">
                  <c:v>1972</c:v>
                </c:pt>
                <c:pt idx="39">
                  <c:v>1973</c:v>
                </c:pt>
                <c:pt idx="40">
                  <c:v>1974</c:v>
                </c:pt>
                <c:pt idx="41">
                  <c:v>1975</c:v>
                </c:pt>
                <c:pt idx="42">
                  <c:v>1976</c:v>
                </c:pt>
                <c:pt idx="43">
                  <c:v>1977</c:v>
                </c:pt>
                <c:pt idx="44">
                  <c:v>1978</c:v>
                </c:pt>
                <c:pt idx="45">
                  <c:v>1979</c:v>
                </c:pt>
                <c:pt idx="46">
                  <c:v>1980</c:v>
                </c:pt>
                <c:pt idx="47">
                  <c:v>1981</c:v>
                </c:pt>
                <c:pt idx="48">
                  <c:v>1982</c:v>
                </c:pt>
                <c:pt idx="49">
                  <c:v>1983</c:v>
                </c:pt>
                <c:pt idx="50">
                  <c:v>1984</c:v>
                </c:pt>
                <c:pt idx="51">
                  <c:v>1985</c:v>
                </c:pt>
                <c:pt idx="52">
                  <c:v>1986</c:v>
                </c:pt>
                <c:pt idx="53">
                  <c:v>1987</c:v>
                </c:pt>
                <c:pt idx="54">
                  <c:v>1988</c:v>
                </c:pt>
                <c:pt idx="55">
                  <c:v>1989</c:v>
                </c:pt>
                <c:pt idx="56">
                  <c:v>1990</c:v>
                </c:pt>
                <c:pt idx="57">
                  <c:v>1991</c:v>
                </c:pt>
                <c:pt idx="58">
                  <c:v>1992</c:v>
                </c:pt>
                <c:pt idx="59">
                  <c:v>1993</c:v>
                </c:pt>
                <c:pt idx="60">
                  <c:v>1994</c:v>
                </c:pt>
                <c:pt idx="61">
                  <c:v>1995</c:v>
                </c:pt>
                <c:pt idx="62">
                  <c:v>1996</c:v>
                </c:pt>
                <c:pt idx="63">
                  <c:v>1997</c:v>
                </c:pt>
                <c:pt idx="64">
                  <c:v>1998</c:v>
                </c:pt>
                <c:pt idx="65">
                  <c:v>1999</c:v>
                </c:pt>
                <c:pt idx="66">
                  <c:v>2000</c:v>
                </c:pt>
                <c:pt idx="67">
                  <c:v>2001</c:v>
                </c:pt>
                <c:pt idx="68">
                  <c:v>2002</c:v>
                </c:pt>
                <c:pt idx="69">
                  <c:v>2003</c:v>
                </c:pt>
                <c:pt idx="70">
                  <c:v>2004</c:v>
                </c:pt>
                <c:pt idx="71">
                  <c:v>2005</c:v>
                </c:pt>
                <c:pt idx="72">
                  <c:v>2006</c:v>
                </c:pt>
                <c:pt idx="73">
                  <c:v>2007</c:v>
                </c:pt>
                <c:pt idx="74">
                  <c:v>2008</c:v>
                </c:pt>
                <c:pt idx="75">
                  <c:v>2009</c:v>
                </c:pt>
                <c:pt idx="76">
                  <c:v>2010</c:v>
                </c:pt>
                <c:pt idx="77">
                  <c:v>2011</c:v>
                </c:pt>
                <c:pt idx="78">
                  <c:v>2012</c:v>
                </c:pt>
                <c:pt idx="79">
                  <c:v>2013</c:v>
                </c:pt>
                <c:pt idx="80">
                  <c:v>2014</c:v>
                </c:pt>
                <c:pt idx="81">
                  <c:v>2015</c:v>
                </c:pt>
              </c:numCache>
            </c:numRef>
          </c:cat>
          <c:val>
            <c:numRef>
              <c:f>Sheet1!$B$15:$B$96</c:f>
              <c:numCache>
                <c:formatCode>General</c:formatCode>
                <c:ptCount val="82"/>
                <c:pt idx="0">
                  <c:v>179.6</c:v>
                </c:pt>
                <c:pt idx="1">
                  <c:v>1258.2</c:v>
                </c:pt>
                <c:pt idx="2">
                  <c:v>909.6</c:v>
                </c:pt>
                <c:pt idx="3">
                  <c:v>400.7</c:v>
                </c:pt>
                <c:pt idx="4">
                  <c:v>432.7</c:v>
                </c:pt>
                <c:pt idx="5">
                  <c:v>399</c:v>
                </c:pt>
                <c:pt idx="6">
                  <c:v>308.8</c:v>
                </c:pt>
                <c:pt idx="7">
                  <c:v>850.7</c:v>
                </c:pt>
                <c:pt idx="8">
                  <c:v>557.79999999999995</c:v>
                </c:pt>
                <c:pt idx="9">
                  <c:v>273.10000000000002</c:v>
                </c:pt>
                <c:pt idx="10">
                  <c:v>560.9</c:v>
                </c:pt>
                <c:pt idx="11">
                  <c:v>527.79999999999995</c:v>
                </c:pt>
                <c:pt idx="12">
                  <c:v>556.1</c:v>
                </c:pt>
                <c:pt idx="13">
                  <c:v>422.6</c:v>
                </c:pt>
                <c:pt idx="14">
                  <c:v>178.3</c:v>
                </c:pt>
                <c:pt idx="15">
                  <c:v>508.1</c:v>
                </c:pt>
                <c:pt idx="16">
                  <c:v>200.2</c:v>
                </c:pt>
                <c:pt idx="17">
                  <c:v>139.9</c:v>
                </c:pt>
                <c:pt idx="18">
                  <c:v>275.5</c:v>
                </c:pt>
                <c:pt idx="19">
                  <c:v>167.6</c:v>
                </c:pt>
                <c:pt idx="20">
                  <c:v>162.1</c:v>
                </c:pt>
                <c:pt idx="21">
                  <c:v>192</c:v>
                </c:pt>
                <c:pt idx="22">
                  <c:v>43.7</c:v>
                </c:pt>
                <c:pt idx="23">
                  <c:v>1142.5999999999999</c:v>
                </c:pt>
                <c:pt idx="24">
                  <c:v>1711.2</c:v>
                </c:pt>
                <c:pt idx="25">
                  <c:v>690.4</c:v>
                </c:pt>
                <c:pt idx="26">
                  <c:v>824.8</c:v>
                </c:pt>
                <c:pt idx="27">
                  <c:v>717.1</c:v>
                </c:pt>
                <c:pt idx="28">
                  <c:v>239.4</c:v>
                </c:pt>
                <c:pt idx="29">
                  <c:v>170.7</c:v>
                </c:pt>
                <c:pt idx="30">
                  <c:v>413.2</c:v>
                </c:pt>
                <c:pt idx="31">
                  <c:v>623.5</c:v>
                </c:pt>
                <c:pt idx="32">
                  <c:v>615.20000000000005</c:v>
                </c:pt>
                <c:pt idx="33">
                  <c:v>466.5</c:v>
                </c:pt>
                <c:pt idx="34">
                  <c:v>884.7</c:v>
                </c:pt>
                <c:pt idx="35">
                  <c:v>610.5</c:v>
                </c:pt>
                <c:pt idx="36">
                  <c:v>661.6</c:v>
                </c:pt>
                <c:pt idx="37">
                  <c:v>925.3</c:v>
                </c:pt>
                <c:pt idx="38">
                  <c:v>756.4</c:v>
                </c:pt>
                <c:pt idx="39">
                  <c:v>1486.5</c:v>
                </c:pt>
                <c:pt idx="40">
                  <c:v>658.5</c:v>
                </c:pt>
              </c:numCache>
            </c:numRef>
          </c:val>
          <c:smooth val="0"/>
          <c:extLst>
            <c:ext xmlns:c16="http://schemas.microsoft.com/office/drawing/2014/chart" uri="{C3380CC4-5D6E-409C-BE32-E72D297353CC}">
              <c16:uniqueId val="{00000000-8887-477B-B68E-383BFA79C99E}"/>
            </c:ext>
          </c:extLst>
        </c:ser>
        <c:ser>
          <c:idx val="1"/>
          <c:order val="1"/>
          <c:tx>
            <c:v>Recharge 1975-2015</c:v>
          </c:tx>
          <c:spPr>
            <a:ln w="28575" cap="rnd">
              <a:solidFill>
                <a:srgbClr val="FF0000"/>
              </a:solidFill>
              <a:round/>
            </a:ln>
            <a:effectLst/>
          </c:spPr>
          <c:marker>
            <c:symbol val="none"/>
          </c:marker>
          <c:trendline>
            <c:spPr>
              <a:ln w="50800" cap="rnd">
                <a:solidFill>
                  <a:srgbClr val="FF0000"/>
                </a:solidFill>
                <a:prstDash val="sysDot"/>
              </a:ln>
              <a:effectLst/>
            </c:spPr>
            <c:trendlineType val="linear"/>
            <c:dispRSqr val="0"/>
            <c:dispEq val="1"/>
            <c:trendlineLbl>
              <c:layout>
                <c:manualLayout>
                  <c:x val="-0.11423340220320102"/>
                  <c:y val="-0.3534493483809745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2000" b="1" i="0" baseline="0" dirty="0">
                        <a:solidFill>
                          <a:srgbClr val="FF0000"/>
                        </a:solidFill>
                      </a:rPr>
                      <a:t>y = -4.8512x + 1129.3</a:t>
                    </a:r>
                  </a:p>
                </c:rich>
              </c:tx>
              <c:numFmt formatCode="General" sourceLinked="0"/>
              <c:spPr>
                <a:noFill/>
                <a:ln>
                  <a:noFill/>
                </a:ln>
                <a:effectLst/>
              </c:spPr>
            </c:trendlineLbl>
          </c:trendline>
          <c:cat>
            <c:numRef>
              <c:f>Sheet1!$A$15:$A$96</c:f>
              <c:numCache>
                <c:formatCode>General</c:formatCode>
                <c:ptCount val="82"/>
                <c:pt idx="0">
                  <c:v>1934</c:v>
                </c:pt>
                <c:pt idx="1">
                  <c:v>1935</c:v>
                </c:pt>
                <c:pt idx="2">
                  <c:v>1936</c:v>
                </c:pt>
                <c:pt idx="3">
                  <c:v>1937</c:v>
                </c:pt>
                <c:pt idx="4">
                  <c:v>1938</c:v>
                </c:pt>
                <c:pt idx="5">
                  <c:v>1939</c:v>
                </c:pt>
                <c:pt idx="6">
                  <c:v>1940</c:v>
                </c:pt>
                <c:pt idx="7">
                  <c:v>1941</c:v>
                </c:pt>
                <c:pt idx="8">
                  <c:v>1942</c:v>
                </c:pt>
                <c:pt idx="9">
                  <c:v>1943</c:v>
                </c:pt>
                <c:pt idx="10">
                  <c:v>1944</c:v>
                </c:pt>
                <c:pt idx="11">
                  <c:v>1945</c:v>
                </c:pt>
                <c:pt idx="12">
                  <c:v>1946</c:v>
                </c:pt>
                <c:pt idx="13">
                  <c:v>1947</c:v>
                </c:pt>
                <c:pt idx="14">
                  <c:v>1948</c:v>
                </c:pt>
                <c:pt idx="15">
                  <c:v>1949</c:v>
                </c:pt>
                <c:pt idx="16">
                  <c:v>1950</c:v>
                </c:pt>
                <c:pt idx="17">
                  <c:v>1951</c:v>
                </c:pt>
                <c:pt idx="18">
                  <c:v>1952</c:v>
                </c:pt>
                <c:pt idx="19">
                  <c:v>1953</c:v>
                </c:pt>
                <c:pt idx="20">
                  <c:v>1954</c:v>
                </c:pt>
                <c:pt idx="21">
                  <c:v>1955</c:v>
                </c:pt>
                <c:pt idx="22">
                  <c:v>1956</c:v>
                </c:pt>
                <c:pt idx="23">
                  <c:v>1957</c:v>
                </c:pt>
                <c:pt idx="24">
                  <c:v>1958</c:v>
                </c:pt>
                <c:pt idx="25">
                  <c:v>1959</c:v>
                </c:pt>
                <c:pt idx="26">
                  <c:v>1960</c:v>
                </c:pt>
                <c:pt idx="27">
                  <c:v>1961</c:v>
                </c:pt>
                <c:pt idx="28">
                  <c:v>1962</c:v>
                </c:pt>
                <c:pt idx="29">
                  <c:v>1963</c:v>
                </c:pt>
                <c:pt idx="30">
                  <c:v>1964</c:v>
                </c:pt>
                <c:pt idx="31">
                  <c:v>1965</c:v>
                </c:pt>
                <c:pt idx="32">
                  <c:v>1966</c:v>
                </c:pt>
                <c:pt idx="33">
                  <c:v>1967</c:v>
                </c:pt>
                <c:pt idx="34">
                  <c:v>1968</c:v>
                </c:pt>
                <c:pt idx="35">
                  <c:v>1969</c:v>
                </c:pt>
                <c:pt idx="36">
                  <c:v>1970</c:v>
                </c:pt>
                <c:pt idx="37">
                  <c:v>1971</c:v>
                </c:pt>
                <c:pt idx="38">
                  <c:v>1972</c:v>
                </c:pt>
                <c:pt idx="39">
                  <c:v>1973</c:v>
                </c:pt>
                <c:pt idx="40">
                  <c:v>1974</c:v>
                </c:pt>
                <c:pt idx="41">
                  <c:v>1975</c:v>
                </c:pt>
                <c:pt idx="42">
                  <c:v>1976</c:v>
                </c:pt>
                <c:pt idx="43">
                  <c:v>1977</c:v>
                </c:pt>
                <c:pt idx="44">
                  <c:v>1978</c:v>
                </c:pt>
                <c:pt idx="45">
                  <c:v>1979</c:v>
                </c:pt>
                <c:pt idx="46">
                  <c:v>1980</c:v>
                </c:pt>
                <c:pt idx="47">
                  <c:v>1981</c:v>
                </c:pt>
                <c:pt idx="48">
                  <c:v>1982</c:v>
                </c:pt>
                <c:pt idx="49">
                  <c:v>1983</c:v>
                </c:pt>
                <c:pt idx="50">
                  <c:v>1984</c:v>
                </c:pt>
                <c:pt idx="51">
                  <c:v>1985</c:v>
                </c:pt>
                <c:pt idx="52">
                  <c:v>1986</c:v>
                </c:pt>
                <c:pt idx="53">
                  <c:v>1987</c:v>
                </c:pt>
                <c:pt idx="54">
                  <c:v>1988</c:v>
                </c:pt>
                <c:pt idx="55">
                  <c:v>1989</c:v>
                </c:pt>
                <c:pt idx="56">
                  <c:v>1990</c:v>
                </c:pt>
                <c:pt idx="57">
                  <c:v>1991</c:v>
                </c:pt>
                <c:pt idx="58">
                  <c:v>1992</c:v>
                </c:pt>
                <c:pt idx="59">
                  <c:v>1993</c:v>
                </c:pt>
                <c:pt idx="60">
                  <c:v>1994</c:v>
                </c:pt>
                <c:pt idx="61">
                  <c:v>1995</c:v>
                </c:pt>
                <c:pt idx="62">
                  <c:v>1996</c:v>
                </c:pt>
                <c:pt idx="63">
                  <c:v>1997</c:v>
                </c:pt>
                <c:pt idx="64">
                  <c:v>1998</c:v>
                </c:pt>
                <c:pt idx="65">
                  <c:v>1999</c:v>
                </c:pt>
                <c:pt idx="66">
                  <c:v>2000</c:v>
                </c:pt>
                <c:pt idx="67">
                  <c:v>2001</c:v>
                </c:pt>
                <c:pt idx="68">
                  <c:v>2002</c:v>
                </c:pt>
                <c:pt idx="69">
                  <c:v>2003</c:v>
                </c:pt>
                <c:pt idx="70">
                  <c:v>2004</c:v>
                </c:pt>
                <c:pt idx="71">
                  <c:v>2005</c:v>
                </c:pt>
                <c:pt idx="72">
                  <c:v>2006</c:v>
                </c:pt>
                <c:pt idx="73">
                  <c:v>2007</c:v>
                </c:pt>
                <c:pt idx="74">
                  <c:v>2008</c:v>
                </c:pt>
                <c:pt idx="75">
                  <c:v>2009</c:v>
                </c:pt>
                <c:pt idx="76">
                  <c:v>2010</c:v>
                </c:pt>
                <c:pt idx="77">
                  <c:v>2011</c:v>
                </c:pt>
                <c:pt idx="78">
                  <c:v>2012</c:v>
                </c:pt>
                <c:pt idx="79">
                  <c:v>2013</c:v>
                </c:pt>
                <c:pt idx="80">
                  <c:v>2014</c:v>
                </c:pt>
                <c:pt idx="81">
                  <c:v>2015</c:v>
                </c:pt>
              </c:numCache>
            </c:numRef>
          </c:cat>
          <c:val>
            <c:numRef>
              <c:f>Sheet1!$C$15:$C$96</c:f>
              <c:numCache>
                <c:formatCode>General</c:formatCode>
                <c:ptCount val="82"/>
                <c:pt idx="40">
                  <c:v>658.5</c:v>
                </c:pt>
                <c:pt idx="41">
                  <c:v>973</c:v>
                </c:pt>
                <c:pt idx="42">
                  <c:v>894.1</c:v>
                </c:pt>
                <c:pt idx="43">
                  <c:v>952</c:v>
                </c:pt>
                <c:pt idx="44">
                  <c:v>502.5</c:v>
                </c:pt>
                <c:pt idx="45">
                  <c:v>1117.8</c:v>
                </c:pt>
                <c:pt idx="46">
                  <c:v>406.4</c:v>
                </c:pt>
                <c:pt idx="47">
                  <c:v>1448.4</c:v>
                </c:pt>
                <c:pt idx="48">
                  <c:v>422.4</c:v>
                </c:pt>
                <c:pt idx="49">
                  <c:v>420.1</c:v>
                </c:pt>
                <c:pt idx="50">
                  <c:v>197.7</c:v>
                </c:pt>
                <c:pt idx="51">
                  <c:v>1003.3</c:v>
                </c:pt>
                <c:pt idx="52">
                  <c:v>1153.7</c:v>
                </c:pt>
                <c:pt idx="53">
                  <c:v>2003.6</c:v>
                </c:pt>
                <c:pt idx="54">
                  <c:v>355.5</c:v>
                </c:pt>
                <c:pt idx="55">
                  <c:v>214.4</c:v>
                </c:pt>
                <c:pt idx="56">
                  <c:v>1123.2</c:v>
                </c:pt>
                <c:pt idx="57">
                  <c:v>1508.4</c:v>
                </c:pt>
                <c:pt idx="58">
                  <c:v>2485.6999999999998</c:v>
                </c:pt>
                <c:pt idx="59">
                  <c:v>447.6</c:v>
                </c:pt>
                <c:pt idx="60">
                  <c:v>538.1</c:v>
                </c:pt>
                <c:pt idx="61">
                  <c:v>531.29999999999995</c:v>
                </c:pt>
                <c:pt idx="62">
                  <c:v>324.3</c:v>
                </c:pt>
                <c:pt idx="63">
                  <c:v>1134.5999999999999</c:v>
                </c:pt>
                <c:pt idx="64">
                  <c:v>1142.3</c:v>
                </c:pt>
                <c:pt idx="65">
                  <c:v>437.5</c:v>
                </c:pt>
                <c:pt idx="66">
                  <c:v>614.5</c:v>
                </c:pt>
                <c:pt idx="67">
                  <c:v>1069.4000000000001</c:v>
                </c:pt>
                <c:pt idx="68">
                  <c:v>1537.7</c:v>
                </c:pt>
                <c:pt idx="69">
                  <c:v>669</c:v>
                </c:pt>
                <c:pt idx="70">
                  <c:v>2176.1</c:v>
                </c:pt>
                <c:pt idx="71">
                  <c:v>764</c:v>
                </c:pt>
                <c:pt idx="72">
                  <c:v>201.6</c:v>
                </c:pt>
                <c:pt idx="73">
                  <c:v>2162.3000000000002</c:v>
                </c:pt>
                <c:pt idx="74">
                  <c:v>212.9</c:v>
                </c:pt>
                <c:pt idx="75">
                  <c:v>210.9</c:v>
                </c:pt>
                <c:pt idx="76">
                  <c:v>813.5</c:v>
                </c:pt>
                <c:pt idx="77">
                  <c:v>112</c:v>
                </c:pt>
                <c:pt idx="78">
                  <c:v>313.5</c:v>
                </c:pt>
                <c:pt idx="79">
                  <c:v>182.6</c:v>
                </c:pt>
                <c:pt idx="80">
                  <c:v>107.2</c:v>
                </c:pt>
                <c:pt idx="81">
                  <c:v>1358.1</c:v>
                </c:pt>
              </c:numCache>
            </c:numRef>
          </c:val>
          <c:smooth val="0"/>
          <c:extLst>
            <c:ext xmlns:c16="http://schemas.microsoft.com/office/drawing/2014/chart" uri="{C3380CC4-5D6E-409C-BE32-E72D297353CC}">
              <c16:uniqueId val="{00000001-8887-477B-B68E-383BFA79C99E}"/>
            </c:ext>
          </c:extLst>
        </c:ser>
        <c:dLbls>
          <c:showLegendKey val="0"/>
          <c:showVal val="0"/>
          <c:showCatName val="0"/>
          <c:showSerName val="0"/>
          <c:showPercent val="0"/>
          <c:showBubbleSize val="0"/>
        </c:dLbls>
        <c:smooth val="0"/>
        <c:axId val="402345984"/>
        <c:axId val="402347904"/>
      </c:lineChart>
      <c:catAx>
        <c:axId val="4023459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i="0" baseline="0" dirty="0"/>
                  <a:t>Year</a:t>
                </a:r>
              </a:p>
            </c:rich>
          </c:tx>
          <c:layout>
            <c:manualLayout>
              <c:xMode val="edge"/>
              <c:yMode val="edge"/>
              <c:x val="0.49877693022747155"/>
              <c:y val="0.748917591395110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347904"/>
        <c:crosses val="autoZero"/>
        <c:auto val="1"/>
        <c:lblAlgn val="ctr"/>
        <c:lblOffset val="100"/>
        <c:noMultiLvlLbl val="0"/>
      </c:catAx>
      <c:valAx>
        <c:axId val="402347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1" i="0" u="none" strike="noStrike" kern="1200" baseline="0" dirty="0">
                    <a:solidFill>
                      <a:prstClr val="black">
                        <a:lumMod val="65000"/>
                        <a:lumOff val="35000"/>
                      </a:prstClr>
                    </a:solidFill>
                    <a:latin typeface="+mn-lt"/>
                    <a:ea typeface="+mn-ea"/>
                    <a:cs typeface="+mn-cs"/>
                  </a:rPr>
                  <a:t>Recharge in thousand </a:t>
                </a:r>
                <a:r>
                  <a:rPr lang="en-US" sz="1600" b="1" i="0" baseline="0" dirty="0"/>
                  <a:t>acre feet</a:t>
                </a:r>
              </a:p>
            </c:rich>
          </c:tx>
          <c:layout>
            <c:manualLayout>
              <c:xMode val="edge"/>
              <c:yMode val="edge"/>
              <c:x val="1.1948545494313208E-2"/>
              <c:y val="0.12143646626630056"/>
            </c:manualLayout>
          </c:layout>
          <c:overlay val="0"/>
          <c:spPr>
            <a:noFill/>
            <a:ln>
              <a:noFill/>
            </a:ln>
            <a:effectLst/>
          </c:spPr>
        </c:title>
        <c:numFmt formatCode="General" sourceLinked="1"/>
        <c:majorTickMark val="out"/>
        <c:minorTickMark val="none"/>
        <c:tickLblPos val="nextTo"/>
        <c:crossAx val="402345984"/>
        <c:crosses val="autoZero"/>
        <c:crossBetween val="between"/>
      </c:valAx>
      <c:spPr>
        <a:noFill/>
        <a:ln>
          <a:noFill/>
        </a:ln>
        <a:effectLst/>
      </c:spPr>
    </c:plotArea>
    <c:legend>
      <c:legendPos val="b"/>
      <c:layout>
        <c:manualLayout>
          <c:xMode val="edge"/>
          <c:yMode val="edge"/>
          <c:x val="7.6052263905066085E-3"/>
          <c:y val="0.81416668807156545"/>
          <c:w val="0.99239477360949335"/>
          <c:h val="0.1280450295275590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Precipitation Changing </a:t>
            </a:r>
            <a:r>
              <a:rPr lang="en-US" sz="1600" dirty="0" smtClean="0"/>
              <a:t>Rate Under Canadian GCM</a:t>
            </a:r>
            <a:endParaRPr lang="en-US" sz="1600" dirty="0"/>
          </a:p>
        </c:rich>
      </c:tx>
      <c:overlay val="0"/>
    </c:title>
    <c:autoTitleDeleted val="0"/>
    <c:plotArea>
      <c:layout/>
      <c:lineChart>
        <c:grouping val="standard"/>
        <c:varyColors val="0"/>
        <c:ser>
          <c:idx val="0"/>
          <c:order val="0"/>
          <c:tx>
            <c:strRef>
              <c:f>Sheet3!$B$4</c:f>
              <c:strCache>
                <c:ptCount val="1"/>
                <c:pt idx="0">
                  <c:v>Precipitation Changing Rate</c:v>
                </c:pt>
              </c:strCache>
            </c:strRef>
          </c:tx>
          <c:cat>
            <c:numRef>
              <c:f>Sheet3!$C$2:$I$2</c:f>
              <c:numCache>
                <c:formatCode>General</c:formatCode>
                <c:ptCount val="7"/>
                <c:pt idx="0">
                  <c:v>2015</c:v>
                </c:pt>
                <c:pt idx="1">
                  <c:v>2020</c:v>
                </c:pt>
                <c:pt idx="2">
                  <c:v>2030</c:v>
                </c:pt>
                <c:pt idx="3">
                  <c:v>2040</c:v>
                </c:pt>
                <c:pt idx="4">
                  <c:v>2050</c:v>
                </c:pt>
                <c:pt idx="5">
                  <c:v>2060</c:v>
                </c:pt>
                <c:pt idx="6">
                  <c:v>2070</c:v>
                </c:pt>
              </c:numCache>
            </c:numRef>
          </c:cat>
          <c:val>
            <c:numRef>
              <c:f>Sheet3!$C$4:$I$4</c:f>
              <c:numCache>
                <c:formatCode>0%</c:formatCode>
                <c:ptCount val="7"/>
                <c:pt idx="0">
                  <c:v>1</c:v>
                </c:pt>
                <c:pt idx="1">
                  <c:v>1.0229999999999999</c:v>
                </c:pt>
                <c:pt idx="2">
                  <c:v>1.07</c:v>
                </c:pt>
                <c:pt idx="3">
                  <c:v>1</c:v>
                </c:pt>
                <c:pt idx="4">
                  <c:v>0.96099999999999997</c:v>
                </c:pt>
                <c:pt idx="5">
                  <c:v>0.92100000000000004</c:v>
                </c:pt>
                <c:pt idx="6">
                  <c:v>0.91300000000000003</c:v>
                </c:pt>
              </c:numCache>
            </c:numRef>
          </c:val>
          <c:smooth val="0"/>
          <c:extLst>
            <c:ext xmlns:c16="http://schemas.microsoft.com/office/drawing/2014/chart" uri="{C3380CC4-5D6E-409C-BE32-E72D297353CC}">
              <c16:uniqueId val="{00000000-F47B-46D4-938D-FC78E0FAE465}"/>
            </c:ext>
          </c:extLst>
        </c:ser>
        <c:dLbls>
          <c:showLegendKey val="0"/>
          <c:showVal val="0"/>
          <c:showCatName val="0"/>
          <c:showSerName val="0"/>
          <c:showPercent val="0"/>
          <c:showBubbleSize val="0"/>
        </c:dLbls>
        <c:marker val="1"/>
        <c:smooth val="0"/>
        <c:axId val="198246400"/>
        <c:axId val="199677056"/>
      </c:lineChart>
      <c:catAx>
        <c:axId val="198246400"/>
        <c:scaling>
          <c:orientation val="minMax"/>
        </c:scaling>
        <c:delete val="0"/>
        <c:axPos val="b"/>
        <c:numFmt formatCode="General" sourceLinked="1"/>
        <c:majorTickMark val="out"/>
        <c:minorTickMark val="none"/>
        <c:tickLblPos val="nextTo"/>
        <c:crossAx val="199677056"/>
        <c:crosses val="autoZero"/>
        <c:auto val="1"/>
        <c:lblAlgn val="ctr"/>
        <c:lblOffset val="100"/>
        <c:noMultiLvlLbl val="0"/>
      </c:catAx>
      <c:valAx>
        <c:axId val="199677056"/>
        <c:scaling>
          <c:orientation val="minMax"/>
        </c:scaling>
        <c:delete val="0"/>
        <c:axPos val="l"/>
        <c:majorGridlines/>
        <c:numFmt formatCode="0%" sourceLinked="1"/>
        <c:majorTickMark val="out"/>
        <c:minorTickMark val="none"/>
        <c:tickLblPos val="nextTo"/>
        <c:crossAx val="198246400"/>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Cropland</a:t>
            </a:r>
            <a:r>
              <a:rPr lang="en-US" baseline="0" dirty="0" smtClean="0"/>
              <a:t> Shares</a:t>
            </a:r>
            <a:endParaRPr lang="en-US" dirty="0"/>
          </a:p>
        </c:rich>
      </c:tx>
      <c:overlay val="0"/>
    </c:title>
    <c:autoTitleDeleted val="0"/>
    <c:plotArea>
      <c:layout/>
      <c:barChart>
        <c:barDir val="col"/>
        <c:grouping val="percentStacked"/>
        <c:varyColors val="0"/>
        <c:ser>
          <c:idx val="0"/>
          <c:order val="0"/>
          <c:tx>
            <c:strRef>
              <c:f>landuse_overall!$A$2</c:f>
              <c:strCache>
                <c:ptCount val="1"/>
                <c:pt idx="0">
                  <c:v>Dryland</c:v>
                </c:pt>
              </c:strCache>
            </c:strRef>
          </c:tx>
          <c:invertIfNegative val="0"/>
          <c:cat>
            <c:strRef>
              <c:f>landuse_overall!$B$1:$I$1</c:f>
              <c:strCache>
                <c:ptCount val="8"/>
                <c:pt idx="0">
                  <c:v>base</c:v>
                </c:pt>
                <c:pt idx="1">
                  <c:v>2015</c:v>
                </c:pt>
                <c:pt idx="2">
                  <c:v>2020</c:v>
                </c:pt>
                <c:pt idx="3">
                  <c:v>2030</c:v>
                </c:pt>
                <c:pt idx="4">
                  <c:v>2040</c:v>
                </c:pt>
                <c:pt idx="5">
                  <c:v>2050</c:v>
                </c:pt>
                <c:pt idx="6">
                  <c:v>2060</c:v>
                </c:pt>
                <c:pt idx="7">
                  <c:v>2070</c:v>
                </c:pt>
              </c:strCache>
            </c:strRef>
          </c:cat>
          <c:val>
            <c:numRef>
              <c:f>landuse_overall!$B$2:$I$2</c:f>
              <c:numCache>
                <c:formatCode>General</c:formatCode>
                <c:ptCount val="8"/>
                <c:pt idx="0">
                  <c:v>698926.18</c:v>
                </c:pt>
                <c:pt idx="1">
                  <c:v>712474.18137971184</c:v>
                </c:pt>
                <c:pt idx="2">
                  <c:v>713072.84960107494</c:v>
                </c:pt>
                <c:pt idx="3">
                  <c:v>722987.38949499291</c:v>
                </c:pt>
                <c:pt idx="4">
                  <c:v>712946.0147365022</c:v>
                </c:pt>
                <c:pt idx="5">
                  <c:v>725167.02241234854</c:v>
                </c:pt>
                <c:pt idx="6">
                  <c:v>800059.41026916332</c:v>
                </c:pt>
                <c:pt idx="7">
                  <c:v>887065.47124491853</c:v>
                </c:pt>
              </c:numCache>
            </c:numRef>
          </c:val>
          <c:extLst>
            <c:ext xmlns:c16="http://schemas.microsoft.com/office/drawing/2014/chart" uri="{C3380CC4-5D6E-409C-BE32-E72D297353CC}">
              <c16:uniqueId val="{00000000-A142-49D2-905F-353FA3EDEB94}"/>
            </c:ext>
          </c:extLst>
        </c:ser>
        <c:ser>
          <c:idx val="1"/>
          <c:order val="1"/>
          <c:tx>
            <c:strRef>
              <c:f>landuse_overall!$A$3</c:f>
              <c:strCache>
                <c:ptCount val="1"/>
                <c:pt idx="0">
                  <c:v>Furrow</c:v>
                </c:pt>
              </c:strCache>
            </c:strRef>
          </c:tx>
          <c:invertIfNegative val="0"/>
          <c:cat>
            <c:strRef>
              <c:f>landuse_overall!$B$1:$I$1</c:f>
              <c:strCache>
                <c:ptCount val="8"/>
                <c:pt idx="0">
                  <c:v>base</c:v>
                </c:pt>
                <c:pt idx="1">
                  <c:v>2015</c:v>
                </c:pt>
                <c:pt idx="2">
                  <c:v>2020</c:v>
                </c:pt>
                <c:pt idx="3">
                  <c:v>2030</c:v>
                </c:pt>
                <c:pt idx="4">
                  <c:v>2040</c:v>
                </c:pt>
                <c:pt idx="5">
                  <c:v>2050</c:v>
                </c:pt>
                <c:pt idx="6">
                  <c:v>2060</c:v>
                </c:pt>
                <c:pt idx="7">
                  <c:v>2070</c:v>
                </c:pt>
              </c:strCache>
            </c:strRef>
          </c:cat>
          <c:val>
            <c:numRef>
              <c:f>landuse_overall!$B$3:$I$3</c:f>
              <c:numCache>
                <c:formatCode>General</c:formatCode>
                <c:ptCount val="8"/>
                <c:pt idx="0">
                  <c:v>183250.24000000005</c:v>
                </c:pt>
                <c:pt idx="1">
                  <c:v>33050.715999999993</c:v>
                </c:pt>
                <c:pt idx="2">
                  <c:v>33114.179263157886</c:v>
                </c:pt>
                <c:pt idx="3">
                  <c:v>22323.782105263148</c:v>
                </c:pt>
                <c:pt idx="4">
                  <c:v>33050.720925122456</c:v>
                </c:pt>
                <c:pt idx="5">
                  <c:v>24286.76630474897</c:v>
                </c:pt>
                <c:pt idx="6">
                  <c:v>4268.270022711893</c:v>
                </c:pt>
                <c:pt idx="7">
                  <c:v>10803.775999999994</c:v>
                </c:pt>
              </c:numCache>
            </c:numRef>
          </c:val>
          <c:extLst>
            <c:ext xmlns:c16="http://schemas.microsoft.com/office/drawing/2014/chart" uri="{C3380CC4-5D6E-409C-BE32-E72D297353CC}">
              <c16:uniqueId val="{00000001-A142-49D2-905F-353FA3EDEB94}"/>
            </c:ext>
          </c:extLst>
        </c:ser>
        <c:ser>
          <c:idx val="2"/>
          <c:order val="2"/>
          <c:tx>
            <c:strRef>
              <c:f>landuse_overall!$A$4</c:f>
              <c:strCache>
                <c:ptCount val="1"/>
                <c:pt idx="0">
                  <c:v>Sprinkler</c:v>
                </c:pt>
              </c:strCache>
            </c:strRef>
          </c:tx>
          <c:spPr>
            <a:solidFill>
              <a:schemeClr val="accent3">
                <a:lumMod val="75000"/>
              </a:schemeClr>
            </a:solidFill>
          </c:spPr>
          <c:invertIfNegative val="0"/>
          <c:cat>
            <c:strRef>
              <c:f>landuse_overall!$B$1:$I$1</c:f>
              <c:strCache>
                <c:ptCount val="8"/>
                <c:pt idx="0">
                  <c:v>base</c:v>
                </c:pt>
                <c:pt idx="1">
                  <c:v>2015</c:v>
                </c:pt>
                <c:pt idx="2">
                  <c:v>2020</c:v>
                </c:pt>
                <c:pt idx="3">
                  <c:v>2030</c:v>
                </c:pt>
                <c:pt idx="4">
                  <c:v>2040</c:v>
                </c:pt>
                <c:pt idx="5">
                  <c:v>2050</c:v>
                </c:pt>
                <c:pt idx="6">
                  <c:v>2060</c:v>
                </c:pt>
                <c:pt idx="7">
                  <c:v>2070</c:v>
                </c:pt>
              </c:strCache>
            </c:strRef>
          </c:cat>
          <c:val>
            <c:numRef>
              <c:f>landuse_overall!$B$4:$I$4</c:f>
              <c:numCache>
                <c:formatCode>General</c:formatCode>
                <c:ptCount val="8"/>
                <c:pt idx="0">
                  <c:v>172169.40000000005</c:v>
                </c:pt>
                <c:pt idx="1">
                  <c:v>308688.36262028816</c:v>
                </c:pt>
                <c:pt idx="2">
                  <c:v>308026.23113576713</c:v>
                </c:pt>
                <c:pt idx="3">
                  <c:v>308902.08839974401</c:v>
                </c:pt>
                <c:pt idx="4">
                  <c:v>308216.52433837531</c:v>
                </c:pt>
                <c:pt idx="5">
                  <c:v>304759.47128290246</c:v>
                </c:pt>
                <c:pt idx="6">
                  <c:v>249885.57970812483</c:v>
                </c:pt>
                <c:pt idx="7">
                  <c:v>156344.01275508164</c:v>
                </c:pt>
              </c:numCache>
            </c:numRef>
          </c:val>
          <c:extLst>
            <c:ext xmlns:c16="http://schemas.microsoft.com/office/drawing/2014/chart" uri="{C3380CC4-5D6E-409C-BE32-E72D297353CC}">
              <c16:uniqueId val="{00000002-A142-49D2-905F-353FA3EDEB94}"/>
            </c:ext>
          </c:extLst>
        </c:ser>
        <c:dLbls>
          <c:showLegendKey val="0"/>
          <c:showVal val="0"/>
          <c:showCatName val="0"/>
          <c:showSerName val="0"/>
          <c:showPercent val="0"/>
          <c:showBubbleSize val="0"/>
        </c:dLbls>
        <c:gapWidth val="55"/>
        <c:overlap val="100"/>
        <c:axId val="291385728"/>
        <c:axId val="291387264"/>
      </c:barChart>
      <c:catAx>
        <c:axId val="291385728"/>
        <c:scaling>
          <c:orientation val="minMax"/>
        </c:scaling>
        <c:delete val="0"/>
        <c:axPos val="b"/>
        <c:numFmt formatCode="General" sourceLinked="0"/>
        <c:majorTickMark val="none"/>
        <c:minorTickMark val="none"/>
        <c:tickLblPos val="nextTo"/>
        <c:crossAx val="291387264"/>
        <c:crosses val="autoZero"/>
        <c:auto val="1"/>
        <c:lblAlgn val="ctr"/>
        <c:lblOffset val="100"/>
        <c:noMultiLvlLbl val="0"/>
      </c:catAx>
      <c:valAx>
        <c:axId val="291387264"/>
        <c:scaling>
          <c:orientation val="minMax"/>
        </c:scaling>
        <c:delete val="0"/>
        <c:axPos val="l"/>
        <c:majorGridlines/>
        <c:numFmt formatCode="0%" sourceLinked="1"/>
        <c:majorTickMark val="none"/>
        <c:minorTickMark val="none"/>
        <c:tickLblPos val="nextTo"/>
        <c:crossAx val="291385728"/>
        <c:crosses val="autoZero"/>
        <c:crossBetween val="between"/>
      </c:valAx>
    </c:plotArea>
    <c:legend>
      <c:legendPos val="b"/>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Crop</a:t>
            </a:r>
            <a:r>
              <a:rPr lang="en-US" baseline="0"/>
              <a:t> Land vs Pasture</a:t>
            </a:r>
            <a:endParaRPr lang="en-US"/>
          </a:p>
        </c:rich>
      </c:tx>
      <c:overlay val="0"/>
    </c:title>
    <c:autoTitleDeleted val="0"/>
    <c:plotArea>
      <c:layout/>
      <c:barChart>
        <c:barDir val="col"/>
        <c:grouping val="clustered"/>
        <c:varyColors val="0"/>
        <c:ser>
          <c:idx val="1"/>
          <c:order val="0"/>
          <c:tx>
            <c:strRef>
              <c:f>landuse_overall!$A$6</c:f>
              <c:strCache>
                <c:ptCount val="1"/>
                <c:pt idx="0">
                  <c:v>cropland</c:v>
                </c:pt>
              </c:strCache>
            </c:strRef>
          </c:tx>
          <c:spPr>
            <a:solidFill>
              <a:schemeClr val="accent6">
                <a:lumMod val="60000"/>
                <a:lumOff val="40000"/>
              </a:schemeClr>
            </a:solidFill>
          </c:spPr>
          <c:invertIfNegative val="0"/>
          <c:cat>
            <c:strRef>
              <c:f>landuse_overall!$B$1:$I$1</c:f>
              <c:strCache>
                <c:ptCount val="8"/>
                <c:pt idx="0">
                  <c:v>base</c:v>
                </c:pt>
                <c:pt idx="1">
                  <c:v>2015</c:v>
                </c:pt>
                <c:pt idx="2">
                  <c:v>2020</c:v>
                </c:pt>
                <c:pt idx="3">
                  <c:v>2030</c:v>
                </c:pt>
                <c:pt idx="4">
                  <c:v>2040</c:v>
                </c:pt>
                <c:pt idx="5">
                  <c:v>2050</c:v>
                </c:pt>
                <c:pt idx="6">
                  <c:v>2060</c:v>
                </c:pt>
                <c:pt idx="7">
                  <c:v>2070</c:v>
                </c:pt>
              </c:strCache>
            </c:strRef>
          </c:cat>
          <c:val>
            <c:numRef>
              <c:f>landuse_overall!$B$6:$I$6</c:f>
              <c:numCache>
                <c:formatCode>General</c:formatCode>
                <c:ptCount val="8"/>
                <c:pt idx="0">
                  <c:v>1.0543458200000002</c:v>
                </c:pt>
                <c:pt idx="1">
                  <c:v>1.05421326</c:v>
                </c:pt>
                <c:pt idx="2">
                  <c:v>1.05421326</c:v>
                </c:pt>
                <c:pt idx="3">
                  <c:v>1.0542132600000003</c:v>
                </c:pt>
                <c:pt idx="4">
                  <c:v>1.05421326</c:v>
                </c:pt>
                <c:pt idx="5">
                  <c:v>1.05421326</c:v>
                </c:pt>
                <c:pt idx="6">
                  <c:v>1.05421326</c:v>
                </c:pt>
                <c:pt idx="7">
                  <c:v>1.0542132600000003</c:v>
                </c:pt>
              </c:numCache>
            </c:numRef>
          </c:val>
          <c:extLst>
            <c:ext xmlns:c16="http://schemas.microsoft.com/office/drawing/2014/chart" uri="{C3380CC4-5D6E-409C-BE32-E72D297353CC}">
              <c16:uniqueId val="{00000000-3369-4A7C-8F9A-907CC96C9605}"/>
            </c:ext>
          </c:extLst>
        </c:ser>
        <c:ser>
          <c:idx val="0"/>
          <c:order val="1"/>
          <c:tx>
            <c:strRef>
              <c:f>landuse_overall!$A$7</c:f>
              <c:strCache>
                <c:ptCount val="1"/>
                <c:pt idx="0">
                  <c:v>Pasture</c:v>
                </c:pt>
              </c:strCache>
            </c:strRef>
          </c:tx>
          <c:invertIfNegative val="0"/>
          <c:val>
            <c:numRef>
              <c:f>landuse_overall!$B$7:$I$7</c:f>
              <c:numCache>
                <c:formatCode>General</c:formatCode>
                <c:ptCount val="8"/>
                <c:pt idx="0">
                  <c:v>13.663106360000004</c:v>
                </c:pt>
                <c:pt idx="1">
                  <c:v>13.66323892</c:v>
                </c:pt>
                <c:pt idx="2">
                  <c:v>13.66323892</c:v>
                </c:pt>
                <c:pt idx="3">
                  <c:v>13.66323892</c:v>
                </c:pt>
                <c:pt idx="4">
                  <c:v>13.66323892</c:v>
                </c:pt>
                <c:pt idx="5">
                  <c:v>13.66323892</c:v>
                </c:pt>
                <c:pt idx="6">
                  <c:v>13.66323892</c:v>
                </c:pt>
                <c:pt idx="7">
                  <c:v>13.66323892</c:v>
                </c:pt>
              </c:numCache>
            </c:numRef>
          </c:val>
          <c:extLst>
            <c:ext xmlns:c16="http://schemas.microsoft.com/office/drawing/2014/chart" uri="{C3380CC4-5D6E-409C-BE32-E72D297353CC}">
              <c16:uniqueId val="{00000001-3369-4A7C-8F9A-907CC96C9605}"/>
            </c:ext>
          </c:extLst>
        </c:ser>
        <c:dLbls>
          <c:showLegendKey val="0"/>
          <c:showVal val="0"/>
          <c:showCatName val="0"/>
          <c:showSerName val="0"/>
          <c:showPercent val="0"/>
          <c:showBubbleSize val="0"/>
        </c:dLbls>
        <c:gapWidth val="75"/>
        <c:overlap val="-25"/>
        <c:axId val="291302784"/>
        <c:axId val="291505280"/>
      </c:barChart>
      <c:catAx>
        <c:axId val="291302784"/>
        <c:scaling>
          <c:orientation val="minMax"/>
        </c:scaling>
        <c:delete val="0"/>
        <c:axPos val="b"/>
        <c:numFmt formatCode="General" sourceLinked="0"/>
        <c:majorTickMark val="none"/>
        <c:minorTickMark val="none"/>
        <c:tickLblPos val="nextTo"/>
        <c:crossAx val="291505280"/>
        <c:crosses val="autoZero"/>
        <c:auto val="1"/>
        <c:lblAlgn val="ctr"/>
        <c:lblOffset val="100"/>
        <c:noMultiLvlLbl val="0"/>
      </c:catAx>
      <c:valAx>
        <c:axId val="291505280"/>
        <c:scaling>
          <c:orientation val="minMax"/>
        </c:scaling>
        <c:delete val="0"/>
        <c:axPos val="l"/>
        <c:majorGridlines/>
        <c:title>
          <c:tx>
            <c:rich>
              <a:bodyPr rot="-5400000" vert="horz"/>
              <a:lstStyle/>
              <a:p>
                <a:pPr>
                  <a:defRPr/>
                </a:pPr>
                <a:r>
                  <a:rPr lang="en-US"/>
                  <a:t>Land</a:t>
                </a:r>
                <a:r>
                  <a:rPr lang="en-US" baseline="0"/>
                  <a:t> Area (Million Acres)</a:t>
                </a:r>
                <a:endParaRPr lang="en-US"/>
              </a:p>
            </c:rich>
          </c:tx>
          <c:overlay val="0"/>
        </c:title>
        <c:numFmt formatCode="#,##0" sourceLinked="0"/>
        <c:majorTickMark val="none"/>
        <c:minorTickMark val="none"/>
        <c:tickLblPos val="nextTo"/>
        <c:spPr>
          <a:ln w="9525">
            <a:noFill/>
          </a:ln>
        </c:spPr>
        <c:crossAx val="291302784"/>
        <c:crosses val="autoZero"/>
        <c:crossBetween val="between"/>
      </c:valAx>
    </c:plotArea>
    <c:legend>
      <c:legendPos val="b"/>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Ag Production Index</a:t>
            </a:r>
          </a:p>
        </c:rich>
      </c:tx>
      <c:overlay val="0"/>
    </c:title>
    <c:autoTitleDeleted val="0"/>
    <c:plotArea>
      <c:layout/>
      <c:barChart>
        <c:barDir val="col"/>
        <c:grouping val="clustered"/>
        <c:varyColors val="0"/>
        <c:ser>
          <c:idx val="0"/>
          <c:order val="0"/>
          <c:tx>
            <c:strRef>
              <c:f>foodindex!$L$2</c:f>
              <c:strCache>
                <c:ptCount val="1"/>
                <c:pt idx="0">
                  <c:v>All Ag Products</c:v>
                </c:pt>
              </c:strCache>
            </c:strRef>
          </c:tx>
          <c:invertIfNegative val="0"/>
          <c:cat>
            <c:strRef>
              <c:f>foodindex!$K$3:$K$9</c:f>
              <c:strCache>
                <c:ptCount val="7"/>
                <c:pt idx="0">
                  <c:v>2015</c:v>
                </c:pt>
                <c:pt idx="1">
                  <c:v>2020</c:v>
                </c:pt>
                <c:pt idx="2">
                  <c:v>2030</c:v>
                </c:pt>
                <c:pt idx="3">
                  <c:v>2040</c:v>
                </c:pt>
                <c:pt idx="4">
                  <c:v>2050</c:v>
                </c:pt>
                <c:pt idx="5">
                  <c:v>2060</c:v>
                </c:pt>
                <c:pt idx="6">
                  <c:v>2070</c:v>
                </c:pt>
              </c:strCache>
            </c:strRef>
          </c:cat>
          <c:val>
            <c:numRef>
              <c:f>foodindex!$L$3:$L$9</c:f>
              <c:numCache>
                <c:formatCode>General</c:formatCode>
                <c:ptCount val="7"/>
                <c:pt idx="0">
                  <c:v>1</c:v>
                </c:pt>
                <c:pt idx="1">
                  <c:v>1.1742778689237716</c:v>
                </c:pt>
                <c:pt idx="2">
                  <c:v>1.185981995212162</c:v>
                </c:pt>
                <c:pt idx="3">
                  <c:v>0.99810787783493538</c:v>
                </c:pt>
                <c:pt idx="4">
                  <c:v>0.9238045938995546</c:v>
                </c:pt>
                <c:pt idx="5">
                  <c:v>0.95214027528772749</c:v>
                </c:pt>
                <c:pt idx="6">
                  <c:v>1.0132720103945672</c:v>
                </c:pt>
              </c:numCache>
            </c:numRef>
          </c:val>
          <c:extLst>
            <c:ext xmlns:c16="http://schemas.microsoft.com/office/drawing/2014/chart" uri="{C3380CC4-5D6E-409C-BE32-E72D297353CC}">
              <c16:uniqueId val="{00000000-76B4-4F9A-A92F-D98CADE7B68C}"/>
            </c:ext>
          </c:extLst>
        </c:ser>
        <c:ser>
          <c:idx val="1"/>
          <c:order val="1"/>
          <c:tx>
            <c:strRef>
              <c:f>foodindex!$M$2</c:f>
              <c:strCache>
                <c:ptCount val="1"/>
                <c:pt idx="0">
                  <c:v>Vegetable</c:v>
                </c:pt>
              </c:strCache>
            </c:strRef>
          </c:tx>
          <c:invertIfNegative val="0"/>
          <c:cat>
            <c:strRef>
              <c:f>foodindex!$K$3:$K$9</c:f>
              <c:strCache>
                <c:ptCount val="7"/>
                <c:pt idx="0">
                  <c:v>2015</c:v>
                </c:pt>
                <c:pt idx="1">
                  <c:v>2020</c:v>
                </c:pt>
                <c:pt idx="2">
                  <c:v>2030</c:v>
                </c:pt>
                <c:pt idx="3">
                  <c:v>2040</c:v>
                </c:pt>
                <c:pt idx="4">
                  <c:v>2050</c:v>
                </c:pt>
                <c:pt idx="5">
                  <c:v>2060</c:v>
                </c:pt>
                <c:pt idx="6">
                  <c:v>2070</c:v>
                </c:pt>
              </c:strCache>
            </c:strRef>
          </c:cat>
          <c:val>
            <c:numRef>
              <c:f>foodindex!$M$3:$M$9</c:f>
              <c:numCache>
                <c:formatCode>General</c:formatCode>
                <c:ptCount val="7"/>
                <c:pt idx="0">
                  <c:v>1</c:v>
                </c:pt>
                <c:pt idx="1">
                  <c:v>3.2764127960486702</c:v>
                </c:pt>
                <c:pt idx="2">
                  <c:v>3.7860281154820137</c:v>
                </c:pt>
                <c:pt idx="3">
                  <c:v>1.0230905219204187</c:v>
                </c:pt>
                <c:pt idx="4">
                  <c:v>0.12216764708559402</c:v>
                </c:pt>
                <c:pt idx="5">
                  <c:v>0.167607086929937</c:v>
                </c:pt>
                <c:pt idx="6">
                  <c:v>0.54015690085483958</c:v>
                </c:pt>
              </c:numCache>
            </c:numRef>
          </c:val>
          <c:extLst>
            <c:ext xmlns:c16="http://schemas.microsoft.com/office/drawing/2014/chart" uri="{C3380CC4-5D6E-409C-BE32-E72D297353CC}">
              <c16:uniqueId val="{00000001-76B4-4F9A-A92F-D98CADE7B68C}"/>
            </c:ext>
          </c:extLst>
        </c:ser>
        <c:ser>
          <c:idx val="2"/>
          <c:order val="2"/>
          <c:tx>
            <c:strRef>
              <c:f>foodindex!$N$2</c:f>
              <c:strCache>
                <c:ptCount val="1"/>
                <c:pt idx="0">
                  <c:v>Field Crops</c:v>
                </c:pt>
              </c:strCache>
            </c:strRef>
          </c:tx>
          <c:spPr>
            <a:solidFill>
              <a:srgbClr val="92D050"/>
            </a:solidFill>
          </c:spPr>
          <c:invertIfNegative val="0"/>
          <c:cat>
            <c:strRef>
              <c:f>foodindex!$K$3:$K$9</c:f>
              <c:strCache>
                <c:ptCount val="7"/>
                <c:pt idx="0">
                  <c:v>2015</c:v>
                </c:pt>
                <c:pt idx="1">
                  <c:v>2020</c:v>
                </c:pt>
                <c:pt idx="2">
                  <c:v>2030</c:v>
                </c:pt>
                <c:pt idx="3">
                  <c:v>2040</c:v>
                </c:pt>
                <c:pt idx="4">
                  <c:v>2050</c:v>
                </c:pt>
                <c:pt idx="5">
                  <c:v>2060</c:v>
                </c:pt>
                <c:pt idx="6">
                  <c:v>2070</c:v>
                </c:pt>
              </c:strCache>
            </c:strRef>
          </c:cat>
          <c:val>
            <c:numRef>
              <c:f>foodindex!$N$3:$N$9</c:f>
              <c:numCache>
                <c:formatCode>General</c:formatCode>
                <c:ptCount val="7"/>
                <c:pt idx="0">
                  <c:v>1</c:v>
                </c:pt>
                <c:pt idx="1">
                  <c:v>0.99295805526299463</c:v>
                </c:pt>
                <c:pt idx="2">
                  <c:v>1.0121572034442865</c:v>
                </c:pt>
                <c:pt idx="3">
                  <c:v>0.99077351880137732</c:v>
                </c:pt>
                <c:pt idx="4">
                  <c:v>0.98073900452237783</c:v>
                </c:pt>
                <c:pt idx="5">
                  <c:v>1.0041138452520471</c:v>
                </c:pt>
                <c:pt idx="6">
                  <c:v>1.1461807469835124</c:v>
                </c:pt>
              </c:numCache>
            </c:numRef>
          </c:val>
          <c:extLst>
            <c:ext xmlns:c16="http://schemas.microsoft.com/office/drawing/2014/chart" uri="{C3380CC4-5D6E-409C-BE32-E72D297353CC}">
              <c16:uniqueId val="{00000002-76B4-4F9A-A92F-D98CADE7B68C}"/>
            </c:ext>
          </c:extLst>
        </c:ser>
        <c:ser>
          <c:idx val="3"/>
          <c:order val="3"/>
          <c:tx>
            <c:strRef>
              <c:f>foodindex!$O$2</c:f>
              <c:strCache>
                <c:ptCount val="1"/>
                <c:pt idx="0">
                  <c:v>Livestock</c:v>
                </c:pt>
              </c:strCache>
            </c:strRef>
          </c:tx>
          <c:invertIfNegative val="0"/>
          <c:cat>
            <c:strRef>
              <c:f>foodindex!$K$3:$K$9</c:f>
              <c:strCache>
                <c:ptCount val="7"/>
                <c:pt idx="0">
                  <c:v>2015</c:v>
                </c:pt>
                <c:pt idx="1">
                  <c:v>2020</c:v>
                </c:pt>
                <c:pt idx="2">
                  <c:v>2030</c:v>
                </c:pt>
                <c:pt idx="3">
                  <c:v>2040</c:v>
                </c:pt>
                <c:pt idx="4">
                  <c:v>2050</c:v>
                </c:pt>
                <c:pt idx="5">
                  <c:v>2060</c:v>
                </c:pt>
                <c:pt idx="6">
                  <c:v>2070</c:v>
                </c:pt>
              </c:strCache>
            </c:strRef>
          </c:cat>
          <c:val>
            <c:numRef>
              <c:f>foodindex!$O$3:$O$9</c:f>
              <c:numCache>
                <c:formatCode>General</c:formatCode>
                <c:ptCount val="7"/>
                <c:pt idx="0">
                  <c:v>1</c:v>
                </c:pt>
                <c:pt idx="1">
                  <c:v>0.91168506172491859</c:v>
                </c:pt>
                <c:pt idx="2">
                  <c:v>0.79248905916184642</c:v>
                </c:pt>
                <c:pt idx="3">
                  <c:v>1.0020415582906113</c:v>
                </c:pt>
                <c:pt idx="4">
                  <c:v>1.0405739908392131</c:v>
                </c:pt>
                <c:pt idx="5">
                  <c:v>1.0715204385402004</c:v>
                </c:pt>
                <c:pt idx="6">
                  <c:v>0.94693195785280415</c:v>
                </c:pt>
              </c:numCache>
            </c:numRef>
          </c:val>
          <c:extLst>
            <c:ext xmlns:c16="http://schemas.microsoft.com/office/drawing/2014/chart" uri="{C3380CC4-5D6E-409C-BE32-E72D297353CC}">
              <c16:uniqueId val="{00000003-76B4-4F9A-A92F-D98CADE7B68C}"/>
            </c:ext>
          </c:extLst>
        </c:ser>
        <c:dLbls>
          <c:showLegendKey val="0"/>
          <c:showVal val="0"/>
          <c:showCatName val="0"/>
          <c:showSerName val="0"/>
          <c:showPercent val="0"/>
          <c:showBubbleSize val="0"/>
        </c:dLbls>
        <c:gapWidth val="75"/>
        <c:overlap val="-25"/>
        <c:axId val="410860544"/>
        <c:axId val="410878720"/>
      </c:barChart>
      <c:lineChart>
        <c:grouping val="standard"/>
        <c:varyColors val="0"/>
        <c:ser>
          <c:idx val="4"/>
          <c:order val="4"/>
          <c:tx>
            <c:strRef>
              <c:f>foodindex!$P$2</c:f>
              <c:strCache>
                <c:ptCount val="1"/>
                <c:pt idx="0">
                  <c:v>Precipitation</c:v>
                </c:pt>
              </c:strCache>
            </c:strRef>
          </c:tx>
          <c:val>
            <c:numRef>
              <c:f>foodindex!$P$3:$P$9</c:f>
              <c:numCache>
                <c:formatCode>General</c:formatCode>
                <c:ptCount val="7"/>
                <c:pt idx="0">
                  <c:v>1</c:v>
                </c:pt>
                <c:pt idx="1">
                  <c:v>1.0234586382274455</c:v>
                </c:pt>
                <c:pt idx="2">
                  <c:v>1.0702178501362143</c:v>
                </c:pt>
                <c:pt idx="3">
                  <c:v>1</c:v>
                </c:pt>
                <c:pt idx="4">
                  <c:v>0.96064192801554604</c:v>
                </c:pt>
                <c:pt idx="5">
                  <c:v>0.9212838560310922</c:v>
                </c:pt>
                <c:pt idx="6">
                  <c:v>0.91277626428392111</c:v>
                </c:pt>
              </c:numCache>
            </c:numRef>
          </c:val>
          <c:smooth val="0"/>
          <c:extLst>
            <c:ext xmlns:c16="http://schemas.microsoft.com/office/drawing/2014/chart" uri="{C3380CC4-5D6E-409C-BE32-E72D297353CC}">
              <c16:uniqueId val="{00000004-76B4-4F9A-A92F-D98CADE7B68C}"/>
            </c:ext>
          </c:extLst>
        </c:ser>
        <c:dLbls>
          <c:showLegendKey val="0"/>
          <c:showVal val="0"/>
          <c:showCatName val="0"/>
          <c:showSerName val="0"/>
          <c:showPercent val="0"/>
          <c:showBubbleSize val="0"/>
        </c:dLbls>
        <c:marker val="1"/>
        <c:smooth val="0"/>
        <c:axId val="413045120"/>
        <c:axId val="410880640"/>
      </c:lineChart>
      <c:catAx>
        <c:axId val="410860544"/>
        <c:scaling>
          <c:orientation val="minMax"/>
        </c:scaling>
        <c:delete val="0"/>
        <c:axPos val="b"/>
        <c:numFmt formatCode="General" sourceLinked="0"/>
        <c:majorTickMark val="none"/>
        <c:minorTickMark val="none"/>
        <c:tickLblPos val="nextTo"/>
        <c:crossAx val="410878720"/>
        <c:crosses val="autoZero"/>
        <c:auto val="1"/>
        <c:lblAlgn val="ctr"/>
        <c:lblOffset val="100"/>
        <c:noMultiLvlLbl val="0"/>
      </c:catAx>
      <c:valAx>
        <c:axId val="410878720"/>
        <c:scaling>
          <c:orientation val="minMax"/>
        </c:scaling>
        <c:delete val="0"/>
        <c:axPos val="l"/>
        <c:majorGridlines/>
        <c:title>
          <c:tx>
            <c:rich>
              <a:bodyPr rot="-5400000" vert="horz"/>
              <a:lstStyle/>
              <a:p>
                <a:pPr>
                  <a:defRPr sz="1050"/>
                </a:pPr>
                <a:r>
                  <a:rPr lang="en-US" sz="1050"/>
                  <a:t>Production</a:t>
                </a:r>
                <a:r>
                  <a:rPr lang="en-US" sz="1050" baseline="0"/>
                  <a:t> Index</a:t>
                </a:r>
                <a:endParaRPr lang="en-US" sz="1050"/>
              </a:p>
            </c:rich>
          </c:tx>
          <c:overlay val="0"/>
        </c:title>
        <c:numFmt formatCode="0%" sourceLinked="0"/>
        <c:majorTickMark val="none"/>
        <c:minorTickMark val="none"/>
        <c:tickLblPos val="nextTo"/>
        <c:crossAx val="410860544"/>
        <c:crosses val="autoZero"/>
        <c:crossBetween val="between"/>
      </c:valAx>
      <c:valAx>
        <c:axId val="410880640"/>
        <c:scaling>
          <c:orientation val="minMax"/>
        </c:scaling>
        <c:delete val="0"/>
        <c:axPos val="r"/>
        <c:title>
          <c:tx>
            <c:rich>
              <a:bodyPr rot="-5400000" vert="horz"/>
              <a:lstStyle/>
              <a:p>
                <a:pPr>
                  <a:defRPr sz="1050"/>
                </a:pPr>
                <a:r>
                  <a:rPr lang="en-US" sz="1050"/>
                  <a:t>Precipitation Changing Rate</a:t>
                </a:r>
              </a:p>
            </c:rich>
          </c:tx>
          <c:overlay val="0"/>
        </c:title>
        <c:numFmt formatCode="General" sourceLinked="1"/>
        <c:majorTickMark val="out"/>
        <c:minorTickMark val="none"/>
        <c:tickLblPos val="nextTo"/>
        <c:crossAx val="413045120"/>
        <c:crosses val="max"/>
        <c:crossBetween val="between"/>
      </c:valAx>
      <c:catAx>
        <c:axId val="413045120"/>
        <c:scaling>
          <c:orientation val="minMax"/>
        </c:scaling>
        <c:delete val="1"/>
        <c:axPos val="b"/>
        <c:majorTickMark val="out"/>
        <c:minorTickMark val="none"/>
        <c:tickLblPos val="nextTo"/>
        <c:crossAx val="410880640"/>
        <c:crosses val="autoZero"/>
        <c:auto val="1"/>
        <c:lblAlgn val="ctr"/>
        <c:lblOffset val="100"/>
        <c:noMultiLvlLbl val="0"/>
      </c:catAx>
    </c:plotArea>
    <c:legend>
      <c:legendPos val="b"/>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Municipal  Water Source </a:t>
            </a:r>
          </a:p>
        </c:rich>
      </c:tx>
      <c:overlay val="0"/>
    </c:title>
    <c:autoTitleDeleted val="0"/>
    <c:plotArea>
      <c:layout/>
      <c:barChart>
        <c:barDir val="col"/>
        <c:grouping val="clustered"/>
        <c:varyColors val="0"/>
        <c:ser>
          <c:idx val="0"/>
          <c:order val="0"/>
          <c:tx>
            <c:strRef>
              <c:f>waterallocation!$B$9</c:f>
              <c:strCache>
                <c:ptCount val="1"/>
                <c:pt idx="0">
                  <c:v>Surface</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waterallocation!$C$9:$I$9</c:f>
              <c:numCache>
                <c:formatCode>General</c:formatCode>
                <c:ptCount val="7"/>
                <c:pt idx="0">
                  <c:v>64.31274065902268</c:v>
                </c:pt>
                <c:pt idx="1">
                  <c:v>40.68000379998977</c:v>
                </c:pt>
                <c:pt idx="2">
                  <c:v>45.533067702216115</c:v>
                </c:pt>
                <c:pt idx="3">
                  <c:v>47.974666595374778</c:v>
                </c:pt>
                <c:pt idx="4">
                  <c:v>66.927651132051508</c:v>
                </c:pt>
                <c:pt idx="5">
                  <c:v>100.22377174557113</c:v>
                </c:pt>
                <c:pt idx="6">
                  <c:v>60.220157216787136</c:v>
                </c:pt>
              </c:numCache>
            </c:numRef>
          </c:val>
          <c:extLst>
            <c:ext xmlns:c16="http://schemas.microsoft.com/office/drawing/2014/chart" uri="{C3380CC4-5D6E-409C-BE32-E72D297353CC}">
              <c16:uniqueId val="{00000000-B7F2-47A2-BA77-70B586642048}"/>
            </c:ext>
          </c:extLst>
        </c:ser>
        <c:ser>
          <c:idx val="1"/>
          <c:order val="1"/>
          <c:tx>
            <c:strRef>
              <c:f>waterallocation!$B$10</c:f>
              <c:strCache>
                <c:ptCount val="1"/>
                <c:pt idx="0">
                  <c:v>Ground</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waterallocation!$C$10:$I$10</c:f>
              <c:numCache>
                <c:formatCode>General</c:formatCode>
                <c:ptCount val="7"/>
                <c:pt idx="0">
                  <c:v>388.7732034702654</c:v>
                </c:pt>
                <c:pt idx="1">
                  <c:v>423.63827233534778</c:v>
                </c:pt>
                <c:pt idx="2">
                  <c:v>479.56024614197491</c:v>
                </c:pt>
                <c:pt idx="3">
                  <c:v>534.25981525347311</c:v>
                </c:pt>
                <c:pt idx="4">
                  <c:v>568.53234295367622</c:v>
                </c:pt>
                <c:pt idx="5">
                  <c:v>589.71582239972918</c:v>
                </c:pt>
                <c:pt idx="6">
                  <c:v>706.77303260146709</c:v>
                </c:pt>
              </c:numCache>
            </c:numRef>
          </c:val>
          <c:extLst>
            <c:ext xmlns:c16="http://schemas.microsoft.com/office/drawing/2014/chart" uri="{C3380CC4-5D6E-409C-BE32-E72D297353CC}">
              <c16:uniqueId val="{00000001-B7F2-47A2-BA77-70B586642048}"/>
            </c:ext>
          </c:extLst>
        </c:ser>
        <c:ser>
          <c:idx val="2"/>
          <c:order val="2"/>
          <c:tx>
            <c:strRef>
              <c:f>waterallocation!$B$11</c:f>
              <c:strCache>
                <c:ptCount val="1"/>
                <c:pt idx="0">
                  <c:v>project</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waterallocation!$C$11:$I$11</c:f>
              <c:numCache>
                <c:formatCode>General</c:formatCode>
                <c:ptCount val="7"/>
                <c:pt idx="0">
                  <c:v>0</c:v>
                </c:pt>
                <c:pt idx="1">
                  <c:v>7.0311995397135476</c:v>
                </c:pt>
                <c:pt idx="2">
                  <c:v>9.7796446696451209</c:v>
                </c:pt>
                <c:pt idx="3">
                  <c:v>9.7145893402970991</c:v>
                </c:pt>
                <c:pt idx="4">
                  <c:v>9.682556108964409</c:v>
                </c:pt>
                <c:pt idx="5">
                  <c:v>12.77125863176331</c:v>
                </c:pt>
                <c:pt idx="6">
                  <c:v>23.397767895343165</c:v>
                </c:pt>
              </c:numCache>
            </c:numRef>
          </c:val>
          <c:extLst>
            <c:ext xmlns:c16="http://schemas.microsoft.com/office/drawing/2014/chart" uri="{C3380CC4-5D6E-409C-BE32-E72D297353CC}">
              <c16:uniqueId val="{00000002-B7F2-47A2-BA77-70B586642048}"/>
            </c:ext>
          </c:extLst>
        </c:ser>
        <c:dLbls>
          <c:showLegendKey val="0"/>
          <c:showVal val="0"/>
          <c:showCatName val="0"/>
          <c:showSerName val="0"/>
          <c:showPercent val="0"/>
          <c:showBubbleSize val="0"/>
        </c:dLbls>
        <c:gapWidth val="150"/>
        <c:axId val="291619584"/>
        <c:axId val="291621888"/>
      </c:barChart>
      <c:catAx>
        <c:axId val="291619584"/>
        <c:scaling>
          <c:orientation val="minMax"/>
        </c:scaling>
        <c:delete val="0"/>
        <c:axPos val="b"/>
        <c:numFmt formatCode="General" sourceLinked="0"/>
        <c:majorTickMark val="out"/>
        <c:minorTickMark val="none"/>
        <c:tickLblPos val="nextTo"/>
        <c:crossAx val="291621888"/>
        <c:crosses val="autoZero"/>
        <c:auto val="1"/>
        <c:lblAlgn val="ctr"/>
        <c:lblOffset val="100"/>
        <c:noMultiLvlLbl val="0"/>
      </c:catAx>
      <c:valAx>
        <c:axId val="291621888"/>
        <c:scaling>
          <c:orientation val="minMax"/>
        </c:scaling>
        <c:delete val="0"/>
        <c:axPos val="l"/>
        <c:majorGridlines/>
        <c:title>
          <c:tx>
            <c:rich>
              <a:bodyPr rot="-5400000" vert="horz"/>
              <a:lstStyle/>
              <a:p>
                <a:pPr>
                  <a:defRPr/>
                </a:pPr>
                <a:r>
                  <a:rPr lang="en-US"/>
                  <a:t>Water (Thousand Acft)</a:t>
                </a:r>
              </a:p>
            </c:rich>
          </c:tx>
          <c:overlay val="0"/>
        </c:title>
        <c:numFmt formatCode="General" sourceLinked="1"/>
        <c:majorTickMark val="out"/>
        <c:minorTickMark val="none"/>
        <c:tickLblPos val="nextTo"/>
        <c:crossAx val="291619584"/>
        <c:crosses val="autoZero"/>
        <c:crossBetween val="between"/>
      </c:valAx>
    </c:plotArea>
    <c:plotVisOnly val="1"/>
    <c:dispBlanksAs val="gap"/>
    <c:showDLblsOverMax val="0"/>
  </c:chart>
  <c:txPr>
    <a:bodyPr/>
    <a:lstStyle/>
    <a:p>
      <a:pPr>
        <a:defRPr lang="en-US" sz="1600" kern="1200">
          <a:solidFill>
            <a:schemeClr val="tx1"/>
          </a:solidFill>
          <a:latin typeface="+mn-lt"/>
          <a:ea typeface="+mn-ea"/>
          <a:cs typeface="+mn-cs"/>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waterallocation!$B$12</c:f>
              <c:strCache>
                <c:ptCount val="1"/>
                <c:pt idx="0">
                  <c:v>Surface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waterallocation!$C$1:$I$1</c:f>
              <c:strCache>
                <c:ptCount val="7"/>
                <c:pt idx="0">
                  <c:v>2015</c:v>
                </c:pt>
                <c:pt idx="1">
                  <c:v>2020</c:v>
                </c:pt>
                <c:pt idx="2">
                  <c:v>2030</c:v>
                </c:pt>
                <c:pt idx="3">
                  <c:v>2040</c:v>
                </c:pt>
                <c:pt idx="4">
                  <c:v>2050</c:v>
                </c:pt>
                <c:pt idx="5">
                  <c:v>2060</c:v>
                </c:pt>
                <c:pt idx="6">
                  <c:v>2070</c:v>
                </c:pt>
              </c:strCache>
            </c:strRef>
          </c:cat>
          <c:val>
            <c:numRef>
              <c:f>waterallocation!$C$12:$I$12</c:f>
              <c:numCache>
                <c:formatCode>General</c:formatCode>
                <c:ptCount val="7"/>
              </c:numCache>
            </c:numRef>
          </c:val>
          <c:extLst>
            <c:ext xmlns:c16="http://schemas.microsoft.com/office/drawing/2014/chart" uri="{C3380CC4-5D6E-409C-BE32-E72D297353CC}">
              <c16:uniqueId val="{00000000-06CB-47B3-BCAD-0448FCD24652}"/>
            </c:ext>
          </c:extLst>
        </c:ser>
        <c:ser>
          <c:idx val="1"/>
          <c:order val="1"/>
          <c:tx>
            <c:strRef>
              <c:f>waterallocation!$B$13</c:f>
              <c:strCache>
                <c:ptCount val="1"/>
                <c:pt idx="0">
                  <c:v>Ground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waterallocation!$C$1:$I$1</c:f>
              <c:strCache>
                <c:ptCount val="7"/>
                <c:pt idx="0">
                  <c:v>2015</c:v>
                </c:pt>
                <c:pt idx="1">
                  <c:v>2020</c:v>
                </c:pt>
                <c:pt idx="2">
                  <c:v>2030</c:v>
                </c:pt>
                <c:pt idx="3">
                  <c:v>2040</c:v>
                </c:pt>
                <c:pt idx="4">
                  <c:v>2050</c:v>
                </c:pt>
                <c:pt idx="5">
                  <c:v>2060</c:v>
                </c:pt>
                <c:pt idx="6">
                  <c:v>2070</c:v>
                </c:pt>
              </c:strCache>
            </c:strRef>
          </c:cat>
          <c:val>
            <c:numRef>
              <c:f>waterallocation!$C$13:$I$13</c:f>
              <c:numCache>
                <c:formatCode>General</c:formatCode>
                <c:ptCount val="7"/>
              </c:numCache>
            </c:numRef>
          </c:val>
          <c:extLst>
            <c:ext xmlns:c16="http://schemas.microsoft.com/office/drawing/2014/chart" uri="{C3380CC4-5D6E-409C-BE32-E72D297353CC}">
              <c16:uniqueId val="{00000001-06CB-47B3-BCAD-0448FCD24652}"/>
            </c:ext>
          </c:extLst>
        </c:ser>
        <c:ser>
          <c:idx val="2"/>
          <c:order val="2"/>
          <c:tx>
            <c:strRef>
              <c:f>waterallocation!$B$14</c:f>
              <c:strCache>
                <c:ptCount val="1"/>
                <c:pt idx="0">
                  <c:v>Project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waterallocation!$C$1:$I$1</c:f>
              <c:strCache>
                <c:ptCount val="7"/>
                <c:pt idx="0">
                  <c:v>2015</c:v>
                </c:pt>
                <c:pt idx="1">
                  <c:v>2020</c:v>
                </c:pt>
                <c:pt idx="2">
                  <c:v>2030</c:v>
                </c:pt>
                <c:pt idx="3">
                  <c:v>2040</c:v>
                </c:pt>
                <c:pt idx="4">
                  <c:v>2050</c:v>
                </c:pt>
                <c:pt idx="5">
                  <c:v>2060</c:v>
                </c:pt>
                <c:pt idx="6">
                  <c:v>2070</c:v>
                </c:pt>
              </c:strCache>
            </c:strRef>
          </c:cat>
          <c:val>
            <c:numRef>
              <c:f>waterallocation!$C$14:$I$14</c:f>
              <c:numCache>
                <c:formatCode>General</c:formatCode>
                <c:ptCount val="7"/>
              </c:numCache>
            </c:numRef>
          </c:val>
          <c:extLst>
            <c:ext xmlns:c16="http://schemas.microsoft.com/office/drawing/2014/chart" uri="{C3380CC4-5D6E-409C-BE32-E72D297353CC}">
              <c16:uniqueId val="{00000002-06CB-47B3-BCAD-0448FCD24652}"/>
            </c:ext>
          </c:extLst>
        </c:ser>
        <c:dLbls>
          <c:showLegendKey val="0"/>
          <c:showVal val="1"/>
          <c:showCatName val="0"/>
          <c:showSerName val="0"/>
          <c:showPercent val="0"/>
          <c:showBubbleSize val="0"/>
        </c:dLbls>
        <c:gapWidth val="150"/>
        <c:overlap val="-25"/>
        <c:axId val="305533696"/>
        <c:axId val="305536384"/>
      </c:barChart>
      <c:catAx>
        <c:axId val="305533696"/>
        <c:scaling>
          <c:orientation val="minMax"/>
        </c:scaling>
        <c:delete val="1"/>
        <c:axPos val="b"/>
        <c:numFmt formatCode="General" sourceLinked="0"/>
        <c:majorTickMark val="none"/>
        <c:minorTickMark val="none"/>
        <c:tickLblPos val="nextTo"/>
        <c:crossAx val="305536384"/>
        <c:crosses val="autoZero"/>
        <c:auto val="1"/>
        <c:lblAlgn val="ctr"/>
        <c:lblOffset val="100"/>
        <c:noMultiLvlLbl val="0"/>
      </c:catAx>
      <c:valAx>
        <c:axId val="305536384"/>
        <c:scaling>
          <c:orientation val="minMax"/>
        </c:scaling>
        <c:delete val="1"/>
        <c:axPos val="l"/>
        <c:numFmt formatCode="General" sourceLinked="1"/>
        <c:majorTickMark val="out"/>
        <c:minorTickMark val="none"/>
        <c:tickLblPos val="nextTo"/>
        <c:crossAx val="305533696"/>
        <c:crosses val="autoZero"/>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Industrial</a:t>
            </a:r>
            <a:r>
              <a:rPr lang="en-US" sz="1600" baseline="0" dirty="0"/>
              <a:t> Water Source</a:t>
            </a:r>
            <a:endParaRPr lang="en-US" sz="1600" dirty="0"/>
          </a:p>
        </c:rich>
      </c:tx>
      <c:overlay val="0"/>
    </c:title>
    <c:autoTitleDeleted val="0"/>
    <c:plotArea>
      <c:layout/>
      <c:barChart>
        <c:barDir val="col"/>
        <c:grouping val="clustered"/>
        <c:varyColors val="0"/>
        <c:ser>
          <c:idx val="0"/>
          <c:order val="0"/>
          <c:tx>
            <c:strRef>
              <c:f>waterallocation!$B$4</c:f>
              <c:strCache>
                <c:ptCount val="1"/>
                <c:pt idx="0">
                  <c:v>Surface</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waterallocation!$C$4:$I$4</c:f>
              <c:numCache>
                <c:formatCode>General</c:formatCode>
                <c:ptCount val="7"/>
                <c:pt idx="0">
                  <c:v>50.357452109305569</c:v>
                </c:pt>
                <c:pt idx="1">
                  <c:v>49.38374157008888</c:v>
                </c:pt>
                <c:pt idx="2">
                  <c:v>53.924261444938239</c:v>
                </c:pt>
                <c:pt idx="3">
                  <c:v>57.495081627664447</c:v>
                </c:pt>
                <c:pt idx="4">
                  <c:v>55.682021716691509</c:v>
                </c:pt>
                <c:pt idx="5">
                  <c:v>60.939406020685361</c:v>
                </c:pt>
                <c:pt idx="6">
                  <c:v>65.595105135969078</c:v>
                </c:pt>
              </c:numCache>
            </c:numRef>
          </c:val>
          <c:extLst>
            <c:ext xmlns:c16="http://schemas.microsoft.com/office/drawing/2014/chart" uri="{C3380CC4-5D6E-409C-BE32-E72D297353CC}">
              <c16:uniqueId val="{00000000-5A2C-44FD-8C07-FA73769EC742}"/>
            </c:ext>
          </c:extLst>
        </c:ser>
        <c:ser>
          <c:idx val="1"/>
          <c:order val="1"/>
          <c:tx>
            <c:strRef>
              <c:f>waterallocation!$B$5</c:f>
              <c:strCache>
                <c:ptCount val="1"/>
                <c:pt idx="0">
                  <c:v>Ground</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waterallocation!$C$5:$I$5</c:f>
              <c:numCache>
                <c:formatCode>General</c:formatCode>
                <c:ptCount val="7"/>
                <c:pt idx="0">
                  <c:v>7.0151788755061784</c:v>
                </c:pt>
                <c:pt idx="1">
                  <c:v>11.413736617312694</c:v>
                </c:pt>
                <c:pt idx="2">
                  <c:v>8.7349067432283256</c:v>
                </c:pt>
                <c:pt idx="3">
                  <c:v>8.8246420746604048</c:v>
                </c:pt>
                <c:pt idx="4">
                  <c:v>21.182996615911048</c:v>
                </c:pt>
                <c:pt idx="5">
                  <c:v>19.713719851241112</c:v>
                </c:pt>
                <c:pt idx="6">
                  <c:v>29.324415566583959</c:v>
                </c:pt>
              </c:numCache>
            </c:numRef>
          </c:val>
          <c:extLst>
            <c:ext xmlns:c16="http://schemas.microsoft.com/office/drawing/2014/chart" uri="{C3380CC4-5D6E-409C-BE32-E72D297353CC}">
              <c16:uniqueId val="{00000001-5A2C-44FD-8C07-FA73769EC742}"/>
            </c:ext>
          </c:extLst>
        </c:ser>
        <c:ser>
          <c:idx val="2"/>
          <c:order val="2"/>
          <c:tx>
            <c:strRef>
              <c:f>waterallocation!$B$6</c:f>
              <c:strCache>
                <c:ptCount val="1"/>
                <c:pt idx="0">
                  <c:v>project</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waterallocation!$C$6:$I$6</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2-5A2C-44FD-8C07-FA73769EC742}"/>
            </c:ext>
          </c:extLst>
        </c:ser>
        <c:dLbls>
          <c:showLegendKey val="0"/>
          <c:showVal val="0"/>
          <c:showCatName val="0"/>
          <c:showSerName val="0"/>
          <c:showPercent val="0"/>
          <c:showBubbleSize val="0"/>
        </c:dLbls>
        <c:gapWidth val="150"/>
        <c:axId val="291718272"/>
        <c:axId val="291720576"/>
      </c:barChart>
      <c:catAx>
        <c:axId val="291718272"/>
        <c:scaling>
          <c:orientation val="minMax"/>
        </c:scaling>
        <c:delete val="0"/>
        <c:axPos val="b"/>
        <c:numFmt formatCode="General" sourceLinked="0"/>
        <c:majorTickMark val="out"/>
        <c:minorTickMark val="none"/>
        <c:tickLblPos val="nextTo"/>
        <c:crossAx val="291720576"/>
        <c:crosses val="autoZero"/>
        <c:auto val="1"/>
        <c:lblAlgn val="ctr"/>
        <c:lblOffset val="100"/>
        <c:noMultiLvlLbl val="0"/>
      </c:catAx>
      <c:valAx>
        <c:axId val="291720576"/>
        <c:scaling>
          <c:orientation val="minMax"/>
        </c:scaling>
        <c:delete val="0"/>
        <c:axPos val="l"/>
        <c:majorGridlines/>
        <c:title>
          <c:tx>
            <c:rich>
              <a:bodyPr rot="-5400000" vert="horz"/>
              <a:lstStyle/>
              <a:p>
                <a:pPr>
                  <a:defRPr/>
                </a:pPr>
                <a:r>
                  <a:rPr lang="en-US"/>
                  <a:t>Water (Thousand Acft)</a:t>
                </a:r>
              </a:p>
            </c:rich>
          </c:tx>
          <c:overlay val="0"/>
        </c:title>
        <c:numFmt formatCode="General" sourceLinked="1"/>
        <c:majorTickMark val="out"/>
        <c:minorTickMark val="none"/>
        <c:tickLblPos val="nextTo"/>
        <c:crossAx val="2917182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Sheet1!$I$7</c:f>
              <c:strCache>
                <c:ptCount val="1"/>
                <c:pt idx="0">
                  <c:v>Recharge</c:v>
                </c:pt>
              </c:strCache>
            </c:strRef>
          </c:tx>
          <c:spPr>
            <a:solidFill>
              <a:srgbClr val="1F497D">
                <a:lumMod val="60000"/>
                <a:lumOff val="40000"/>
              </a:srgbClr>
            </a:solidFill>
            <a:ln>
              <a:solidFill>
                <a:srgbClr val="4F81BD">
                  <a:lumMod val="75000"/>
                </a:srgbClr>
              </a:solidFill>
            </a:ln>
            <a:effectLst/>
          </c:spPr>
          <c:invertIfNegative val="0"/>
          <c:cat>
            <c:numRef>
              <c:f>Sheet1!$B$8:$B$68</c:f>
              <c:numCache>
                <c:formatCode>0</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Sheet1!$I$8:$I$68</c:f>
              <c:numCache>
                <c:formatCode>0.00</c:formatCode>
                <c:ptCount val="61"/>
                <c:pt idx="0">
                  <c:v>192</c:v>
                </c:pt>
                <c:pt idx="1">
                  <c:v>43.7</c:v>
                </c:pt>
                <c:pt idx="2">
                  <c:v>1142.5999999999999</c:v>
                </c:pt>
                <c:pt idx="3">
                  <c:v>1711.2</c:v>
                </c:pt>
                <c:pt idx="4">
                  <c:v>690.4</c:v>
                </c:pt>
                <c:pt idx="5">
                  <c:v>824.8</c:v>
                </c:pt>
                <c:pt idx="6">
                  <c:v>717.1</c:v>
                </c:pt>
                <c:pt idx="7">
                  <c:v>239.4</c:v>
                </c:pt>
                <c:pt idx="8">
                  <c:v>170.7</c:v>
                </c:pt>
                <c:pt idx="9">
                  <c:v>413.2</c:v>
                </c:pt>
                <c:pt idx="10">
                  <c:v>623.5</c:v>
                </c:pt>
                <c:pt idx="11">
                  <c:v>615.20000000000005</c:v>
                </c:pt>
                <c:pt idx="12">
                  <c:v>466.5</c:v>
                </c:pt>
                <c:pt idx="13">
                  <c:v>884.7</c:v>
                </c:pt>
                <c:pt idx="14">
                  <c:v>610.5</c:v>
                </c:pt>
                <c:pt idx="15">
                  <c:v>661.6</c:v>
                </c:pt>
                <c:pt idx="16">
                  <c:v>925.3</c:v>
                </c:pt>
                <c:pt idx="17">
                  <c:v>756.4</c:v>
                </c:pt>
                <c:pt idx="18">
                  <c:v>1486.5</c:v>
                </c:pt>
                <c:pt idx="19">
                  <c:v>2</c:v>
                </c:pt>
                <c:pt idx="20">
                  <c:v>973</c:v>
                </c:pt>
                <c:pt idx="21">
                  <c:v>894.1</c:v>
                </c:pt>
                <c:pt idx="22">
                  <c:v>952</c:v>
                </c:pt>
                <c:pt idx="23">
                  <c:v>502.5</c:v>
                </c:pt>
                <c:pt idx="24">
                  <c:v>1117.8</c:v>
                </c:pt>
                <c:pt idx="25">
                  <c:v>406.4</c:v>
                </c:pt>
                <c:pt idx="26">
                  <c:v>1448.4</c:v>
                </c:pt>
                <c:pt idx="27">
                  <c:v>422.4</c:v>
                </c:pt>
                <c:pt idx="28">
                  <c:v>420.1</c:v>
                </c:pt>
                <c:pt idx="29">
                  <c:v>197.7</c:v>
                </c:pt>
                <c:pt idx="30">
                  <c:v>1003.3</c:v>
                </c:pt>
                <c:pt idx="31">
                  <c:v>1153.7</c:v>
                </c:pt>
                <c:pt idx="32">
                  <c:v>2003.6</c:v>
                </c:pt>
                <c:pt idx="33">
                  <c:v>355.5</c:v>
                </c:pt>
                <c:pt idx="34">
                  <c:v>214.4</c:v>
                </c:pt>
                <c:pt idx="35">
                  <c:v>1123.2</c:v>
                </c:pt>
                <c:pt idx="36">
                  <c:v>1508.4</c:v>
                </c:pt>
                <c:pt idx="37">
                  <c:v>2485.6999999999998</c:v>
                </c:pt>
                <c:pt idx="38">
                  <c:v>447.6</c:v>
                </c:pt>
                <c:pt idx="39">
                  <c:v>538.1</c:v>
                </c:pt>
                <c:pt idx="40">
                  <c:v>531.29999999999995</c:v>
                </c:pt>
                <c:pt idx="41">
                  <c:v>324.3</c:v>
                </c:pt>
                <c:pt idx="42">
                  <c:v>1134.5999999999999</c:v>
                </c:pt>
                <c:pt idx="43">
                  <c:v>1142.3</c:v>
                </c:pt>
                <c:pt idx="44">
                  <c:v>473.5</c:v>
                </c:pt>
                <c:pt idx="45">
                  <c:v>614.5</c:v>
                </c:pt>
                <c:pt idx="46">
                  <c:v>1069.4000000000001</c:v>
                </c:pt>
                <c:pt idx="47">
                  <c:v>1573.7</c:v>
                </c:pt>
                <c:pt idx="48">
                  <c:v>669</c:v>
                </c:pt>
                <c:pt idx="49">
                  <c:v>2176.1</c:v>
                </c:pt>
                <c:pt idx="50">
                  <c:v>764</c:v>
                </c:pt>
                <c:pt idx="51">
                  <c:v>201.6</c:v>
                </c:pt>
                <c:pt idx="52">
                  <c:v>2162.3000000000002</c:v>
                </c:pt>
                <c:pt idx="53">
                  <c:v>212.9</c:v>
                </c:pt>
                <c:pt idx="54">
                  <c:v>210.9</c:v>
                </c:pt>
                <c:pt idx="55">
                  <c:v>813.5</c:v>
                </c:pt>
                <c:pt idx="56">
                  <c:v>112</c:v>
                </c:pt>
                <c:pt idx="57">
                  <c:v>313.5</c:v>
                </c:pt>
                <c:pt idx="58">
                  <c:v>182.6</c:v>
                </c:pt>
                <c:pt idx="59">
                  <c:v>107.2</c:v>
                </c:pt>
                <c:pt idx="60">
                  <c:v>1358.1</c:v>
                </c:pt>
              </c:numCache>
            </c:numRef>
          </c:val>
          <c:extLst>
            <c:ext xmlns:c16="http://schemas.microsoft.com/office/drawing/2014/chart" uri="{C3380CC4-5D6E-409C-BE32-E72D297353CC}">
              <c16:uniqueId val="{00000001-7988-47E1-98BA-8B87115A3DA0}"/>
            </c:ext>
          </c:extLst>
        </c:ser>
        <c:dLbls>
          <c:showLegendKey val="0"/>
          <c:showVal val="0"/>
          <c:showCatName val="0"/>
          <c:showSerName val="0"/>
          <c:showPercent val="0"/>
          <c:showBubbleSize val="0"/>
        </c:dLbls>
        <c:gapWidth val="150"/>
        <c:axId val="218823296"/>
        <c:axId val="220030080"/>
      </c:barChart>
      <c:lineChart>
        <c:grouping val="standard"/>
        <c:varyColors val="0"/>
        <c:ser>
          <c:idx val="2"/>
          <c:order val="1"/>
          <c:tx>
            <c:strRef>
              <c:f>Sheet1!$J$7</c:f>
              <c:strCache>
                <c:ptCount val="1"/>
                <c:pt idx="0">
                  <c:v>Elevation</c:v>
                </c:pt>
              </c:strCache>
            </c:strRef>
          </c:tx>
          <c:spPr>
            <a:ln w="28575" cap="rnd">
              <a:solidFill>
                <a:srgbClr val="9BBB59">
                  <a:lumMod val="75000"/>
                </a:srgbClr>
              </a:solidFill>
              <a:round/>
            </a:ln>
            <a:effectLst/>
          </c:spPr>
          <c:marker>
            <c:symbol val="none"/>
          </c:marker>
          <c:val>
            <c:numRef>
              <c:f>Sheet1!$J$8:$J$68</c:f>
              <c:numCache>
                <c:formatCode>0.00</c:formatCode>
                <c:ptCount val="61"/>
                <c:pt idx="0">
                  <c:v>638.49</c:v>
                </c:pt>
                <c:pt idx="1">
                  <c:v>632.22</c:v>
                </c:pt>
                <c:pt idx="2">
                  <c:v>653.77</c:v>
                </c:pt>
                <c:pt idx="3">
                  <c:v>679.56</c:v>
                </c:pt>
                <c:pt idx="4">
                  <c:v>677.96</c:v>
                </c:pt>
                <c:pt idx="5">
                  <c:v>679.39</c:v>
                </c:pt>
                <c:pt idx="6">
                  <c:v>681.17</c:v>
                </c:pt>
                <c:pt idx="7">
                  <c:v>675.51</c:v>
                </c:pt>
                <c:pt idx="8">
                  <c:v>665.8</c:v>
                </c:pt>
                <c:pt idx="9">
                  <c:v>657.04</c:v>
                </c:pt>
                <c:pt idx="10">
                  <c:v>675.11</c:v>
                </c:pt>
                <c:pt idx="11">
                  <c:v>668.79</c:v>
                </c:pt>
                <c:pt idx="12">
                  <c:v>659.69</c:v>
                </c:pt>
                <c:pt idx="13">
                  <c:v>678.33</c:v>
                </c:pt>
                <c:pt idx="14">
                  <c:v>676.1</c:v>
                </c:pt>
                <c:pt idx="15">
                  <c:v>677.08</c:v>
                </c:pt>
                <c:pt idx="16">
                  <c:v>674.58</c:v>
                </c:pt>
                <c:pt idx="17">
                  <c:v>678.99</c:v>
                </c:pt>
                <c:pt idx="18">
                  <c:v>696.52</c:v>
                </c:pt>
                <c:pt idx="19">
                  <c:v>689.22</c:v>
                </c:pt>
                <c:pt idx="20">
                  <c:v>686.99</c:v>
                </c:pt>
                <c:pt idx="21">
                  <c:v>693.11</c:v>
                </c:pt>
                <c:pt idx="22">
                  <c:v>695.95</c:v>
                </c:pt>
                <c:pt idx="23">
                  <c:v>684.11</c:v>
                </c:pt>
                <c:pt idx="24">
                  <c:v>690.52</c:v>
                </c:pt>
                <c:pt idx="25">
                  <c:v>680.29</c:v>
                </c:pt>
                <c:pt idx="26">
                  <c:v>685.98</c:v>
                </c:pt>
                <c:pt idx="27">
                  <c:v>680.53</c:v>
                </c:pt>
                <c:pt idx="28">
                  <c:v>669.92</c:v>
                </c:pt>
                <c:pt idx="29">
                  <c:v>656.97</c:v>
                </c:pt>
                <c:pt idx="30">
                  <c:v>674.5</c:v>
                </c:pt>
                <c:pt idx="31">
                  <c:v>685.59</c:v>
                </c:pt>
                <c:pt idx="32">
                  <c:v>699.23</c:v>
                </c:pt>
                <c:pt idx="33">
                  <c:v>684.87</c:v>
                </c:pt>
                <c:pt idx="34">
                  <c:v>663.9</c:v>
                </c:pt>
                <c:pt idx="35">
                  <c:v>658.11</c:v>
                </c:pt>
                <c:pt idx="36">
                  <c:v>680.32</c:v>
                </c:pt>
                <c:pt idx="37">
                  <c:v>703.31</c:v>
                </c:pt>
                <c:pt idx="38">
                  <c:v>692.7</c:v>
                </c:pt>
                <c:pt idx="39">
                  <c:v>679.14</c:v>
                </c:pt>
                <c:pt idx="40">
                  <c:v>676.5</c:v>
                </c:pt>
                <c:pt idx="41">
                  <c:v>664.94</c:v>
                </c:pt>
                <c:pt idx="42">
                  <c:v>686.6</c:v>
                </c:pt>
                <c:pt idx="43">
                  <c:v>688.94</c:v>
                </c:pt>
                <c:pt idx="44">
                  <c:v>686.41</c:v>
                </c:pt>
                <c:pt idx="45">
                  <c:v>676.72</c:v>
                </c:pt>
                <c:pt idx="46">
                  <c:v>685.4</c:v>
                </c:pt>
                <c:pt idx="47">
                  <c:v>697.91</c:v>
                </c:pt>
                <c:pt idx="48">
                  <c:v>694.75</c:v>
                </c:pt>
                <c:pt idx="49">
                  <c:v>702.1</c:v>
                </c:pt>
                <c:pt idx="50">
                  <c:v>699.75699999999995</c:v>
                </c:pt>
                <c:pt idx="51">
                  <c:v>677.49400000000003</c:v>
                </c:pt>
                <c:pt idx="52">
                  <c:v>700.72</c:v>
                </c:pt>
                <c:pt idx="53">
                  <c:v>689.19</c:v>
                </c:pt>
                <c:pt idx="54">
                  <c:v>671.23</c:v>
                </c:pt>
                <c:pt idx="55">
                  <c:v>682.73</c:v>
                </c:pt>
                <c:pt idx="56">
                  <c:v>674.5</c:v>
                </c:pt>
                <c:pt idx="57">
                  <c:v>666.8</c:v>
                </c:pt>
                <c:pt idx="58">
                  <c:v>658.39</c:v>
                </c:pt>
                <c:pt idx="59">
                  <c:v>644.28</c:v>
                </c:pt>
                <c:pt idx="60">
                  <c:v>673</c:v>
                </c:pt>
              </c:numCache>
            </c:numRef>
          </c:val>
          <c:smooth val="0"/>
          <c:extLst>
            <c:ext xmlns:c16="http://schemas.microsoft.com/office/drawing/2014/chart" uri="{C3380CC4-5D6E-409C-BE32-E72D297353CC}">
              <c16:uniqueId val="{00000002-7988-47E1-98BA-8B87115A3DA0}"/>
            </c:ext>
          </c:extLst>
        </c:ser>
        <c:dLbls>
          <c:showLegendKey val="0"/>
          <c:showVal val="0"/>
          <c:showCatName val="0"/>
          <c:showSerName val="0"/>
          <c:showPercent val="0"/>
          <c:showBubbleSize val="0"/>
        </c:dLbls>
        <c:marker val="1"/>
        <c:smooth val="0"/>
        <c:axId val="220062848"/>
        <c:axId val="220032000"/>
      </c:lineChart>
      <c:catAx>
        <c:axId val="218823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0030080"/>
        <c:crosses val="autoZero"/>
        <c:auto val="1"/>
        <c:lblAlgn val="ctr"/>
        <c:lblOffset val="100"/>
        <c:noMultiLvlLbl val="0"/>
      </c:catAx>
      <c:valAx>
        <c:axId val="220030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Discharge</a:t>
                </a:r>
                <a:r>
                  <a:rPr lang="en-US" sz="1600" b="1" baseline="0" dirty="0"/>
                  <a:t> and Recharge (thousands of </a:t>
                </a:r>
                <a:r>
                  <a:rPr lang="en-US" sz="1600" b="1" baseline="0" dirty="0" err="1"/>
                  <a:t>acft</a:t>
                </a:r>
                <a:r>
                  <a:rPr lang="en-US" sz="1600" b="1" baseline="0" dirty="0"/>
                  <a:t>)</a:t>
                </a:r>
                <a:endParaRPr lang="en-US" sz="1600" b="1" dirty="0"/>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8823296"/>
        <c:crosses val="autoZero"/>
        <c:crossBetween val="between"/>
      </c:valAx>
      <c:valAx>
        <c:axId val="220032000"/>
        <c:scaling>
          <c:orientation val="minMax"/>
        </c:scaling>
        <c:delete val="0"/>
        <c:axPos val="r"/>
        <c:title>
          <c:tx>
            <c:rich>
              <a:bodyPr rot="0" spcFirstLastPara="1" vertOverflow="ellipsis" vert="eaVert"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J</a:t>
                </a:r>
                <a:r>
                  <a:rPr lang="en-US" sz="1600" b="1" baseline="0"/>
                  <a:t> 17 Well Elevation (feet above sea level)</a:t>
                </a:r>
              </a:p>
              <a:p>
                <a:pPr>
                  <a:defRPr sz="1600" b="1" i="0" u="none" strike="noStrike" kern="1200" baseline="0">
                    <a:solidFill>
                      <a:schemeClr val="tx1">
                        <a:lumMod val="65000"/>
                        <a:lumOff val="35000"/>
                      </a:schemeClr>
                    </a:solidFill>
                    <a:latin typeface="+mn-lt"/>
                    <a:ea typeface="+mn-ea"/>
                    <a:cs typeface="+mn-cs"/>
                  </a:defRPr>
                </a:pPr>
                <a:endParaRPr lang="en-US" sz="1600" b="1"/>
              </a:p>
            </c:rich>
          </c:tx>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0062848"/>
        <c:crosses val="max"/>
        <c:crossBetween val="between"/>
      </c:valAx>
      <c:catAx>
        <c:axId val="220062848"/>
        <c:scaling>
          <c:orientation val="minMax"/>
        </c:scaling>
        <c:delete val="1"/>
        <c:axPos val="b"/>
        <c:majorTickMark val="out"/>
        <c:minorTickMark val="none"/>
        <c:tickLblPos val="nextTo"/>
        <c:crossAx val="220032000"/>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Agriculture Water Source</a:t>
            </a:r>
          </a:p>
        </c:rich>
      </c:tx>
      <c:overlay val="0"/>
    </c:title>
    <c:autoTitleDeleted val="0"/>
    <c:plotArea>
      <c:layout/>
      <c:barChart>
        <c:barDir val="col"/>
        <c:grouping val="clustered"/>
        <c:varyColors val="0"/>
        <c:ser>
          <c:idx val="0"/>
          <c:order val="0"/>
          <c:tx>
            <c:strRef>
              <c:f>waterallocation!$B$2</c:f>
              <c:strCache>
                <c:ptCount val="1"/>
                <c:pt idx="0">
                  <c:v>Surface</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waterallocation!$C$2:$I$2</c:f>
              <c:numCache>
                <c:formatCode>General</c:formatCode>
                <c:ptCount val="7"/>
                <c:pt idx="0">
                  <c:v>76.728652610838012</c:v>
                </c:pt>
                <c:pt idx="1">
                  <c:v>76.894692439806704</c:v>
                </c:pt>
                <c:pt idx="2">
                  <c:v>76.701002750130016</c:v>
                </c:pt>
                <c:pt idx="3">
                  <c:v>76.070671711991466</c:v>
                </c:pt>
                <c:pt idx="4">
                  <c:v>72.124615354048089</c:v>
                </c:pt>
                <c:pt idx="5">
                  <c:v>56.870037814623046</c:v>
                </c:pt>
                <c:pt idx="6">
                  <c:v>39.133638825606262</c:v>
                </c:pt>
              </c:numCache>
            </c:numRef>
          </c:val>
          <c:extLst>
            <c:ext xmlns:c16="http://schemas.microsoft.com/office/drawing/2014/chart" uri="{C3380CC4-5D6E-409C-BE32-E72D297353CC}">
              <c16:uniqueId val="{00000000-0651-4346-9ACB-46F95DD959DF}"/>
            </c:ext>
          </c:extLst>
        </c:ser>
        <c:ser>
          <c:idx val="1"/>
          <c:order val="1"/>
          <c:tx>
            <c:strRef>
              <c:f>waterallocation!$B$3</c:f>
              <c:strCache>
                <c:ptCount val="1"/>
                <c:pt idx="0">
                  <c:v>Ground</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waterallocation!$C$3:$I$3</c:f>
              <c:numCache>
                <c:formatCode>General</c:formatCode>
                <c:ptCount val="7"/>
                <c:pt idx="0">
                  <c:v>218.83429084503948</c:v>
                </c:pt>
                <c:pt idx="1">
                  <c:v>248.96751008044015</c:v>
                </c:pt>
                <c:pt idx="2">
                  <c:v>234.91170616559421</c:v>
                </c:pt>
                <c:pt idx="3">
                  <c:v>210.71610633654888</c:v>
                </c:pt>
                <c:pt idx="4">
                  <c:v>191.75502825791</c:v>
                </c:pt>
                <c:pt idx="5">
                  <c:v>153.03208335356356</c:v>
                </c:pt>
                <c:pt idx="6">
                  <c:v>145.45297035161801</c:v>
                </c:pt>
              </c:numCache>
            </c:numRef>
          </c:val>
          <c:extLst>
            <c:ext xmlns:c16="http://schemas.microsoft.com/office/drawing/2014/chart" uri="{C3380CC4-5D6E-409C-BE32-E72D297353CC}">
              <c16:uniqueId val="{00000001-0651-4346-9ACB-46F95DD959DF}"/>
            </c:ext>
          </c:extLst>
        </c:ser>
        <c:dLbls>
          <c:showLegendKey val="0"/>
          <c:showVal val="0"/>
          <c:showCatName val="0"/>
          <c:showSerName val="0"/>
          <c:showPercent val="0"/>
          <c:showBubbleSize val="0"/>
        </c:dLbls>
        <c:gapWidth val="150"/>
        <c:axId val="397675520"/>
        <c:axId val="397722752"/>
      </c:barChart>
      <c:catAx>
        <c:axId val="397675520"/>
        <c:scaling>
          <c:orientation val="minMax"/>
        </c:scaling>
        <c:delete val="0"/>
        <c:axPos val="b"/>
        <c:numFmt formatCode="General" sourceLinked="0"/>
        <c:majorTickMark val="out"/>
        <c:minorTickMark val="none"/>
        <c:tickLblPos val="nextTo"/>
        <c:crossAx val="397722752"/>
        <c:crosses val="autoZero"/>
        <c:auto val="1"/>
        <c:lblAlgn val="ctr"/>
        <c:lblOffset val="100"/>
        <c:noMultiLvlLbl val="0"/>
      </c:catAx>
      <c:valAx>
        <c:axId val="397722752"/>
        <c:scaling>
          <c:orientation val="minMax"/>
        </c:scaling>
        <c:delete val="0"/>
        <c:axPos val="l"/>
        <c:majorGridlines/>
        <c:title>
          <c:tx>
            <c:rich>
              <a:bodyPr rot="-5400000" vert="horz"/>
              <a:lstStyle/>
              <a:p>
                <a:pPr>
                  <a:defRPr/>
                </a:pPr>
                <a:r>
                  <a:rPr lang="en-US"/>
                  <a:t>Water (Thousand Acft)</a:t>
                </a:r>
              </a:p>
            </c:rich>
          </c:tx>
          <c:overlay val="0"/>
        </c:title>
        <c:numFmt formatCode="General" sourceLinked="1"/>
        <c:majorTickMark val="out"/>
        <c:minorTickMark val="none"/>
        <c:tickLblPos val="nextTo"/>
        <c:crossAx val="397675520"/>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Mining Water Source</a:t>
            </a:r>
          </a:p>
        </c:rich>
      </c:tx>
      <c:overlay val="0"/>
    </c:title>
    <c:autoTitleDeleted val="0"/>
    <c:plotArea>
      <c:layout/>
      <c:barChart>
        <c:barDir val="col"/>
        <c:grouping val="clustered"/>
        <c:varyColors val="0"/>
        <c:ser>
          <c:idx val="0"/>
          <c:order val="0"/>
          <c:tx>
            <c:strRef>
              <c:f>waterallocation!$B$7</c:f>
              <c:strCache>
                <c:ptCount val="1"/>
                <c:pt idx="0">
                  <c:v>Surface</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waterallocation!$C$7:$I$7</c:f>
              <c:numCache>
                <c:formatCode>General</c:formatCode>
                <c:ptCount val="7"/>
                <c:pt idx="0">
                  <c:v>4.7819999999999991</c:v>
                </c:pt>
                <c:pt idx="1">
                  <c:v>4.7825853658536568</c:v>
                </c:pt>
                <c:pt idx="2">
                  <c:v>4.7819999999999983</c:v>
                </c:pt>
                <c:pt idx="3">
                  <c:v>4.7819999999999991</c:v>
                </c:pt>
                <c:pt idx="4">
                  <c:v>4.7939999999999996</c:v>
                </c:pt>
                <c:pt idx="5">
                  <c:v>4.7159599097560969</c:v>
                </c:pt>
                <c:pt idx="6">
                  <c:v>4.7904878048780484</c:v>
                </c:pt>
              </c:numCache>
            </c:numRef>
          </c:val>
          <c:extLst>
            <c:ext xmlns:c16="http://schemas.microsoft.com/office/drawing/2014/chart" uri="{C3380CC4-5D6E-409C-BE32-E72D297353CC}">
              <c16:uniqueId val="{00000000-7F71-49D9-93DC-F099154F6229}"/>
            </c:ext>
          </c:extLst>
        </c:ser>
        <c:ser>
          <c:idx val="1"/>
          <c:order val="1"/>
          <c:tx>
            <c:strRef>
              <c:f>waterallocation!$B$8</c:f>
              <c:strCache>
                <c:ptCount val="1"/>
                <c:pt idx="0">
                  <c:v>Ground</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waterallocation!$C$8:$I$8</c:f>
              <c:numCache>
                <c:formatCode>General</c:formatCode>
                <c:ptCount val="7"/>
                <c:pt idx="0">
                  <c:v>44.672391391628693</c:v>
                </c:pt>
                <c:pt idx="1">
                  <c:v>44.301010211308842</c:v>
                </c:pt>
                <c:pt idx="2">
                  <c:v>44.746342293500547</c:v>
                </c:pt>
                <c:pt idx="3">
                  <c:v>44.845192786346487</c:v>
                </c:pt>
                <c:pt idx="4">
                  <c:v>44.230045961960897</c:v>
                </c:pt>
                <c:pt idx="5">
                  <c:v>43.90147978299872</c:v>
                </c:pt>
                <c:pt idx="6">
                  <c:v>44.424114322799859</c:v>
                </c:pt>
              </c:numCache>
            </c:numRef>
          </c:val>
          <c:extLst>
            <c:ext xmlns:c16="http://schemas.microsoft.com/office/drawing/2014/chart" uri="{C3380CC4-5D6E-409C-BE32-E72D297353CC}">
              <c16:uniqueId val="{00000001-7F71-49D9-93DC-F099154F6229}"/>
            </c:ext>
          </c:extLst>
        </c:ser>
        <c:dLbls>
          <c:showLegendKey val="0"/>
          <c:showVal val="0"/>
          <c:showCatName val="0"/>
          <c:showSerName val="0"/>
          <c:showPercent val="0"/>
          <c:showBubbleSize val="0"/>
        </c:dLbls>
        <c:gapWidth val="150"/>
        <c:axId val="402810368"/>
        <c:axId val="294814464"/>
      </c:barChart>
      <c:catAx>
        <c:axId val="402810368"/>
        <c:scaling>
          <c:orientation val="minMax"/>
        </c:scaling>
        <c:delete val="0"/>
        <c:axPos val="b"/>
        <c:numFmt formatCode="General" sourceLinked="0"/>
        <c:majorTickMark val="out"/>
        <c:minorTickMark val="none"/>
        <c:tickLblPos val="nextTo"/>
        <c:crossAx val="294814464"/>
        <c:crosses val="autoZero"/>
        <c:auto val="1"/>
        <c:lblAlgn val="ctr"/>
        <c:lblOffset val="100"/>
        <c:noMultiLvlLbl val="0"/>
      </c:catAx>
      <c:valAx>
        <c:axId val="294814464"/>
        <c:scaling>
          <c:orientation val="minMax"/>
        </c:scaling>
        <c:delete val="0"/>
        <c:axPos val="l"/>
        <c:majorGridlines/>
        <c:title>
          <c:tx>
            <c:rich>
              <a:bodyPr rot="-5400000" vert="horz"/>
              <a:lstStyle/>
              <a:p>
                <a:pPr>
                  <a:defRPr/>
                </a:pPr>
                <a:r>
                  <a:rPr lang="en-US"/>
                  <a:t>Water (Thousand</a:t>
                </a:r>
                <a:r>
                  <a:rPr lang="en-US" baseline="0"/>
                  <a:t> Acft)</a:t>
                </a:r>
                <a:endParaRPr lang="en-US"/>
              </a:p>
            </c:rich>
          </c:tx>
          <c:overlay val="0"/>
        </c:title>
        <c:numFmt formatCode="General" sourceLinked="1"/>
        <c:majorTickMark val="out"/>
        <c:minorTickMark val="none"/>
        <c:tickLblPos val="nextTo"/>
        <c:crossAx val="402810368"/>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waterallocation!$B$12</c:f>
              <c:strCache>
                <c:ptCount val="1"/>
                <c:pt idx="0">
                  <c:v>Surface</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waterallocation!$C$12:$I$12</c:f>
              <c:numCache>
                <c:formatCode>General</c:formatCode>
                <c:ptCount val="7"/>
              </c:numCache>
            </c:numRef>
          </c:val>
          <c:extLst>
            <c:ext xmlns:c16="http://schemas.microsoft.com/office/drawing/2014/chart" uri="{C3380CC4-5D6E-409C-BE32-E72D297353CC}">
              <c16:uniqueId val="{00000000-7944-48B5-A45D-E4860BDB62F6}"/>
            </c:ext>
          </c:extLst>
        </c:ser>
        <c:ser>
          <c:idx val="1"/>
          <c:order val="1"/>
          <c:tx>
            <c:strRef>
              <c:f>waterallocation!$B$13</c:f>
              <c:strCache>
                <c:ptCount val="1"/>
                <c:pt idx="0">
                  <c:v>Ground</c:v>
                </c:pt>
              </c:strCache>
            </c:strRef>
          </c:tx>
          <c:invertIfNegative val="0"/>
          <c:cat>
            <c:strRef>
              <c:f>waterallocation!$C$1:$I$1</c:f>
              <c:strCache>
                <c:ptCount val="7"/>
                <c:pt idx="0">
                  <c:v>2015</c:v>
                </c:pt>
                <c:pt idx="1">
                  <c:v>2020</c:v>
                </c:pt>
                <c:pt idx="2">
                  <c:v>2030</c:v>
                </c:pt>
                <c:pt idx="3">
                  <c:v>2040</c:v>
                </c:pt>
                <c:pt idx="4">
                  <c:v>2050</c:v>
                </c:pt>
                <c:pt idx="5">
                  <c:v>2060</c:v>
                </c:pt>
                <c:pt idx="6">
                  <c:v>2070</c:v>
                </c:pt>
              </c:strCache>
            </c:strRef>
          </c:cat>
          <c:val>
            <c:numRef>
              <c:f>waterallocation!$C$13:$I$13</c:f>
              <c:numCache>
                <c:formatCode>General</c:formatCode>
                <c:ptCount val="7"/>
              </c:numCache>
            </c:numRef>
          </c:val>
          <c:extLst>
            <c:ext xmlns:c16="http://schemas.microsoft.com/office/drawing/2014/chart" uri="{C3380CC4-5D6E-409C-BE32-E72D297353CC}">
              <c16:uniqueId val="{00000001-7944-48B5-A45D-E4860BDB62F6}"/>
            </c:ext>
          </c:extLst>
        </c:ser>
        <c:dLbls>
          <c:showLegendKey val="0"/>
          <c:showVal val="0"/>
          <c:showCatName val="0"/>
          <c:showSerName val="0"/>
          <c:showPercent val="0"/>
          <c:showBubbleSize val="0"/>
        </c:dLbls>
        <c:gapWidth val="150"/>
        <c:axId val="397684736"/>
        <c:axId val="397686272"/>
      </c:barChart>
      <c:catAx>
        <c:axId val="397684736"/>
        <c:scaling>
          <c:orientation val="minMax"/>
        </c:scaling>
        <c:delete val="1"/>
        <c:axPos val="b"/>
        <c:numFmt formatCode="General" sourceLinked="0"/>
        <c:majorTickMark val="out"/>
        <c:minorTickMark val="none"/>
        <c:tickLblPos val="nextTo"/>
        <c:crossAx val="397686272"/>
        <c:crosses val="autoZero"/>
        <c:auto val="1"/>
        <c:lblAlgn val="ctr"/>
        <c:lblOffset val="100"/>
        <c:noMultiLvlLbl val="0"/>
      </c:catAx>
      <c:valAx>
        <c:axId val="397686272"/>
        <c:scaling>
          <c:orientation val="minMax"/>
        </c:scaling>
        <c:delete val="1"/>
        <c:axPos val="l"/>
        <c:numFmt formatCode="General" sourceLinked="1"/>
        <c:majorTickMark val="out"/>
        <c:minorTickMark val="none"/>
        <c:tickLblPos val="nextTo"/>
        <c:crossAx val="397684736"/>
        <c:crosses val="autoZero"/>
        <c:crossBetween val="between"/>
      </c:valAx>
      <c:spPr>
        <a:noFill/>
        <a:ln w="25400">
          <a:noFill/>
        </a:ln>
      </c:spPr>
    </c:plotArea>
    <c:legend>
      <c:legendPos val="b"/>
      <c:overlay val="0"/>
      <c:txPr>
        <a:bodyPr/>
        <a:lstStyle/>
        <a:p>
          <a:pPr>
            <a:defRPr sz="1100"/>
          </a:pPr>
          <a:endParaRPr lang="en-US"/>
        </a:p>
      </c:txPr>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waterallocation!$B$12</c:f>
              <c:strCache>
                <c:ptCount val="1"/>
                <c:pt idx="0">
                  <c:v>Surface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waterallocation!$C$1:$I$1</c:f>
              <c:strCache>
                <c:ptCount val="7"/>
                <c:pt idx="0">
                  <c:v>2015</c:v>
                </c:pt>
                <c:pt idx="1">
                  <c:v>2020</c:v>
                </c:pt>
                <c:pt idx="2">
                  <c:v>2030</c:v>
                </c:pt>
                <c:pt idx="3">
                  <c:v>2040</c:v>
                </c:pt>
                <c:pt idx="4">
                  <c:v>2050</c:v>
                </c:pt>
                <c:pt idx="5">
                  <c:v>2060</c:v>
                </c:pt>
                <c:pt idx="6">
                  <c:v>2070</c:v>
                </c:pt>
              </c:strCache>
            </c:strRef>
          </c:cat>
          <c:val>
            <c:numRef>
              <c:f>waterallocation!$C$12:$I$12</c:f>
              <c:numCache>
                <c:formatCode>General</c:formatCode>
                <c:ptCount val="7"/>
              </c:numCache>
            </c:numRef>
          </c:val>
          <c:extLst>
            <c:ext xmlns:c16="http://schemas.microsoft.com/office/drawing/2014/chart" uri="{C3380CC4-5D6E-409C-BE32-E72D297353CC}">
              <c16:uniqueId val="{00000000-85A8-43CA-BD34-B19B64FF0D44}"/>
            </c:ext>
          </c:extLst>
        </c:ser>
        <c:ser>
          <c:idx val="1"/>
          <c:order val="1"/>
          <c:tx>
            <c:strRef>
              <c:f>waterallocation!$B$13</c:f>
              <c:strCache>
                <c:ptCount val="1"/>
                <c:pt idx="0">
                  <c:v>Ground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waterallocation!$C$1:$I$1</c:f>
              <c:strCache>
                <c:ptCount val="7"/>
                <c:pt idx="0">
                  <c:v>2015</c:v>
                </c:pt>
                <c:pt idx="1">
                  <c:v>2020</c:v>
                </c:pt>
                <c:pt idx="2">
                  <c:v>2030</c:v>
                </c:pt>
                <c:pt idx="3">
                  <c:v>2040</c:v>
                </c:pt>
                <c:pt idx="4">
                  <c:v>2050</c:v>
                </c:pt>
                <c:pt idx="5">
                  <c:v>2060</c:v>
                </c:pt>
                <c:pt idx="6">
                  <c:v>2070</c:v>
                </c:pt>
              </c:strCache>
            </c:strRef>
          </c:cat>
          <c:val>
            <c:numRef>
              <c:f>waterallocation!$C$13:$I$13</c:f>
              <c:numCache>
                <c:formatCode>General</c:formatCode>
                <c:ptCount val="7"/>
              </c:numCache>
            </c:numRef>
          </c:val>
          <c:extLst>
            <c:ext xmlns:c16="http://schemas.microsoft.com/office/drawing/2014/chart" uri="{C3380CC4-5D6E-409C-BE32-E72D297353CC}">
              <c16:uniqueId val="{00000001-85A8-43CA-BD34-B19B64FF0D44}"/>
            </c:ext>
          </c:extLst>
        </c:ser>
        <c:ser>
          <c:idx val="2"/>
          <c:order val="2"/>
          <c:tx>
            <c:strRef>
              <c:f>waterallocation!$B$14</c:f>
              <c:strCache>
                <c:ptCount val="1"/>
                <c:pt idx="0">
                  <c:v>Project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waterallocation!$C$1:$I$1</c:f>
              <c:strCache>
                <c:ptCount val="7"/>
                <c:pt idx="0">
                  <c:v>2015</c:v>
                </c:pt>
                <c:pt idx="1">
                  <c:v>2020</c:v>
                </c:pt>
                <c:pt idx="2">
                  <c:v>2030</c:v>
                </c:pt>
                <c:pt idx="3">
                  <c:v>2040</c:v>
                </c:pt>
                <c:pt idx="4">
                  <c:v>2050</c:v>
                </c:pt>
                <c:pt idx="5">
                  <c:v>2060</c:v>
                </c:pt>
                <c:pt idx="6">
                  <c:v>2070</c:v>
                </c:pt>
              </c:strCache>
            </c:strRef>
          </c:cat>
          <c:val>
            <c:numRef>
              <c:f>waterallocation!$C$14:$I$14</c:f>
              <c:numCache>
                <c:formatCode>General</c:formatCode>
                <c:ptCount val="7"/>
              </c:numCache>
            </c:numRef>
          </c:val>
          <c:extLst>
            <c:ext xmlns:c16="http://schemas.microsoft.com/office/drawing/2014/chart" uri="{C3380CC4-5D6E-409C-BE32-E72D297353CC}">
              <c16:uniqueId val="{00000002-85A8-43CA-BD34-B19B64FF0D44}"/>
            </c:ext>
          </c:extLst>
        </c:ser>
        <c:dLbls>
          <c:showLegendKey val="0"/>
          <c:showVal val="1"/>
          <c:showCatName val="0"/>
          <c:showSerName val="0"/>
          <c:showPercent val="0"/>
          <c:showBubbleSize val="0"/>
        </c:dLbls>
        <c:gapWidth val="150"/>
        <c:overlap val="-25"/>
        <c:axId val="309552256"/>
        <c:axId val="404681472"/>
      </c:barChart>
      <c:catAx>
        <c:axId val="309552256"/>
        <c:scaling>
          <c:orientation val="minMax"/>
        </c:scaling>
        <c:delete val="1"/>
        <c:axPos val="b"/>
        <c:numFmt formatCode="General" sourceLinked="0"/>
        <c:majorTickMark val="none"/>
        <c:minorTickMark val="none"/>
        <c:tickLblPos val="nextTo"/>
        <c:crossAx val="404681472"/>
        <c:crosses val="autoZero"/>
        <c:auto val="1"/>
        <c:lblAlgn val="ctr"/>
        <c:lblOffset val="100"/>
        <c:noMultiLvlLbl val="0"/>
      </c:catAx>
      <c:valAx>
        <c:axId val="404681472"/>
        <c:scaling>
          <c:orientation val="minMax"/>
        </c:scaling>
        <c:delete val="1"/>
        <c:axPos val="l"/>
        <c:numFmt formatCode="General" sourceLinked="1"/>
        <c:majorTickMark val="out"/>
        <c:minorTickMark val="none"/>
        <c:tickLblPos val="nextTo"/>
        <c:crossAx val="309552256"/>
        <c:crosses val="autoZero"/>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Municipal</a:t>
            </a:r>
            <a:r>
              <a:rPr lang="en-US" sz="1200" baseline="0" dirty="0"/>
              <a:t> Water Cost</a:t>
            </a:r>
            <a:endParaRPr lang="en-US" sz="1200" dirty="0"/>
          </a:p>
        </c:rich>
      </c:tx>
      <c:overlay val="0"/>
    </c:title>
    <c:autoTitleDeleted val="0"/>
    <c:plotArea>
      <c:layout>
        <c:manualLayout>
          <c:layoutTarget val="inner"/>
          <c:xMode val="edge"/>
          <c:yMode val="edge"/>
          <c:x val="0.19659739718058802"/>
          <c:y val="0.22087546980035222"/>
          <c:w val="0.75267795066699494"/>
          <c:h val="0.60864329593480349"/>
        </c:manualLayout>
      </c:layout>
      <c:barChart>
        <c:barDir val="col"/>
        <c:grouping val="clustered"/>
        <c:varyColors val="0"/>
        <c:ser>
          <c:idx val="0"/>
          <c:order val="0"/>
          <c:tx>
            <c:strRef>
              <c:f>waterunitcost!$B$9</c:f>
              <c:strCache>
                <c:ptCount val="1"/>
                <c:pt idx="0">
                  <c:v>Surface</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waterunitcost!$C$9:$I$9</c:f>
              <c:numCache>
                <c:formatCode>General</c:formatCode>
                <c:ptCount val="7"/>
                <c:pt idx="0">
                  <c:v>1659.9671700673964</c:v>
                </c:pt>
                <c:pt idx="1">
                  <c:v>1579.6842021880436</c:v>
                </c:pt>
                <c:pt idx="2">
                  <c:v>1573.0667947874058</c:v>
                </c:pt>
                <c:pt idx="3">
                  <c:v>1535.0901477282789</c:v>
                </c:pt>
                <c:pt idx="4">
                  <c:v>1598.9769363115229</c:v>
                </c:pt>
                <c:pt idx="5">
                  <c:v>1580.8621125470841</c:v>
                </c:pt>
                <c:pt idx="6">
                  <c:v>1510.4350016881785</c:v>
                </c:pt>
              </c:numCache>
            </c:numRef>
          </c:val>
          <c:extLst>
            <c:ext xmlns:c16="http://schemas.microsoft.com/office/drawing/2014/chart" uri="{C3380CC4-5D6E-409C-BE32-E72D297353CC}">
              <c16:uniqueId val="{00000000-553E-4AF1-8202-902791FDCC30}"/>
            </c:ext>
          </c:extLst>
        </c:ser>
        <c:ser>
          <c:idx val="1"/>
          <c:order val="1"/>
          <c:tx>
            <c:strRef>
              <c:f>waterunitcost!$B$10</c:f>
              <c:strCache>
                <c:ptCount val="1"/>
                <c:pt idx="0">
                  <c:v>Ground</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waterunitcost!$C$10:$I$10</c:f>
              <c:numCache>
                <c:formatCode>General</c:formatCode>
                <c:ptCount val="7"/>
                <c:pt idx="0">
                  <c:v>1720.429261680471</c:v>
                </c:pt>
                <c:pt idx="1">
                  <c:v>1722.8227187839177</c:v>
                </c:pt>
                <c:pt idx="2">
                  <c:v>1733.3374139892926</c:v>
                </c:pt>
                <c:pt idx="3">
                  <c:v>1744.8917818605903</c:v>
                </c:pt>
                <c:pt idx="4">
                  <c:v>1749.7307722353778</c:v>
                </c:pt>
                <c:pt idx="5">
                  <c:v>1772.7938586084083</c:v>
                </c:pt>
                <c:pt idx="6">
                  <c:v>1774.7243664793896</c:v>
                </c:pt>
              </c:numCache>
            </c:numRef>
          </c:val>
          <c:extLst>
            <c:ext xmlns:c16="http://schemas.microsoft.com/office/drawing/2014/chart" uri="{C3380CC4-5D6E-409C-BE32-E72D297353CC}">
              <c16:uniqueId val="{00000001-553E-4AF1-8202-902791FDCC30}"/>
            </c:ext>
          </c:extLst>
        </c:ser>
        <c:ser>
          <c:idx val="2"/>
          <c:order val="2"/>
          <c:tx>
            <c:strRef>
              <c:f>waterunitcost!$B$11</c:f>
              <c:strCache>
                <c:ptCount val="1"/>
                <c:pt idx="0">
                  <c:v>project</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waterunitcost!$C$11:$I$11</c:f>
              <c:numCache>
                <c:formatCode>General</c:formatCode>
                <c:ptCount val="7"/>
                <c:pt idx="0">
                  <c:v>0</c:v>
                </c:pt>
                <c:pt idx="1">
                  <c:v>2838.7134718503999</c:v>
                </c:pt>
                <c:pt idx="2">
                  <c:v>2664.6848563451149</c:v>
                </c:pt>
                <c:pt idx="3">
                  <c:v>2272.8251895258777</c:v>
                </c:pt>
                <c:pt idx="4">
                  <c:v>2272.8534025719164</c:v>
                </c:pt>
                <c:pt idx="5">
                  <c:v>2169.1298293981376</c:v>
                </c:pt>
                <c:pt idx="6">
                  <c:v>3049.1970055262245</c:v>
                </c:pt>
              </c:numCache>
            </c:numRef>
          </c:val>
          <c:extLst>
            <c:ext xmlns:c16="http://schemas.microsoft.com/office/drawing/2014/chart" uri="{C3380CC4-5D6E-409C-BE32-E72D297353CC}">
              <c16:uniqueId val="{00000002-553E-4AF1-8202-902791FDCC30}"/>
            </c:ext>
          </c:extLst>
        </c:ser>
        <c:dLbls>
          <c:showLegendKey val="0"/>
          <c:showVal val="0"/>
          <c:showCatName val="0"/>
          <c:showSerName val="0"/>
          <c:showPercent val="0"/>
          <c:showBubbleSize val="0"/>
        </c:dLbls>
        <c:gapWidth val="150"/>
        <c:axId val="404835328"/>
        <c:axId val="404894848"/>
      </c:barChart>
      <c:catAx>
        <c:axId val="404835328"/>
        <c:scaling>
          <c:orientation val="minMax"/>
        </c:scaling>
        <c:delete val="0"/>
        <c:axPos val="b"/>
        <c:numFmt formatCode="General" sourceLinked="0"/>
        <c:majorTickMark val="out"/>
        <c:minorTickMark val="none"/>
        <c:tickLblPos val="nextTo"/>
        <c:crossAx val="404894848"/>
        <c:crosses val="autoZero"/>
        <c:auto val="1"/>
        <c:lblAlgn val="ctr"/>
        <c:lblOffset val="100"/>
        <c:noMultiLvlLbl val="0"/>
      </c:catAx>
      <c:valAx>
        <c:axId val="404894848"/>
        <c:scaling>
          <c:orientation val="minMax"/>
        </c:scaling>
        <c:delete val="0"/>
        <c:axPos val="l"/>
        <c:majorGridlines/>
        <c:title>
          <c:tx>
            <c:rich>
              <a:bodyPr rot="-5400000" vert="horz"/>
              <a:lstStyle/>
              <a:p>
                <a:pPr>
                  <a:defRPr/>
                </a:pPr>
                <a:r>
                  <a:rPr lang="en-US" dirty="0"/>
                  <a:t>Water Cost ($/</a:t>
                </a:r>
                <a:r>
                  <a:rPr lang="en-US" dirty="0" err="1"/>
                  <a:t>Acft</a:t>
                </a:r>
                <a:r>
                  <a:rPr lang="en-US" dirty="0"/>
                  <a:t>)</a:t>
                </a:r>
              </a:p>
            </c:rich>
          </c:tx>
          <c:overlay val="0"/>
        </c:title>
        <c:numFmt formatCode="General" sourceLinked="1"/>
        <c:majorTickMark val="out"/>
        <c:minorTickMark val="none"/>
        <c:tickLblPos val="nextTo"/>
        <c:crossAx val="404835328"/>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Industrial Water Cost</a:t>
            </a:r>
          </a:p>
        </c:rich>
      </c:tx>
      <c:overlay val="0"/>
    </c:title>
    <c:autoTitleDeleted val="0"/>
    <c:plotArea>
      <c:layout/>
      <c:barChart>
        <c:barDir val="col"/>
        <c:grouping val="clustered"/>
        <c:varyColors val="0"/>
        <c:ser>
          <c:idx val="0"/>
          <c:order val="0"/>
          <c:tx>
            <c:strRef>
              <c:f>waterunitcost!$B$4</c:f>
              <c:strCache>
                <c:ptCount val="1"/>
                <c:pt idx="0">
                  <c:v>Surface</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waterunitcost!$C$4:$I$4</c:f>
              <c:numCache>
                <c:formatCode>General</c:formatCode>
                <c:ptCount val="7"/>
                <c:pt idx="0">
                  <c:v>1486.106160564447</c:v>
                </c:pt>
                <c:pt idx="1">
                  <c:v>1486.0423664671557</c:v>
                </c:pt>
                <c:pt idx="2">
                  <c:v>1487.4973844225281</c:v>
                </c:pt>
                <c:pt idx="3">
                  <c:v>1489.1512156260205</c:v>
                </c:pt>
                <c:pt idx="4">
                  <c:v>1359.7558008218796</c:v>
                </c:pt>
                <c:pt idx="5">
                  <c:v>1338.2851192515263</c:v>
                </c:pt>
                <c:pt idx="6">
                  <c:v>1403.6026388199903</c:v>
                </c:pt>
              </c:numCache>
            </c:numRef>
          </c:val>
          <c:extLst>
            <c:ext xmlns:c16="http://schemas.microsoft.com/office/drawing/2014/chart" uri="{C3380CC4-5D6E-409C-BE32-E72D297353CC}">
              <c16:uniqueId val="{00000000-61F2-453F-A114-922DBCADA16E}"/>
            </c:ext>
          </c:extLst>
        </c:ser>
        <c:ser>
          <c:idx val="1"/>
          <c:order val="1"/>
          <c:tx>
            <c:strRef>
              <c:f>waterunitcost!$B$5</c:f>
              <c:strCache>
                <c:ptCount val="1"/>
                <c:pt idx="0">
                  <c:v>Ground</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waterunitcost!$C$5:$I$5</c:f>
              <c:numCache>
                <c:formatCode>General</c:formatCode>
                <c:ptCount val="7"/>
                <c:pt idx="0">
                  <c:v>1800.8008599323293</c:v>
                </c:pt>
                <c:pt idx="1">
                  <c:v>1992.8601782020603</c:v>
                </c:pt>
                <c:pt idx="2">
                  <c:v>2136.3311163692442</c:v>
                </c:pt>
                <c:pt idx="3">
                  <c:v>2024.7964485492</c:v>
                </c:pt>
                <c:pt idx="4">
                  <c:v>1638.0650397361239</c:v>
                </c:pt>
                <c:pt idx="5">
                  <c:v>1772.5265089354193</c:v>
                </c:pt>
                <c:pt idx="6">
                  <c:v>1725.47734431869</c:v>
                </c:pt>
              </c:numCache>
            </c:numRef>
          </c:val>
          <c:extLst>
            <c:ext xmlns:c16="http://schemas.microsoft.com/office/drawing/2014/chart" uri="{C3380CC4-5D6E-409C-BE32-E72D297353CC}">
              <c16:uniqueId val="{00000001-61F2-453F-A114-922DBCADA16E}"/>
            </c:ext>
          </c:extLst>
        </c:ser>
        <c:ser>
          <c:idx val="2"/>
          <c:order val="2"/>
          <c:tx>
            <c:strRef>
              <c:f>waterunitcost!$B$6</c:f>
              <c:strCache>
                <c:ptCount val="1"/>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waterunitcost!$C$6:$I$6</c:f>
              <c:numCache>
                <c:formatCode>General</c:formatCode>
                <c:ptCount val="7"/>
              </c:numCache>
            </c:numRef>
          </c:val>
          <c:extLst>
            <c:ext xmlns:c16="http://schemas.microsoft.com/office/drawing/2014/chart" uri="{C3380CC4-5D6E-409C-BE32-E72D297353CC}">
              <c16:uniqueId val="{00000002-61F2-453F-A114-922DBCADA16E}"/>
            </c:ext>
          </c:extLst>
        </c:ser>
        <c:dLbls>
          <c:showLegendKey val="0"/>
          <c:showVal val="0"/>
          <c:showCatName val="0"/>
          <c:showSerName val="0"/>
          <c:showPercent val="0"/>
          <c:showBubbleSize val="0"/>
        </c:dLbls>
        <c:gapWidth val="150"/>
        <c:axId val="409540864"/>
        <c:axId val="413047808"/>
      </c:barChart>
      <c:catAx>
        <c:axId val="409540864"/>
        <c:scaling>
          <c:orientation val="minMax"/>
        </c:scaling>
        <c:delete val="0"/>
        <c:axPos val="b"/>
        <c:numFmt formatCode="General" sourceLinked="0"/>
        <c:majorTickMark val="out"/>
        <c:minorTickMark val="none"/>
        <c:tickLblPos val="nextTo"/>
        <c:crossAx val="413047808"/>
        <c:crosses val="autoZero"/>
        <c:auto val="1"/>
        <c:lblAlgn val="ctr"/>
        <c:lblOffset val="100"/>
        <c:noMultiLvlLbl val="0"/>
      </c:catAx>
      <c:valAx>
        <c:axId val="413047808"/>
        <c:scaling>
          <c:orientation val="minMax"/>
        </c:scaling>
        <c:delete val="0"/>
        <c:axPos val="l"/>
        <c:majorGridlines/>
        <c:title>
          <c:tx>
            <c:rich>
              <a:bodyPr rot="-5400000" vert="horz"/>
              <a:lstStyle/>
              <a:p>
                <a:pPr>
                  <a:defRPr/>
                </a:pPr>
                <a:r>
                  <a:rPr lang="en-US" dirty="0" smtClean="0"/>
                  <a:t>Water Cost ($/</a:t>
                </a:r>
                <a:r>
                  <a:rPr lang="en-US" dirty="0" err="1" smtClean="0"/>
                  <a:t>Acft</a:t>
                </a:r>
                <a:r>
                  <a:rPr lang="en-US" dirty="0" smtClean="0"/>
                  <a:t>)</a:t>
                </a:r>
                <a:endParaRPr lang="en-US" dirty="0"/>
              </a:p>
            </c:rich>
          </c:tx>
          <c:overlay val="0"/>
        </c:title>
        <c:numFmt formatCode="General" sourceLinked="1"/>
        <c:majorTickMark val="out"/>
        <c:minorTickMark val="none"/>
        <c:tickLblPos val="nextTo"/>
        <c:crossAx val="409540864"/>
        <c:crosses val="autoZero"/>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Agricultural Water</a:t>
            </a:r>
            <a:r>
              <a:rPr lang="en-US" sz="1200" baseline="0" dirty="0"/>
              <a:t> Cost</a:t>
            </a:r>
            <a:endParaRPr lang="en-US" sz="1200" dirty="0"/>
          </a:p>
        </c:rich>
      </c:tx>
      <c:overlay val="0"/>
    </c:title>
    <c:autoTitleDeleted val="0"/>
    <c:plotArea>
      <c:layout/>
      <c:barChart>
        <c:barDir val="col"/>
        <c:grouping val="clustered"/>
        <c:varyColors val="0"/>
        <c:ser>
          <c:idx val="0"/>
          <c:order val="0"/>
          <c:tx>
            <c:strRef>
              <c:f>waterunitcost!$B$2</c:f>
              <c:strCache>
                <c:ptCount val="1"/>
                <c:pt idx="0">
                  <c:v>Surface</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waterunitcost!$C$2:$I$2</c:f>
              <c:numCache>
                <c:formatCode>General</c:formatCode>
                <c:ptCount val="7"/>
                <c:pt idx="0">
                  <c:v>10.853809831096235</c:v>
                </c:pt>
                <c:pt idx="1">
                  <c:v>10.852729891508069</c:v>
                </c:pt>
                <c:pt idx="2">
                  <c:v>10.852410735760399</c:v>
                </c:pt>
                <c:pt idx="3">
                  <c:v>10.853492776056374</c:v>
                </c:pt>
                <c:pt idx="4">
                  <c:v>10.256639738415259</c:v>
                </c:pt>
                <c:pt idx="5">
                  <c:v>10.737545881023426</c:v>
                </c:pt>
                <c:pt idx="6">
                  <c:v>10.610308972870099</c:v>
                </c:pt>
              </c:numCache>
            </c:numRef>
          </c:val>
          <c:extLst>
            <c:ext xmlns:c16="http://schemas.microsoft.com/office/drawing/2014/chart" uri="{C3380CC4-5D6E-409C-BE32-E72D297353CC}">
              <c16:uniqueId val="{00000000-6866-4D40-BCDC-4F01C1714389}"/>
            </c:ext>
          </c:extLst>
        </c:ser>
        <c:ser>
          <c:idx val="1"/>
          <c:order val="1"/>
          <c:tx>
            <c:strRef>
              <c:f>waterunitcost!$B$3</c:f>
              <c:strCache>
                <c:ptCount val="1"/>
                <c:pt idx="0">
                  <c:v>Ground</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waterunitcost!$C$3:$I$3</c:f>
              <c:numCache>
                <c:formatCode>General</c:formatCode>
                <c:ptCount val="7"/>
                <c:pt idx="0">
                  <c:v>18.227006785279293</c:v>
                </c:pt>
                <c:pt idx="1">
                  <c:v>22.238794601214128</c:v>
                </c:pt>
                <c:pt idx="2">
                  <c:v>30.759753051502543</c:v>
                </c:pt>
                <c:pt idx="3">
                  <c:v>40.490273300983652</c:v>
                </c:pt>
                <c:pt idx="4">
                  <c:v>40.545425086394019</c:v>
                </c:pt>
                <c:pt idx="5">
                  <c:v>36.468526452909487</c:v>
                </c:pt>
                <c:pt idx="6">
                  <c:v>48.804925817762168</c:v>
                </c:pt>
              </c:numCache>
            </c:numRef>
          </c:val>
          <c:extLst>
            <c:ext xmlns:c16="http://schemas.microsoft.com/office/drawing/2014/chart" uri="{C3380CC4-5D6E-409C-BE32-E72D297353CC}">
              <c16:uniqueId val="{00000001-6866-4D40-BCDC-4F01C1714389}"/>
            </c:ext>
          </c:extLst>
        </c:ser>
        <c:dLbls>
          <c:showLegendKey val="0"/>
          <c:showVal val="0"/>
          <c:showCatName val="0"/>
          <c:showSerName val="0"/>
          <c:showPercent val="0"/>
          <c:showBubbleSize val="0"/>
        </c:dLbls>
        <c:gapWidth val="150"/>
        <c:axId val="308729728"/>
        <c:axId val="308731264"/>
      </c:barChart>
      <c:catAx>
        <c:axId val="308729728"/>
        <c:scaling>
          <c:orientation val="minMax"/>
        </c:scaling>
        <c:delete val="0"/>
        <c:axPos val="b"/>
        <c:numFmt formatCode="General" sourceLinked="0"/>
        <c:majorTickMark val="out"/>
        <c:minorTickMark val="none"/>
        <c:tickLblPos val="nextTo"/>
        <c:crossAx val="308731264"/>
        <c:crosses val="autoZero"/>
        <c:auto val="1"/>
        <c:lblAlgn val="ctr"/>
        <c:lblOffset val="100"/>
        <c:noMultiLvlLbl val="0"/>
      </c:catAx>
      <c:valAx>
        <c:axId val="308731264"/>
        <c:scaling>
          <c:orientation val="minMax"/>
        </c:scaling>
        <c:delete val="0"/>
        <c:axPos val="l"/>
        <c:majorGridlines/>
        <c:title>
          <c:tx>
            <c:rich>
              <a:bodyPr rot="-5400000" vert="horz"/>
              <a:lstStyle/>
              <a:p>
                <a:pPr>
                  <a:defRPr/>
                </a:pPr>
                <a:r>
                  <a:rPr lang="en-US" dirty="0" smtClean="0"/>
                  <a:t>Water Cost ($/</a:t>
                </a:r>
                <a:r>
                  <a:rPr lang="en-US" dirty="0" err="1" smtClean="0"/>
                  <a:t>Acft</a:t>
                </a:r>
                <a:r>
                  <a:rPr lang="en-US" dirty="0" smtClean="0"/>
                  <a:t>)</a:t>
                </a:r>
                <a:endParaRPr lang="en-US" dirty="0"/>
              </a:p>
            </c:rich>
          </c:tx>
          <c:overlay val="0"/>
        </c:title>
        <c:numFmt formatCode="General" sourceLinked="1"/>
        <c:majorTickMark val="out"/>
        <c:minorTickMark val="none"/>
        <c:tickLblPos val="nextTo"/>
        <c:crossAx val="308729728"/>
        <c:crosses val="autoZero"/>
        <c:crossBetween val="between"/>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a:t>Mining</a:t>
            </a:r>
            <a:r>
              <a:rPr lang="en-US" sz="1200" baseline="0" dirty="0"/>
              <a:t> Water Cost</a:t>
            </a:r>
            <a:endParaRPr lang="en-US" sz="1200" dirty="0"/>
          </a:p>
        </c:rich>
      </c:tx>
      <c:overlay val="0"/>
    </c:title>
    <c:autoTitleDeleted val="0"/>
    <c:plotArea>
      <c:layout/>
      <c:barChart>
        <c:barDir val="col"/>
        <c:grouping val="clustered"/>
        <c:varyColors val="0"/>
        <c:ser>
          <c:idx val="0"/>
          <c:order val="0"/>
          <c:tx>
            <c:strRef>
              <c:f>waterunitcost!$B$7</c:f>
              <c:strCache>
                <c:ptCount val="1"/>
                <c:pt idx="0">
                  <c:v>Surface</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waterunitcost!$C$7:$I$7</c:f>
              <c:numCache>
                <c:formatCode>General</c:formatCode>
                <c:ptCount val="7"/>
                <c:pt idx="0">
                  <c:v>1900.4381744040156</c:v>
                </c:pt>
                <c:pt idx="1">
                  <c:v>1900.3897024264872</c:v>
                </c:pt>
                <c:pt idx="2">
                  <c:v>1900.4381744040161</c:v>
                </c:pt>
                <c:pt idx="3">
                  <c:v>1900.4381744040156</c:v>
                </c:pt>
                <c:pt idx="4">
                  <c:v>1899.4468648310392</c:v>
                </c:pt>
                <c:pt idx="5">
                  <c:v>1900.024510978164</c:v>
                </c:pt>
                <c:pt idx="6">
                  <c:v>1899.7364901481599</c:v>
                </c:pt>
              </c:numCache>
            </c:numRef>
          </c:val>
          <c:extLst>
            <c:ext xmlns:c16="http://schemas.microsoft.com/office/drawing/2014/chart" uri="{C3380CC4-5D6E-409C-BE32-E72D297353CC}">
              <c16:uniqueId val="{00000000-6515-41D0-B25A-23DE8D24B025}"/>
            </c:ext>
          </c:extLst>
        </c:ser>
        <c:ser>
          <c:idx val="1"/>
          <c:order val="1"/>
          <c:tx>
            <c:strRef>
              <c:f>waterunitcost!$B$8</c:f>
              <c:strCache>
                <c:ptCount val="1"/>
                <c:pt idx="0">
                  <c:v>Ground</c:v>
                </c:pt>
              </c:strCache>
            </c:strRef>
          </c:tx>
          <c:invertIfNegative val="0"/>
          <c:cat>
            <c:strRef>
              <c:f>waterunitcost!$C$1:$I$1</c:f>
              <c:strCache>
                <c:ptCount val="7"/>
                <c:pt idx="0">
                  <c:v>2015</c:v>
                </c:pt>
                <c:pt idx="1">
                  <c:v>2020</c:v>
                </c:pt>
                <c:pt idx="2">
                  <c:v>2030</c:v>
                </c:pt>
                <c:pt idx="3">
                  <c:v>2040</c:v>
                </c:pt>
                <c:pt idx="4">
                  <c:v>2050</c:v>
                </c:pt>
                <c:pt idx="5">
                  <c:v>2060</c:v>
                </c:pt>
                <c:pt idx="6">
                  <c:v>2070</c:v>
                </c:pt>
              </c:strCache>
            </c:strRef>
          </c:cat>
          <c:val>
            <c:numRef>
              <c:f>waterunitcost!$C$8:$I$8</c:f>
              <c:numCache>
                <c:formatCode>General</c:formatCode>
                <c:ptCount val="7"/>
                <c:pt idx="0">
                  <c:v>1957.8654020547533</c:v>
                </c:pt>
                <c:pt idx="1">
                  <c:v>1958.4004943215682</c:v>
                </c:pt>
                <c:pt idx="2">
                  <c:v>1962.2742124798558</c:v>
                </c:pt>
                <c:pt idx="3">
                  <c:v>1960.7044478859125</c:v>
                </c:pt>
                <c:pt idx="4">
                  <c:v>1968.6917843707611</c:v>
                </c:pt>
                <c:pt idx="5">
                  <c:v>1981.4250143660204</c:v>
                </c:pt>
                <c:pt idx="6">
                  <c:v>1977.3748342183576</c:v>
                </c:pt>
              </c:numCache>
            </c:numRef>
          </c:val>
          <c:extLst>
            <c:ext xmlns:c16="http://schemas.microsoft.com/office/drawing/2014/chart" uri="{C3380CC4-5D6E-409C-BE32-E72D297353CC}">
              <c16:uniqueId val="{00000001-6515-41D0-B25A-23DE8D24B025}"/>
            </c:ext>
          </c:extLst>
        </c:ser>
        <c:dLbls>
          <c:showLegendKey val="0"/>
          <c:showVal val="0"/>
          <c:showCatName val="0"/>
          <c:showSerName val="0"/>
          <c:showPercent val="0"/>
          <c:showBubbleSize val="0"/>
        </c:dLbls>
        <c:gapWidth val="150"/>
        <c:axId val="404652800"/>
        <c:axId val="404654336"/>
      </c:barChart>
      <c:catAx>
        <c:axId val="404652800"/>
        <c:scaling>
          <c:orientation val="minMax"/>
        </c:scaling>
        <c:delete val="0"/>
        <c:axPos val="b"/>
        <c:numFmt formatCode="General" sourceLinked="0"/>
        <c:majorTickMark val="out"/>
        <c:minorTickMark val="none"/>
        <c:tickLblPos val="nextTo"/>
        <c:crossAx val="404654336"/>
        <c:crosses val="autoZero"/>
        <c:auto val="1"/>
        <c:lblAlgn val="ctr"/>
        <c:lblOffset val="100"/>
        <c:noMultiLvlLbl val="0"/>
      </c:catAx>
      <c:valAx>
        <c:axId val="404654336"/>
        <c:scaling>
          <c:orientation val="minMax"/>
        </c:scaling>
        <c:delete val="0"/>
        <c:axPos val="l"/>
        <c:majorGridlines/>
        <c:title>
          <c:tx>
            <c:rich>
              <a:bodyPr rot="-5400000" vert="horz"/>
              <a:lstStyle/>
              <a:p>
                <a:pPr>
                  <a:defRPr/>
                </a:pPr>
                <a:r>
                  <a:rPr lang="en-US" sz="1000" b="1" i="0" u="none" strike="noStrike" baseline="0" dirty="0" smtClean="0">
                    <a:effectLst/>
                  </a:rPr>
                  <a:t>Water Cost ($/</a:t>
                </a:r>
                <a:r>
                  <a:rPr lang="en-US" sz="1000" b="1" i="0" u="none" strike="noStrike" baseline="0" dirty="0" err="1" smtClean="0">
                    <a:effectLst/>
                  </a:rPr>
                  <a:t>Acft</a:t>
                </a:r>
                <a:r>
                  <a:rPr lang="en-US" sz="1000" b="1" i="0" u="none" strike="noStrike" baseline="0" dirty="0" smtClean="0">
                    <a:effectLst/>
                  </a:rPr>
                  <a:t>)</a:t>
                </a:r>
                <a:endParaRPr lang="en-US" dirty="0"/>
              </a:p>
            </c:rich>
          </c:tx>
          <c:overlay val="0"/>
        </c:title>
        <c:numFmt formatCode="General" sourceLinked="1"/>
        <c:majorTickMark val="out"/>
        <c:minorTickMark val="none"/>
        <c:tickLblPos val="nextTo"/>
        <c:crossAx val="40465280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dirty="0"/>
              <a:t>Well 7708511</a:t>
            </a:r>
          </a:p>
        </c:rich>
      </c:tx>
      <c:overlay val="0"/>
    </c:title>
    <c:autoTitleDeleted val="0"/>
    <c:plotArea>
      <c:layout/>
      <c:lineChart>
        <c:grouping val="standard"/>
        <c:varyColors val="0"/>
        <c:ser>
          <c:idx val="0"/>
          <c:order val="0"/>
          <c:tx>
            <c:strRef>
              <c:f>WellData!$F$1</c:f>
              <c:strCache>
                <c:ptCount val="1"/>
                <c:pt idx="0">
                  <c:v>WaterElevation</c:v>
                </c:pt>
              </c:strCache>
            </c:strRef>
          </c:tx>
          <c:marker>
            <c:symbol val="none"/>
          </c:marker>
          <c:trendline>
            <c:spPr>
              <a:ln w="12700">
                <a:solidFill>
                  <a:srgbClr val="FF0000"/>
                </a:solidFill>
                <a:prstDash val="sysDash"/>
              </a:ln>
            </c:spPr>
            <c:trendlineType val="linear"/>
            <c:dispRSqr val="0"/>
            <c:dispEq val="0"/>
          </c:trendline>
          <c:cat>
            <c:numRef>
              <c:f>WellData!$B$2:$B$487</c:f>
              <c:numCache>
                <c:formatCode>m/d/yyyy</c:formatCode>
                <c:ptCount val="486"/>
                <c:pt idx="0">
                  <c:v>40852</c:v>
                </c:pt>
                <c:pt idx="1">
                  <c:v>40857</c:v>
                </c:pt>
                <c:pt idx="2">
                  <c:v>40862</c:v>
                </c:pt>
                <c:pt idx="3">
                  <c:v>40867</c:v>
                </c:pt>
                <c:pt idx="4">
                  <c:v>40872</c:v>
                </c:pt>
                <c:pt idx="5">
                  <c:v>40877</c:v>
                </c:pt>
                <c:pt idx="6">
                  <c:v>40882</c:v>
                </c:pt>
                <c:pt idx="7">
                  <c:v>40887</c:v>
                </c:pt>
                <c:pt idx="8">
                  <c:v>40892</c:v>
                </c:pt>
                <c:pt idx="9">
                  <c:v>40897</c:v>
                </c:pt>
                <c:pt idx="10">
                  <c:v>40902</c:v>
                </c:pt>
                <c:pt idx="11">
                  <c:v>40907</c:v>
                </c:pt>
                <c:pt idx="12">
                  <c:v>40913</c:v>
                </c:pt>
                <c:pt idx="13">
                  <c:v>40918</c:v>
                </c:pt>
                <c:pt idx="14">
                  <c:v>40923</c:v>
                </c:pt>
                <c:pt idx="15">
                  <c:v>40928</c:v>
                </c:pt>
                <c:pt idx="16">
                  <c:v>40931</c:v>
                </c:pt>
                <c:pt idx="17">
                  <c:v>40933</c:v>
                </c:pt>
                <c:pt idx="18">
                  <c:v>40938</c:v>
                </c:pt>
                <c:pt idx="19">
                  <c:v>40944</c:v>
                </c:pt>
                <c:pt idx="20">
                  <c:v>40949</c:v>
                </c:pt>
                <c:pt idx="21">
                  <c:v>40954</c:v>
                </c:pt>
                <c:pt idx="22">
                  <c:v>40959</c:v>
                </c:pt>
                <c:pt idx="23">
                  <c:v>40964</c:v>
                </c:pt>
                <c:pt idx="24">
                  <c:v>40967</c:v>
                </c:pt>
                <c:pt idx="25">
                  <c:v>40973</c:v>
                </c:pt>
                <c:pt idx="26">
                  <c:v>40978</c:v>
                </c:pt>
                <c:pt idx="27">
                  <c:v>40983</c:v>
                </c:pt>
                <c:pt idx="28">
                  <c:v>40988</c:v>
                </c:pt>
                <c:pt idx="29">
                  <c:v>40993</c:v>
                </c:pt>
                <c:pt idx="30">
                  <c:v>40998</c:v>
                </c:pt>
                <c:pt idx="31">
                  <c:v>41004</c:v>
                </c:pt>
                <c:pt idx="32">
                  <c:v>41009</c:v>
                </c:pt>
                <c:pt idx="33">
                  <c:v>41014</c:v>
                </c:pt>
                <c:pt idx="34">
                  <c:v>41019</c:v>
                </c:pt>
                <c:pt idx="35">
                  <c:v>41024</c:v>
                </c:pt>
                <c:pt idx="36">
                  <c:v>41029</c:v>
                </c:pt>
                <c:pt idx="37">
                  <c:v>41034</c:v>
                </c:pt>
                <c:pt idx="38">
                  <c:v>41039</c:v>
                </c:pt>
                <c:pt idx="39">
                  <c:v>41044</c:v>
                </c:pt>
                <c:pt idx="40">
                  <c:v>41049</c:v>
                </c:pt>
                <c:pt idx="41">
                  <c:v>41054</c:v>
                </c:pt>
                <c:pt idx="42">
                  <c:v>41059</c:v>
                </c:pt>
                <c:pt idx="43">
                  <c:v>41065</c:v>
                </c:pt>
                <c:pt idx="44">
                  <c:v>41070</c:v>
                </c:pt>
                <c:pt idx="45">
                  <c:v>41075</c:v>
                </c:pt>
                <c:pt idx="46">
                  <c:v>41080</c:v>
                </c:pt>
                <c:pt idx="47">
                  <c:v>41085</c:v>
                </c:pt>
                <c:pt idx="48">
                  <c:v>41090</c:v>
                </c:pt>
                <c:pt idx="49">
                  <c:v>41095</c:v>
                </c:pt>
                <c:pt idx="50">
                  <c:v>41100</c:v>
                </c:pt>
                <c:pt idx="51">
                  <c:v>41105</c:v>
                </c:pt>
                <c:pt idx="52">
                  <c:v>41110</c:v>
                </c:pt>
                <c:pt idx="53">
                  <c:v>41115</c:v>
                </c:pt>
                <c:pt idx="54">
                  <c:v>41120</c:v>
                </c:pt>
                <c:pt idx="55">
                  <c:v>41126</c:v>
                </c:pt>
                <c:pt idx="56">
                  <c:v>41131</c:v>
                </c:pt>
                <c:pt idx="57">
                  <c:v>41136</c:v>
                </c:pt>
                <c:pt idx="58">
                  <c:v>41141</c:v>
                </c:pt>
                <c:pt idx="59">
                  <c:v>41146</c:v>
                </c:pt>
                <c:pt idx="60">
                  <c:v>41151</c:v>
                </c:pt>
                <c:pt idx="61">
                  <c:v>41157</c:v>
                </c:pt>
                <c:pt idx="62">
                  <c:v>41162</c:v>
                </c:pt>
                <c:pt idx="63">
                  <c:v>41167</c:v>
                </c:pt>
                <c:pt idx="64">
                  <c:v>41172</c:v>
                </c:pt>
                <c:pt idx="65">
                  <c:v>41177</c:v>
                </c:pt>
                <c:pt idx="66">
                  <c:v>41182</c:v>
                </c:pt>
                <c:pt idx="67">
                  <c:v>41187</c:v>
                </c:pt>
                <c:pt idx="68">
                  <c:v>41192</c:v>
                </c:pt>
                <c:pt idx="69">
                  <c:v>41197</c:v>
                </c:pt>
                <c:pt idx="70">
                  <c:v>41202</c:v>
                </c:pt>
                <c:pt idx="71">
                  <c:v>41207</c:v>
                </c:pt>
                <c:pt idx="72">
                  <c:v>41212</c:v>
                </c:pt>
                <c:pt idx="73">
                  <c:v>41218</c:v>
                </c:pt>
                <c:pt idx="74">
                  <c:v>41223</c:v>
                </c:pt>
                <c:pt idx="75">
                  <c:v>41228</c:v>
                </c:pt>
                <c:pt idx="76">
                  <c:v>41238</c:v>
                </c:pt>
                <c:pt idx="77">
                  <c:v>41243</c:v>
                </c:pt>
                <c:pt idx="78">
                  <c:v>41248</c:v>
                </c:pt>
                <c:pt idx="79">
                  <c:v>41253</c:v>
                </c:pt>
                <c:pt idx="80">
                  <c:v>41258</c:v>
                </c:pt>
                <c:pt idx="81">
                  <c:v>41263</c:v>
                </c:pt>
                <c:pt idx="82">
                  <c:v>41268</c:v>
                </c:pt>
                <c:pt idx="83">
                  <c:v>41273</c:v>
                </c:pt>
                <c:pt idx="84">
                  <c:v>41279</c:v>
                </c:pt>
                <c:pt idx="85">
                  <c:v>41284</c:v>
                </c:pt>
                <c:pt idx="86">
                  <c:v>41289</c:v>
                </c:pt>
                <c:pt idx="87">
                  <c:v>41294</c:v>
                </c:pt>
                <c:pt idx="88">
                  <c:v>41299</c:v>
                </c:pt>
                <c:pt idx="89">
                  <c:v>41302</c:v>
                </c:pt>
                <c:pt idx="90">
                  <c:v>41304</c:v>
                </c:pt>
                <c:pt idx="91">
                  <c:v>41310</c:v>
                </c:pt>
                <c:pt idx="92">
                  <c:v>41315</c:v>
                </c:pt>
                <c:pt idx="93">
                  <c:v>41320</c:v>
                </c:pt>
                <c:pt idx="94">
                  <c:v>41325</c:v>
                </c:pt>
                <c:pt idx="95">
                  <c:v>41330</c:v>
                </c:pt>
                <c:pt idx="96">
                  <c:v>41333</c:v>
                </c:pt>
                <c:pt idx="97">
                  <c:v>41338</c:v>
                </c:pt>
                <c:pt idx="98">
                  <c:v>41343</c:v>
                </c:pt>
                <c:pt idx="99">
                  <c:v>41348</c:v>
                </c:pt>
                <c:pt idx="100">
                  <c:v>41353</c:v>
                </c:pt>
                <c:pt idx="101">
                  <c:v>41358</c:v>
                </c:pt>
                <c:pt idx="102">
                  <c:v>41363</c:v>
                </c:pt>
                <c:pt idx="103">
                  <c:v>41369</c:v>
                </c:pt>
                <c:pt idx="104">
                  <c:v>41374</c:v>
                </c:pt>
                <c:pt idx="105">
                  <c:v>41379</c:v>
                </c:pt>
                <c:pt idx="106">
                  <c:v>41384</c:v>
                </c:pt>
                <c:pt idx="107">
                  <c:v>41389</c:v>
                </c:pt>
                <c:pt idx="108">
                  <c:v>41394</c:v>
                </c:pt>
                <c:pt idx="109">
                  <c:v>41399</c:v>
                </c:pt>
                <c:pt idx="110">
                  <c:v>41404</c:v>
                </c:pt>
                <c:pt idx="111">
                  <c:v>41409</c:v>
                </c:pt>
                <c:pt idx="112">
                  <c:v>41414</c:v>
                </c:pt>
                <c:pt idx="113">
                  <c:v>41419</c:v>
                </c:pt>
                <c:pt idx="114">
                  <c:v>41424</c:v>
                </c:pt>
                <c:pt idx="115">
                  <c:v>41430</c:v>
                </c:pt>
                <c:pt idx="116">
                  <c:v>41435</c:v>
                </c:pt>
                <c:pt idx="117">
                  <c:v>41440</c:v>
                </c:pt>
                <c:pt idx="118">
                  <c:v>41445</c:v>
                </c:pt>
                <c:pt idx="119">
                  <c:v>41450</c:v>
                </c:pt>
                <c:pt idx="120">
                  <c:v>41455</c:v>
                </c:pt>
                <c:pt idx="121">
                  <c:v>41460</c:v>
                </c:pt>
                <c:pt idx="122">
                  <c:v>41465</c:v>
                </c:pt>
                <c:pt idx="123">
                  <c:v>41470</c:v>
                </c:pt>
                <c:pt idx="124">
                  <c:v>41475</c:v>
                </c:pt>
                <c:pt idx="125">
                  <c:v>41480</c:v>
                </c:pt>
                <c:pt idx="126">
                  <c:v>41485</c:v>
                </c:pt>
                <c:pt idx="127">
                  <c:v>41491</c:v>
                </c:pt>
                <c:pt idx="128">
                  <c:v>41496</c:v>
                </c:pt>
                <c:pt idx="129">
                  <c:v>41501</c:v>
                </c:pt>
                <c:pt idx="130">
                  <c:v>41506</c:v>
                </c:pt>
                <c:pt idx="131">
                  <c:v>41511</c:v>
                </c:pt>
                <c:pt idx="132">
                  <c:v>41516</c:v>
                </c:pt>
                <c:pt idx="133">
                  <c:v>41522</c:v>
                </c:pt>
                <c:pt idx="134">
                  <c:v>41527</c:v>
                </c:pt>
                <c:pt idx="135">
                  <c:v>41532</c:v>
                </c:pt>
                <c:pt idx="136">
                  <c:v>41537</c:v>
                </c:pt>
                <c:pt idx="137">
                  <c:v>41542</c:v>
                </c:pt>
                <c:pt idx="138">
                  <c:v>41547</c:v>
                </c:pt>
                <c:pt idx="139">
                  <c:v>41552</c:v>
                </c:pt>
                <c:pt idx="140">
                  <c:v>41557</c:v>
                </c:pt>
                <c:pt idx="141">
                  <c:v>41562</c:v>
                </c:pt>
                <c:pt idx="142">
                  <c:v>41567</c:v>
                </c:pt>
                <c:pt idx="143">
                  <c:v>41569</c:v>
                </c:pt>
                <c:pt idx="144">
                  <c:v>41572</c:v>
                </c:pt>
                <c:pt idx="145">
                  <c:v>41577</c:v>
                </c:pt>
                <c:pt idx="146">
                  <c:v>41583</c:v>
                </c:pt>
                <c:pt idx="147">
                  <c:v>41588</c:v>
                </c:pt>
                <c:pt idx="148">
                  <c:v>41593</c:v>
                </c:pt>
                <c:pt idx="149">
                  <c:v>41598</c:v>
                </c:pt>
                <c:pt idx="150">
                  <c:v>41603</c:v>
                </c:pt>
                <c:pt idx="151">
                  <c:v>41608</c:v>
                </c:pt>
                <c:pt idx="152">
                  <c:v>41613</c:v>
                </c:pt>
                <c:pt idx="153">
                  <c:v>41618</c:v>
                </c:pt>
                <c:pt idx="154">
                  <c:v>41623</c:v>
                </c:pt>
                <c:pt idx="155">
                  <c:v>41628</c:v>
                </c:pt>
                <c:pt idx="156">
                  <c:v>41633</c:v>
                </c:pt>
                <c:pt idx="157">
                  <c:v>41638</c:v>
                </c:pt>
                <c:pt idx="158">
                  <c:v>41644</c:v>
                </c:pt>
                <c:pt idx="159">
                  <c:v>41649</c:v>
                </c:pt>
                <c:pt idx="160">
                  <c:v>41654</c:v>
                </c:pt>
                <c:pt idx="161">
                  <c:v>41659</c:v>
                </c:pt>
                <c:pt idx="162">
                  <c:v>41664</c:v>
                </c:pt>
                <c:pt idx="163">
                  <c:v>41669</c:v>
                </c:pt>
                <c:pt idx="164">
                  <c:v>41673</c:v>
                </c:pt>
                <c:pt idx="165">
                  <c:v>41675</c:v>
                </c:pt>
                <c:pt idx="166">
                  <c:v>41680</c:v>
                </c:pt>
                <c:pt idx="167">
                  <c:v>41685</c:v>
                </c:pt>
                <c:pt idx="168">
                  <c:v>41690</c:v>
                </c:pt>
                <c:pt idx="169">
                  <c:v>41695</c:v>
                </c:pt>
                <c:pt idx="170">
                  <c:v>41698</c:v>
                </c:pt>
                <c:pt idx="171">
                  <c:v>41703</c:v>
                </c:pt>
                <c:pt idx="172">
                  <c:v>41708</c:v>
                </c:pt>
                <c:pt idx="173">
                  <c:v>41713</c:v>
                </c:pt>
                <c:pt idx="174">
                  <c:v>41718</c:v>
                </c:pt>
                <c:pt idx="175">
                  <c:v>41723</c:v>
                </c:pt>
                <c:pt idx="176">
                  <c:v>41728</c:v>
                </c:pt>
                <c:pt idx="177">
                  <c:v>41734</c:v>
                </c:pt>
                <c:pt idx="178">
                  <c:v>41739</c:v>
                </c:pt>
                <c:pt idx="179">
                  <c:v>41744</c:v>
                </c:pt>
                <c:pt idx="180">
                  <c:v>41749</c:v>
                </c:pt>
                <c:pt idx="181">
                  <c:v>41754</c:v>
                </c:pt>
                <c:pt idx="182">
                  <c:v>41759</c:v>
                </c:pt>
                <c:pt idx="183">
                  <c:v>41764</c:v>
                </c:pt>
                <c:pt idx="184">
                  <c:v>41769</c:v>
                </c:pt>
                <c:pt idx="185">
                  <c:v>41774</c:v>
                </c:pt>
                <c:pt idx="186">
                  <c:v>41779</c:v>
                </c:pt>
                <c:pt idx="187">
                  <c:v>41784</c:v>
                </c:pt>
                <c:pt idx="188">
                  <c:v>41789</c:v>
                </c:pt>
                <c:pt idx="189">
                  <c:v>41795</c:v>
                </c:pt>
                <c:pt idx="190">
                  <c:v>41800</c:v>
                </c:pt>
                <c:pt idx="191">
                  <c:v>41805</c:v>
                </c:pt>
                <c:pt idx="192">
                  <c:v>41810</c:v>
                </c:pt>
                <c:pt idx="193">
                  <c:v>41815</c:v>
                </c:pt>
                <c:pt idx="194">
                  <c:v>41820</c:v>
                </c:pt>
                <c:pt idx="195">
                  <c:v>41825</c:v>
                </c:pt>
                <c:pt idx="196">
                  <c:v>41830</c:v>
                </c:pt>
                <c:pt idx="197">
                  <c:v>41835</c:v>
                </c:pt>
                <c:pt idx="198">
                  <c:v>41840</c:v>
                </c:pt>
                <c:pt idx="199">
                  <c:v>41845</c:v>
                </c:pt>
                <c:pt idx="200">
                  <c:v>41850</c:v>
                </c:pt>
                <c:pt idx="201">
                  <c:v>41856</c:v>
                </c:pt>
                <c:pt idx="202">
                  <c:v>41861</c:v>
                </c:pt>
                <c:pt idx="203">
                  <c:v>41866</c:v>
                </c:pt>
                <c:pt idx="204">
                  <c:v>41871</c:v>
                </c:pt>
                <c:pt idx="205">
                  <c:v>41876</c:v>
                </c:pt>
                <c:pt idx="206">
                  <c:v>41881</c:v>
                </c:pt>
                <c:pt idx="207">
                  <c:v>41887</c:v>
                </c:pt>
                <c:pt idx="208">
                  <c:v>41892</c:v>
                </c:pt>
                <c:pt idx="209">
                  <c:v>41897</c:v>
                </c:pt>
                <c:pt idx="210">
                  <c:v>41902</c:v>
                </c:pt>
                <c:pt idx="211">
                  <c:v>41907</c:v>
                </c:pt>
                <c:pt idx="212">
                  <c:v>41912</c:v>
                </c:pt>
                <c:pt idx="213">
                  <c:v>41917</c:v>
                </c:pt>
                <c:pt idx="214">
                  <c:v>41922</c:v>
                </c:pt>
                <c:pt idx="215">
                  <c:v>41927</c:v>
                </c:pt>
                <c:pt idx="216">
                  <c:v>41929</c:v>
                </c:pt>
                <c:pt idx="217">
                  <c:v>41932</c:v>
                </c:pt>
                <c:pt idx="218">
                  <c:v>41937</c:v>
                </c:pt>
                <c:pt idx="219">
                  <c:v>41942</c:v>
                </c:pt>
                <c:pt idx="220">
                  <c:v>41948</c:v>
                </c:pt>
                <c:pt idx="221">
                  <c:v>41953</c:v>
                </c:pt>
                <c:pt idx="222">
                  <c:v>41958</c:v>
                </c:pt>
                <c:pt idx="223">
                  <c:v>41963</c:v>
                </c:pt>
                <c:pt idx="224">
                  <c:v>41968</c:v>
                </c:pt>
                <c:pt idx="225">
                  <c:v>41973</c:v>
                </c:pt>
                <c:pt idx="226">
                  <c:v>41978</c:v>
                </c:pt>
                <c:pt idx="227">
                  <c:v>41983</c:v>
                </c:pt>
                <c:pt idx="228">
                  <c:v>41988</c:v>
                </c:pt>
                <c:pt idx="229">
                  <c:v>41993</c:v>
                </c:pt>
                <c:pt idx="230">
                  <c:v>41998</c:v>
                </c:pt>
                <c:pt idx="231">
                  <c:v>42003</c:v>
                </c:pt>
                <c:pt idx="232">
                  <c:v>42009</c:v>
                </c:pt>
                <c:pt idx="233">
                  <c:v>42014</c:v>
                </c:pt>
                <c:pt idx="234">
                  <c:v>42019</c:v>
                </c:pt>
                <c:pt idx="235">
                  <c:v>42024</c:v>
                </c:pt>
                <c:pt idx="236">
                  <c:v>42029</c:v>
                </c:pt>
                <c:pt idx="237">
                  <c:v>42034</c:v>
                </c:pt>
                <c:pt idx="238">
                  <c:v>42040</c:v>
                </c:pt>
                <c:pt idx="239">
                  <c:v>42045</c:v>
                </c:pt>
                <c:pt idx="240">
                  <c:v>42050</c:v>
                </c:pt>
                <c:pt idx="241">
                  <c:v>42055</c:v>
                </c:pt>
                <c:pt idx="242">
                  <c:v>42060</c:v>
                </c:pt>
                <c:pt idx="243">
                  <c:v>42063</c:v>
                </c:pt>
                <c:pt idx="244">
                  <c:v>42068</c:v>
                </c:pt>
                <c:pt idx="245">
                  <c:v>42073</c:v>
                </c:pt>
                <c:pt idx="246">
                  <c:v>42078</c:v>
                </c:pt>
                <c:pt idx="247">
                  <c:v>42083</c:v>
                </c:pt>
                <c:pt idx="248">
                  <c:v>42088</c:v>
                </c:pt>
                <c:pt idx="249">
                  <c:v>42093</c:v>
                </c:pt>
                <c:pt idx="250">
                  <c:v>42099</c:v>
                </c:pt>
                <c:pt idx="251">
                  <c:v>42104</c:v>
                </c:pt>
                <c:pt idx="252">
                  <c:v>42109</c:v>
                </c:pt>
                <c:pt idx="253">
                  <c:v>42114</c:v>
                </c:pt>
                <c:pt idx="254">
                  <c:v>42119</c:v>
                </c:pt>
                <c:pt idx="255">
                  <c:v>42124</c:v>
                </c:pt>
                <c:pt idx="256">
                  <c:v>42129</c:v>
                </c:pt>
                <c:pt idx="257">
                  <c:v>42134</c:v>
                </c:pt>
                <c:pt idx="258">
                  <c:v>42139</c:v>
                </c:pt>
                <c:pt idx="259">
                  <c:v>42144</c:v>
                </c:pt>
                <c:pt idx="260">
                  <c:v>42149</c:v>
                </c:pt>
                <c:pt idx="261">
                  <c:v>42154</c:v>
                </c:pt>
                <c:pt idx="262">
                  <c:v>42160</c:v>
                </c:pt>
                <c:pt idx="263">
                  <c:v>42165</c:v>
                </c:pt>
                <c:pt idx="264">
                  <c:v>42170</c:v>
                </c:pt>
                <c:pt idx="265">
                  <c:v>42175</c:v>
                </c:pt>
                <c:pt idx="266">
                  <c:v>42180</c:v>
                </c:pt>
                <c:pt idx="267">
                  <c:v>42185</c:v>
                </c:pt>
                <c:pt idx="268">
                  <c:v>42190</c:v>
                </c:pt>
                <c:pt idx="269">
                  <c:v>42195</c:v>
                </c:pt>
                <c:pt idx="270">
                  <c:v>42200</c:v>
                </c:pt>
                <c:pt idx="271">
                  <c:v>42205</c:v>
                </c:pt>
                <c:pt idx="272">
                  <c:v>42210</c:v>
                </c:pt>
                <c:pt idx="273">
                  <c:v>42215</c:v>
                </c:pt>
                <c:pt idx="274">
                  <c:v>42246</c:v>
                </c:pt>
                <c:pt idx="275">
                  <c:v>42252</c:v>
                </c:pt>
                <c:pt idx="276">
                  <c:v>42257</c:v>
                </c:pt>
                <c:pt idx="277">
                  <c:v>42262</c:v>
                </c:pt>
                <c:pt idx="278">
                  <c:v>42267</c:v>
                </c:pt>
                <c:pt idx="279">
                  <c:v>42272</c:v>
                </c:pt>
                <c:pt idx="280">
                  <c:v>42277</c:v>
                </c:pt>
                <c:pt idx="281">
                  <c:v>42282</c:v>
                </c:pt>
                <c:pt idx="282">
                  <c:v>42287</c:v>
                </c:pt>
                <c:pt idx="283">
                  <c:v>42292</c:v>
                </c:pt>
                <c:pt idx="284">
                  <c:v>42293</c:v>
                </c:pt>
                <c:pt idx="285">
                  <c:v>42297</c:v>
                </c:pt>
                <c:pt idx="286">
                  <c:v>42302</c:v>
                </c:pt>
                <c:pt idx="287">
                  <c:v>42307</c:v>
                </c:pt>
                <c:pt idx="288">
                  <c:v>42313</c:v>
                </c:pt>
                <c:pt idx="289">
                  <c:v>42318</c:v>
                </c:pt>
                <c:pt idx="290">
                  <c:v>42323</c:v>
                </c:pt>
                <c:pt idx="291">
                  <c:v>42328</c:v>
                </c:pt>
                <c:pt idx="292">
                  <c:v>42333</c:v>
                </c:pt>
                <c:pt idx="293">
                  <c:v>42338</c:v>
                </c:pt>
                <c:pt idx="294">
                  <c:v>42343</c:v>
                </c:pt>
                <c:pt idx="295">
                  <c:v>42348</c:v>
                </c:pt>
                <c:pt idx="296">
                  <c:v>42353</c:v>
                </c:pt>
                <c:pt idx="297">
                  <c:v>42358</c:v>
                </c:pt>
                <c:pt idx="298">
                  <c:v>42363</c:v>
                </c:pt>
                <c:pt idx="299">
                  <c:v>42368</c:v>
                </c:pt>
                <c:pt idx="300">
                  <c:v>42374</c:v>
                </c:pt>
                <c:pt idx="301">
                  <c:v>42379</c:v>
                </c:pt>
                <c:pt idx="302">
                  <c:v>42384</c:v>
                </c:pt>
                <c:pt idx="303">
                  <c:v>42389</c:v>
                </c:pt>
                <c:pt idx="304">
                  <c:v>42394</c:v>
                </c:pt>
                <c:pt idx="305">
                  <c:v>42399</c:v>
                </c:pt>
                <c:pt idx="306">
                  <c:v>42405</c:v>
                </c:pt>
                <c:pt idx="307">
                  <c:v>42410</c:v>
                </c:pt>
                <c:pt idx="308">
                  <c:v>42415</c:v>
                </c:pt>
                <c:pt idx="309">
                  <c:v>42420</c:v>
                </c:pt>
                <c:pt idx="310">
                  <c:v>42425</c:v>
                </c:pt>
                <c:pt idx="311">
                  <c:v>42434</c:v>
                </c:pt>
                <c:pt idx="312">
                  <c:v>42439</c:v>
                </c:pt>
                <c:pt idx="313">
                  <c:v>42444</c:v>
                </c:pt>
                <c:pt idx="314">
                  <c:v>42449</c:v>
                </c:pt>
                <c:pt idx="315">
                  <c:v>42454</c:v>
                </c:pt>
                <c:pt idx="316">
                  <c:v>42459</c:v>
                </c:pt>
                <c:pt idx="317">
                  <c:v>42465</c:v>
                </c:pt>
                <c:pt idx="318">
                  <c:v>42470</c:v>
                </c:pt>
                <c:pt idx="319">
                  <c:v>42475</c:v>
                </c:pt>
                <c:pt idx="320">
                  <c:v>42480</c:v>
                </c:pt>
                <c:pt idx="321">
                  <c:v>42485</c:v>
                </c:pt>
                <c:pt idx="322">
                  <c:v>42490</c:v>
                </c:pt>
                <c:pt idx="323">
                  <c:v>42495</c:v>
                </c:pt>
                <c:pt idx="324">
                  <c:v>42500</c:v>
                </c:pt>
                <c:pt idx="325">
                  <c:v>42505</c:v>
                </c:pt>
                <c:pt idx="326">
                  <c:v>42510</c:v>
                </c:pt>
                <c:pt idx="327">
                  <c:v>42515</c:v>
                </c:pt>
                <c:pt idx="328">
                  <c:v>42520</c:v>
                </c:pt>
                <c:pt idx="329">
                  <c:v>42546</c:v>
                </c:pt>
                <c:pt idx="330">
                  <c:v>42551</c:v>
                </c:pt>
                <c:pt idx="331">
                  <c:v>42556</c:v>
                </c:pt>
                <c:pt idx="332">
                  <c:v>42561</c:v>
                </c:pt>
                <c:pt idx="333">
                  <c:v>42566</c:v>
                </c:pt>
                <c:pt idx="334">
                  <c:v>42571</c:v>
                </c:pt>
                <c:pt idx="335">
                  <c:v>42576</c:v>
                </c:pt>
                <c:pt idx="336">
                  <c:v>42581</c:v>
                </c:pt>
                <c:pt idx="337">
                  <c:v>42587</c:v>
                </c:pt>
                <c:pt idx="338">
                  <c:v>42592</c:v>
                </c:pt>
                <c:pt idx="339">
                  <c:v>42597</c:v>
                </c:pt>
                <c:pt idx="340">
                  <c:v>42602</c:v>
                </c:pt>
                <c:pt idx="341">
                  <c:v>42607</c:v>
                </c:pt>
                <c:pt idx="342">
                  <c:v>42618</c:v>
                </c:pt>
                <c:pt idx="343">
                  <c:v>42623</c:v>
                </c:pt>
                <c:pt idx="344">
                  <c:v>42638</c:v>
                </c:pt>
                <c:pt idx="345">
                  <c:v>42643</c:v>
                </c:pt>
                <c:pt idx="346">
                  <c:v>42648</c:v>
                </c:pt>
                <c:pt idx="347">
                  <c:v>42653</c:v>
                </c:pt>
                <c:pt idx="348">
                  <c:v>42653</c:v>
                </c:pt>
                <c:pt idx="349">
                  <c:v>42658</c:v>
                </c:pt>
                <c:pt idx="350">
                  <c:v>42663</c:v>
                </c:pt>
                <c:pt idx="351">
                  <c:v>42668</c:v>
                </c:pt>
                <c:pt idx="352">
                  <c:v>42673</c:v>
                </c:pt>
                <c:pt idx="353">
                  <c:v>42679</c:v>
                </c:pt>
                <c:pt idx="354">
                  <c:v>42684</c:v>
                </c:pt>
                <c:pt idx="355">
                  <c:v>42689</c:v>
                </c:pt>
                <c:pt idx="356">
                  <c:v>42694</c:v>
                </c:pt>
                <c:pt idx="357">
                  <c:v>42699</c:v>
                </c:pt>
                <c:pt idx="358">
                  <c:v>42704</c:v>
                </c:pt>
                <c:pt idx="359">
                  <c:v>42709</c:v>
                </c:pt>
                <c:pt idx="360">
                  <c:v>42714</c:v>
                </c:pt>
                <c:pt idx="361">
                  <c:v>42719</c:v>
                </c:pt>
                <c:pt idx="362">
                  <c:v>42724</c:v>
                </c:pt>
                <c:pt idx="363">
                  <c:v>42729</c:v>
                </c:pt>
                <c:pt idx="364">
                  <c:v>42734</c:v>
                </c:pt>
                <c:pt idx="365">
                  <c:v>42734</c:v>
                </c:pt>
                <c:pt idx="366">
                  <c:v>42740</c:v>
                </c:pt>
                <c:pt idx="367">
                  <c:v>42745</c:v>
                </c:pt>
                <c:pt idx="368">
                  <c:v>42750</c:v>
                </c:pt>
                <c:pt idx="369">
                  <c:v>42755</c:v>
                </c:pt>
                <c:pt idx="370">
                  <c:v>42760</c:v>
                </c:pt>
                <c:pt idx="371">
                  <c:v>42765</c:v>
                </c:pt>
                <c:pt idx="372">
                  <c:v>42771</c:v>
                </c:pt>
                <c:pt idx="373">
                  <c:v>42776</c:v>
                </c:pt>
                <c:pt idx="374">
                  <c:v>42781</c:v>
                </c:pt>
                <c:pt idx="375">
                  <c:v>42786</c:v>
                </c:pt>
                <c:pt idx="376">
                  <c:v>42791</c:v>
                </c:pt>
                <c:pt idx="377">
                  <c:v>42804</c:v>
                </c:pt>
                <c:pt idx="378">
                  <c:v>42809</c:v>
                </c:pt>
                <c:pt idx="379">
                  <c:v>42814</c:v>
                </c:pt>
                <c:pt idx="380">
                  <c:v>42819</c:v>
                </c:pt>
                <c:pt idx="381">
                  <c:v>42824</c:v>
                </c:pt>
                <c:pt idx="382">
                  <c:v>42830</c:v>
                </c:pt>
                <c:pt idx="383">
                  <c:v>42835</c:v>
                </c:pt>
                <c:pt idx="384">
                  <c:v>42840</c:v>
                </c:pt>
                <c:pt idx="385">
                  <c:v>42845</c:v>
                </c:pt>
                <c:pt idx="386">
                  <c:v>42850</c:v>
                </c:pt>
                <c:pt idx="387">
                  <c:v>42855</c:v>
                </c:pt>
                <c:pt idx="388">
                  <c:v>42860</c:v>
                </c:pt>
                <c:pt idx="389">
                  <c:v>42865</c:v>
                </c:pt>
                <c:pt idx="390">
                  <c:v>42870</c:v>
                </c:pt>
                <c:pt idx="391">
                  <c:v>42875</c:v>
                </c:pt>
                <c:pt idx="392">
                  <c:v>42880</c:v>
                </c:pt>
                <c:pt idx="393">
                  <c:v>42885</c:v>
                </c:pt>
                <c:pt idx="394">
                  <c:v>42891</c:v>
                </c:pt>
                <c:pt idx="395">
                  <c:v>42896</c:v>
                </c:pt>
                <c:pt idx="396">
                  <c:v>42901</c:v>
                </c:pt>
                <c:pt idx="397">
                  <c:v>42906</c:v>
                </c:pt>
                <c:pt idx="398">
                  <c:v>42911</c:v>
                </c:pt>
                <c:pt idx="399">
                  <c:v>42916</c:v>
                </c:pt>
                <c:pt idx="400">
                  <c:v>42921</c:v>
                </c:pt>
                <c:pt idx="401">
                  <c:v>42926</c:v>
                </c:pt>
                <c:pt idx="402">
                  <c:v>42931</c:v>
                </c:pt>
                <c:pt idx="403">
                  <c:v>42936</c:v>
                </c:pt>
                <c:pt idx="404">
                  <c:v>42941</c:v>
                </c:pt>
                <c:pt idx="405">
                  <c:v>42946</c:v>
                </c:pt>
                <c:pt idx="406">
                  <c:v>42952</c:v>
                </c:pt>
                <c:pt idx="407">
                  <c:v>42957</c:v>
                </c:pt>
                <c:pt idx="408">
                  <c:v>42962</c:v>
                </c:pt>
                <c:pt idx="409">
                  <c:v>42967</c:v>
                </c:pt>
                <c:pt idx="410">
                  <c:v>42972</c:v>
                </c:pt>
                <c:pt idx="411">
                  <c:v>42977</c:v>
                </c:pt>
                <c:pt idx="412">
                  <c:v>42983</c:v>
                </c:pt>
                <c:pt idx="413">
                  <c:v>42988</c:v>
                </c:pt>
                <c:pt idx="414">
                  <c:v>42993</c:v>
                </c:pt>
                <c:pt idx="415">
                  <c:v>42998</c:v>
                </c:pt>
                <c:pt idx="416">
                  <c:v>43003</c:v>
                </c:pt>
                <c:pt idx="417">
                  <c:v>43008</c:v>
                </c:pt>
                <c:pt idx="418">
                  <c:v>43013</c:v>
                </c:pt>
                <c:pt idx="419">
                  <c:v>43018</c:v>
                </c:pt>
                <c:pt idx="420">
                  <c:v>43023</c:v>
                </c:pt>
                <c:pt idx="421">
                  <c:v>43028</c:v>
                </c:pt>
                <c:pt idx="422">
                  <c:v>43033</c:v>
                </c:pt>
                <c:pt idx="423">
                  <c:v>43038</c:v>
                </c:pt>
                <c:pt idx="424">
                  <c:v>43044</c:v>
                </c:pt>
                <c:pt idx="425">
                  <c:v>43049</c:v>
                </c:pt>
                <c:pt idx="426">
                  <c:v>43054</c:v>
                </c:pt>
                <c:pt idx="427">
                  <c:v>43059</c:v>
                </c:pt>
                <c:pt idx="428">
                  <c:v>43064</c:v>
                </c:pt>
                <c:pt idx="429">
                  <c:v>43069</c:v>
                </c:pt>
                <c:pt idx="430">
                  <c:v>43074</c:v>
                </c:pt>
                <c:pt idx="431">
                  <c:v>43079</c:v>
                </c:pt>
                <c:pt idx="432">
                  <c:v>43084</c:v>
                </c:pt>
                <c:pt idx="433">
                  <c:v>43089</c:v>
                </c:pt>
                <c:pt idx="434">
                  <c:v>43094</c:v>
                </c:pt>
                <c:pt idx="435">
                  <c:v>43099</c:v>
                </c:pt>
                <c:pt idx="436">
                  <c:v>43105</c:v>
                </c:pt>
                <c:pt idx="437">
                  <c:v>43110</c:v>
                </c:pt>
                <c:pt idx="438">
                  <c:v>43115</c:v>
                </c:pt>
                <c:pt idx="439">
                  <c:v>43120</c:v>
                </c:pt>
                <c:pt idx="440">
                  <c:v>43125</c:v>
                </c:pt>
                <c:pt idx="441">
                  <c:v>43130</c:v>
                </c:pt>
                <c:pt idx="442">
                  <c:v>43136</c:v>
                </c:pt>
                <c:pt idx="443">
                  <c:v>43141</c:v>
                </c:pt>
                <c:pt idx="444">
                  <c:v>43146</c:v>
                </c:pt>
                <c:pt idx="445">
                  <c:v>43151</c:v>
                </c:pt>
                <c:pt idx="446">
                  <c:v>43156</c:v>
                </c:pt>
                <c:pt idx="447">
                  <c:v>43164</c:v>
                </c:pt>
                <c:pt idx="448">
                  <c:v>43169</c:v>
                </c:pt>
                <c:pt idx="449">
                  <c:v>43174</c:v>
                </c:pt>
                <c:pt idx="450">
                  <c:v>43179</c:v>
                </c:pt>
                <c:pt idx="451">
                  <c:v>43184</c:v>
                </c:pt>
                <c:pt idx="452">
                  <c:v>43189</c:v>
                </c:pt>
                <c:pt idx="453">
                  <c:v>43195</c:v>
                </c:pt>
                <c:pt idx="454">
                  <c:v>43200</c:v>
                </c:pt>
                <c:pt idx="455">
                  <c:v>43205</c:v>
                </c:pt>
                <c:pt idx="456">
                  <c:v>43210</c:v>
                </c:pt>
                <c:pt idx="457">
                  <c:v>43215</c:v>
                </c:pt>
                <c:pt idx="458">
                  <c:v>43220</c:v>
                </c:pt>
              </c:numCache>
            </c:numRef>
          </c:cat>
          <c:val>
            <c:numRef>
              <c:f>WellData!$F$2:$F$487</c:f>
              <c:numCache>
                <c:formatCode>General</c:formatCode>
                <c:ptCount val="486"/>
                <c:pt idx="0">
                  <c:v>265.47000000000003</c:v>
                </c:pt>
                <c:pt idx="1">
                  <c:v>265.27</c:v>
                </c:pt>
                <c:pt idx="2">
                  <c:v>265.69</c:v>
                </c:pt>
                <c:pt idx="3">
                  <c:v>265.89999999999998</c:v>
                </c:pt>
                <c:pt idx="4">
                  <c:v>266.14</c:v>
                </c:pt>
                <c:pt idx="5">
                  <c:v>266.61</c:v>
                </c:pt>
                <c:pt idx="6">
                  <c:v>267.36</c:v>
                </c:pt>
                <c:pt idx="7">
                  <c:v>267.86</c:v>
                </c:pt>
                <c:pt idx="8">
                  <c:v>268.83</c:v>
                </c:pt>
                <c:pt idx="9">
                  <c:v>269.63</c:v>
                </c:pt>
                <c:pt idx="10">
                  <c:v>270.22000000000003</c:v>
                </c:pt>
                <c:pt idx="11">
                  <c:v>271.33999999999997</c:v>
                </c:pt>
                <c:pt idx="12">
                  <c:v>272.25</c:v>
                </c:pt>
                <c:pt idx="13">
                  <c:v>273.24</c:v>
                </c:pt>
                <c:pt idx="14">
                  <c:v>274.05</c:v>
                </c:pt>
                <c:pt idx="15">
                  <c:v>275.08999999999997</c:v>
                </c:pt>
                <c:pt idx="16">
                  <c:v>275.73</c:v>
                </c:pt>
                <c:pt idx="17">
                  <c:v>275.98</c:v>
                </c:pt>
                <c:pt idx="18">
                  <c:v>276.39</c:v>
                </c:pt>
                <c:pt idx="19">
                  <c:v>277.32</c:v>
                </c:pt>
                <c:pt idx="20">
                  <c:v>278.14999999999998</c:v>
                </c:pt>
                <c:pt idx="21">
                  <c:v>279.05</c:v>
                </c:pt>
                <c:pt idx="22">
                  <c:v>279.74</c:v>
                </c:pt>
                <c:pt idx="23">
                  <c:v>280.38</c:v>
                </c:pt>
                <c:pt idx="24">
                  <c:v>280.38</c:v>
                </c:pt>
                <c:pt idx="25">
                  <c:v>281.75</c:v>
                </c:pt>
                <c:pt idx="26">
                  <c:v>282.31</c:v>
                </c:pt>
                <c:pt idx="27">
                  <c:v>282.92</c:v>
                </c:pt>
                <c:pt idx="28">
                  <c:v>283.58999999999997</c:v>
                </c:pt>
                <c:pt idx="29">
                  <c:v>283.8</c:v>
                </c:pt>
                <c:pt idx="30">
                  <c:v>284.19</c:v>
                </c:pt>
                <c:pt idx="31">
                  <c:v>284.58999999999997</c:v>
                </c:pt>
                <c:pt idx="32">
                  <c:v>284.62</c:v>
                </c:pt>
                <c:pt idx="33">
                  <c:v>284.75</c:v>
                </c:pt>
                <c:pt idx="34">
                  <c:v>284.49</c:v>
                </c:pt>
                <c:pt idx="35">
                  <c:v>283.72000000000003</c:v>
                </c:pt>
                <c:pt idx="36">
                  <c:v>282.89</c:v>
                </c:pt>
                <c:pt idx="37">
                  <c:v>281.94</c:v>
                </c:pt>
                <c:pt idx="38">
                  <c:v>280.94</c:v>
                </c:pt>
                <c:pt idx="39">
                  <c:v>279.91000000000003</c:v>
                </c:pt>
                <c:pt idx="40">
                  <c:v>279.44</c:v>
                </c:pt>
                <c:pt idx="41">
                  <c:v>279.13</c:v>
                </c:pt>
                <c:pt idx="42">
                  <c:v>278.77</c:v>
                </c:pt>
                <c:pt idx="43">
                  <c:v>278.23</c:v>
                </c:pt>
                <c:pt idx="44">
                  <c:v>277.82</c:v>
                </c:pt>
                <c:pt idx="45">
                  <c:v>277.07</c:v>
                </c:pt>
                <c:pt idx="46">
                  <c:v>276.25</c:v>
                </c:pt>
                <c:pt idx="47">
                  <c:v>275.44</c:v>
                </c:pt>
                <c:pt idx="48">
                  <c:v>274.7</c:v>
                </c:pt>
                <c:pt idx="49">
                  <c:v>273.89999999999998</c:v>
                </c:pt>
                <c:pt idx="50">
                  <c:v>273.2</c:v>
                </c:pt>
                <c:pt idx="51">
                  <c:v>272.69</c:v>
                </c:pt>
                <c:pt idx="52">
                  <c:v>272.49</c:v>
                </c:pt>
                <c:pt idx="53">
                  <c:v>272.48</c:v>
                </c:pt>
                <c:pt idx="54">
                  <c:v>272.24</c:v>
                </c:pt>
                <c:pt idx="55">
                  <c:v>271.81</c:v>
                </c:pt>
                <c:pt idx="56">
                  <c:v>271.11</c:v>
                </c:pt>
                <c:pt idx="57">
                  <c:v>270.27999999999997</c:v>
                </c:pt>
                <c:pt idx="58">
                  <c:v>269.35000000000002</c:v>
                </c:pt>
                <c:pt idx="59">
                  <c:v>268.47000000000003</c:v>
                </c:pt>
                <c:pt idx="60">
                  <c:v>267.49</c:v>
                </c:pt>
                <c:pt idx="61">
                  <c:v>266.2</c:v>
                </c:pt>
                <c:pt idx="62">
                  <c:v>265.08</c:v>
                </c:pt>
                <c:pt idx="63">
                  <c:v>264.07</c:v>
                </c:pt>
                <c:pt idx="64">
                  <c:v>263.3</c:v>
                </c:pt>
                <c:pt idx="65">
                  <c:v>262.77</c:v>
                </c:pt>
                <c:pt idx="66">
                  <c:v>262.73</c:v>
                </c:pt>
                <c:pt idx="67">
                  <c:v>262.58999999999997</c:v>
                </c:pt>
                <c:pt idx="68">
                  <c:v>262.79000000000002</c:v>
                </c:pt>
                <c:pt idx="69">
                  <c:v>263.05</c:v>
                </c:pt>
                <c:pt idx="70">
                  <c:v>263.39999999999998</c:v>
                </c:pt>
                <c:pt idx="71">
                  <c:v>263.64999999999998</c:v>
                </c:pt>
                <c:pt idx="72">
                  <c:v>263.75</c:v>
                </c:pt>
                <c:pt idx="73">
                  <c:v>264.12</c:v>
                </c:pt>
                <c:pt idx="74">
                  <c:v>264.54000000000002</c:v>
                </c:pt>
                <c:pt idx="75">
                  <c:v>264.77</c:v>
                </c:pt>
                <c:pt idx="76">
                  <c:v>265.64999999999998</c:v>
                </c:pt>
                <c:pt idx="77">
                  <c:v>266.44</c:v>
                </c:pt>
                <c:pt idx="78">
                  <c:v>267.08</c:v>
                </c:pt>
                <c:pt idx="79">
                  <c:v>267.88</c:v>
                </c:pt>
                <c:pt idx="80">
                  <c:v>268.54000000000002</c:v>
                </c:pt>
                <c:pt idx="81">
                  <c:v>269.26</c:v>
                </c:pt>
                <c:pt idx="82">
                  <c:v>269.87</c:v>
                </c:pt>
                <c:pt idx="83">
                  <c:v>270.29000000000002</c:v>
                </c:pt>
                <c:pt idx="84">
                  <c:v>271.02999999999997</c:v>
                </c:pt>
                <c:pt idx="85">
                  <c:v>271.86</c:v>
                </c:pt>
                <c:pt idx="86">
                  <c:v>272.39</c:v>
                </c:pt>
                <c:pt idx="87">
                  <c:v>273.02999999999997</c:v>
                </c:pt>
                <c:pt idx="88">
                  <c:v>273.76</c:v>
                </c:pt>
                <c:pt idx="90">
                  <c:v>274.67</c:v>
                </c:pt>
                <c:pt idx="91">
                  <c:v>275.37</c:v>
                </c:pt>
                <c:pt idx="92">
                  <c:v>276.02999999999997</c:v>
                </c:pt>
                <c:pt idx="93">
                  <c:v>276.39999999999998</c:v>
                </c:pt>
                <c:pt idx="94">
                  <c:v>276.94</c:v>
                </c:pt>
                <c:pt idx="95">
                  <c:v>277.45</c:v>
                </c:pt>
                <c:pt idx="96">
                  <c:v>277.45</c:v>
                </c:pt>
                <c:pt idx="97">
                  <c:v>277.8</c:v>
                </c:pt>
                <c:pt idx="98">
                  <c:v>278</c:v>
                </c:pt>
                <c:pt idx="99">
                  <c:v>277.58999999999997</c:v>
                </c:pt>
                <c:pt idx="100">
                  <c:v>277.56</c:v>
                </c:pt>
                <c:pt idx="101">
                  <c:v>277.18</c:v>
                </c:pt>
                <c:pt idx="102">
                  <c:v>276.68</c:v>
                </c:pt>
                <c:pt idx="103">
                  <c:v>275.91000000000003</c:v>
                </c:pt>
                <c:pt idx="104">
                  <c:v>275.64</c:v>
                </c:pt>
                <c:pt idx="105">
                  <c:v>275.18</c:v>
                </c:pt>
                <c:pt idx="106">
                  <c:v>274.5</c:v>
                </c:pt>
                <c:pt idx="107">
                  <c:v>273.89999999999998</c:v>
                </c:pt>
                <c:pt idx="108">
                  <c:v>273.52</c:v>
                </c:pt>
                <c:pt idx="109">
                  <c:v>272.81</c:v>
                </c:pt>
                <c:pt idx="110">
                  <c:v>272.16000000000003</c:v>
                </c:pt>
                <c:pt idx="111">
                  <c:v>271.5</c:v>
                </c:pt>
                <c:pt idx="112">
                  <c:v>270.89</c:v>
                </c:pt>
                <c:pt idx="113">
                  <c:v>269.81</c:v>
                </c:pt>
                <c:pt idx="114">
                  <c:v>269.10000000000002</c:v>
                </c:pt>
                <c:pt idx="115">
                  <c:v>267.89999999999998</c:v>
                </c:pt>
                <c:pt idx="116">
                  <c:v>267.25</c:v>
                </c:pt>
                <c:pt idx="117">
                  <c:v>266.58999999999997</c:v>
                </c:pt>
                <c:pt idx="118">
                  <c:v>266.04000000000002</c:v>
                </c:pt>
                <c:pt idx="119">
                  <c:v>265.64999999999998</c:v>
                </c:pt>
                <c:pt idx="120">
                  <c:v>264.92</c:v>
                </c:pt>
                <c:pt idx="121">
                  <c:v>264.51</c:v>
                </c:pt>
                <c:pt idx="122">
                  <c:v>264.10000000000002</c:v>
                </c:pt>
                <c:pt idx="123">
                  <c:v>263.56</c:v>
                </c:pt>
                <c:pt idx="124">
                  <c:v>262.95</c:v>
                </c:pt>
                <c:pt idx="125">
                  <c:v>262.61</c:v>
                </c:pt>
                <c:pt idx="126">
                  <c:v>262.26</c:v>
                </c:pt>
                <c:pt idx="127">
                  <c:v>261.68</c:v>
                </c:pt>
                <c:pt idx="128">
                  <c:v>261.01</c:v>
                </c:pt>
                <c:pt idx="129">
                  <c:v>260.10000000000002</c:v>
                </c:pt>
                <c:pt idx="130">
                  <c:v>259.01</c:v>
                </c:pt>
                <c:pt idx="131">
                  <c:v>258.01</c:v>
                </c:pt>
                <c:pt idx="132">
                  <c:v>257.23</c:v>
                </c:pt>
                <c:pt idx="133">
                  <c:v>256.24</c:v>
                </c:pt>
                <c:pt idx="134">
                  <c:v>255.5</c:v>
                </c:pt>
                <c:pt idx="135">
                  <c:v>254.7</c:v>
                </c:pt>
                <c:pt idx="136">
                  <c:v>254.17</c:v>
                </c:pt>
                <c:pt idx="137">
                  <c:v>253.87</c:v>
                </c:pt>
                <c:pt idx="138">
                  <c:v>253.73</c:v>
                </c:pt>
                <c:pt idx="139">
                  <c:v>253.75</c:v>
                </c:pt>
                <c:pt idx="140">
                  <c:v>253.89</c:v>
                </c:pt>
                <c:pt idx="141">
                  <c:v>254.18</c:v>
                </c:pt>
                <c:pt idx="142">
                  <c:v>254.26</c:v>
                </c:pt>
                <c:pt idx="143">
                  <c:v>254.5</c:v>
                </c:pt>
                <c:pt idx="144">
                  <c:v>254.8</c:v>
                </c:pt>
                <c:pt idx="145">
                  <c:v>255.25</c:v>
                </c:pt>
                <c:pt idx="146">
                  <c:v>255.85</c:v>
                </c:pt>
                <c:pt idx="147">
                  <c:v>256.20999999999998</c:v>
                </c:pt>
                <c:pt idx="148">
                  <c:v>256.89</c:v>
                </c:pt>
                <c:pt idx="149">
                  <c:v>257.5</c:v>
                </c:pt>
                <c:pt idx="150">
                  <c:v>258.02</c:v>
                </c:pt>
                <c:pt idx="151">
                  <c:v>258.86</c:v>
                </c:pt>
                <c:pt idx="152">
                  <c:v>259.89999999999998</c:v>
                </c:pt>
                <c:pt idx="153">
                  <c:v>260.51</c:v>
                </c:pt>
                <c:pt idx="154">
                  <c:v>261.32</c:v>
                </c:pt>
                <c:pt idx="155">
                  <c:v>262.39</c:v>
                </c:pt>
                <c:pt idx="156">
                  <c:v>262.99</c:v>
                </c:pt>
                <c:pt idx="157">
                  <c:v>263.85000000000002</c:v>
                </c:pt>
                <c:pt idx="158">
                  <c:v>265</c:v>
                </c:pt>
                <c:pt idx="159">
                  <c:v>265.63</c:v>
                </c:pt>
                <c:pt idx="160">
                  <c:v>266.18</c:v>
                </c:pt>
                <c:pt idx="161">
                  <c:v>266.98</c:v>
                </c:pt>
                <c:pt idx="162">
                  <c:v>267.32</c:v>
                </c:pt>
                <c:pt idx="163">
                  <c:v>268.08999999999997</c:v>
                </c:pt>
                <c:pt idx="164">
                  <c:v>268.8</c:v>
                </c:pt>
                <c:pt idx="165">
                  <c:v>269.02999999999997</c:v>
                </c:pt>
                <c:pt idx="166">
                  <c:v>269.5</c:v>
                </c:pt>
                <c:pt idx="167">
                  <c:v>270.01</c:v>
                </c:pt>
                <c:pt idx="168">
                  <c:v>270.58999999999997</c:v>
                </c:pt>
                <c:pt idx="169">
                  <c:v>270.83</c:v>
                </c:pt>
                <c:pt idx="170">
                  <c:v>271.14999999999998</c:v>
                </c:pt>
                <c:pt idx="171">
                  <c:v>271.32</c:v>
                </c:pt>
                <c:pt idx="172">
                  <c:v>271.58</c:v>
                </c:pt>
                <c:pt idx="173">
                  <c:v>271.82</c:v>
                </c:pt>
                <c:pt idx="174">
                  <c:v>271.73</c:v>
                </c:pt>
                <c:pt idx="175">
                  <c:v>271.75</c:v>
                </c:pt>
                <c:pt idx="176">
                  <c:v>271.64</c:v>
                </c:pt>
                <c:pt idx="177">
                  <c:v>271.52999999999997</c:v>
                </c:pt>
                <c:pt idx="178">
                  <c:v>271.32</c:v>
                </c:pt>
                <c:pt idx="179">
                  <c:v>271.13</c:v>
                </c:pt>
                <c:pt idx="180">
                  <c:v>270.69</c:v>
                </c:pt>
                <c:pt idx="181">
                  <c:v>270.29000000000002</c:v>
                </c:pt>
                <c:pt idx="182">
                  <c:v>269.69</c:v>
                </c:pt>
                <c:pt idx="183">
                  <c:v>268.83</c:v>
                </c:pt>
                <c:pt idx="184">
                  <c:v>268.02</c:v>
                </c:pt>
                <c:pt idx="185">
                  <c:v>267.01</c:v>
                </c:pt>
                <c:pt idx="186">
                  <c:v>266.48</c:v>
                </c:pt>
                <c:pt idx="187">
                  <c:v>265.95999999999998</c:v>
                </c:pt>
                <c:pt idx="188">
                  <c:v>266.08999999999997</c:v>
                </c:pt>
                <c:pt idx="189">
                  <c:v>265.49</c:v>
                </c:pt>
                <c:pt idx="190">
                  <c:v>265.05</c:v>
                </c:pt>
                <c:pt idx="191">
                  <c:v>264.58</c:v>
                </c:pt>
                <c:pt idx="192">
                  <c:v>264.01</c:v>
                </c:pt>
                <c:pt idx="193">
                  <c:v>263.52999999999997</c:v>
                </c:pt>
                <c:pt idx="194">
                  <c:v>263.02999999999997</c:v>
                </c:pt>
                <c:pt idx="195">
                  <c:v>262.41000000000003</c:v>
                </c:pt>
                <c:pt idx="196">
                  <c:v>261.89999999999998</c:v>
                </c:pt>
                <c:pt idx="197">
                  <c:v>261.27</c:v>
                </c:pt>
                <c:pt idx="198">
                  <c:v>260.73</c:v>
                </c:pt>
                <c:pt idx="199">
                  <c:v>260.06</c:v>
                </c:pt>
                <c:pt idx="200">
                  <c:v>259.72000000000003</c:v>
                </c:pt>
                <c:pt idx="201">
                  <c:v>258.82</c:v>
                </c:pt>
                <c:pt idx="202">
                  <c:v>258.49</c:v>
                </c:pt>
                <c:pt idx="203">
                  <c:v>257.79000000000002</c:v>
                </c:pt>
                <c:pt idx="204">
                  <c:v>256.86</c:v>
                </c:pt>
                <c:pt idx="205">
                  <c:v>255.78</c:v>
                </c:pt>
                <c:pt idx="206">
                  <c:v>254.57</c:v>
                </c:pt>
                <c:pt idx="207">
                  <c:v>253.18</c:v>
                </c:pt>
                <c:pt idx="208">
                  <c:v>252.28</c:v>
                </c:pt>
                <c:pt idx="209">
                  <c:v>251.3</c:v>
                </c:pt>
                <c:pt idx="210">
                  <c:v>250.59</c:v>
                </c:pt>
                <c:pt idx="211">
                  <c:v>249.86</c:v>
                </c:pt>
                <c:pt idx="212">
                  <c:v>249.42</c:v>
                </c:pt>
                <c:pt idx="213">
                  <c:v>248.94</c:v>
                </c:pt>
                <c:pt idx="214">
                  <c:v>248.62</c:v>
                </c:pt>
                <c:pt idx="215">
                  <c:v>248.23</c:v>
                </c:pt>
                <c:pt idx="216">
                  <c:v>248.39</c:v>
                </c:pt>
                <c:pt idx="217">
                  <c:v>248.07</c:v>
                </c:pt>
                <c:pt idx="218">
                  <c:v>247.87</c:v>
                </c:pt>
                <c:pt idx="219">
                  <c:v>247.72</c:v>
                </c:pt>
                <c:pt idx="220">
                  <c:v>247.63</c:v>
                </c:pt>
                <c:pt idx="221">
                  <c:v>247.95</c:v>
                </c:pt>
                <c:pt idx="222">
                  <c:v>248.07</c:v>
                </c:pt>
                <c:pt idx="223">
                  <c:v>248.46</c:v>
                </c:pt>
                <c:pt idx="224">
                  <c:v>248.76</c:v>
                </c:pt>
                <c:pt idx="225">
                  <c:v>249.43</c:v>
                </c:pt>
                <c:pt idx="226">
                  <c:v>249.96</c:v>
                </c:pt>
                <c:pt idx="227">
                  <c:v>250.51</c:v>
                </c:pt>
                <c:pt idx="228">
                  <c:v>251.21</c:v>
                </c:pt>
                <c:pt idx="229">
                  <c:v>251.78</c:v>
                </c:pt>
                <c:pt idx="230">
                  <c:v>252.5</c:v>
                </c:pt>
                <c:pt idx="231">
                  <c:v>252.95</c:v>
                </c:pt>
                <c:pt idx="232">
                  <c:v>253.62</c:v>
                </c:pt>
                <c:pt idx="233">
                  <c:v>254.48</c:v>
                </c:pt>
                <c:pt idx="234">
                  <c:v>255.12</c:v>
                </c:pt>
                <c:pt idx="235">
                  <c:v>256.12</c:v>
                </c:pt>
                <c:pt idx="236">
                  <c:v>256.72000000000003</c:v>
                </c:pt>
                <c:pt idx="237">
                  <c:v>257.42</c:v>
                </c:pt>
                <c:pt idx="238">
                  <c:v>258.23</c:v>
                </c:pt>
                <c:pt idx="239">
                  <c:v>259.16000000000003</c:v>
                </c:pt>
                <c:pt idx="240">
                  <c:v>259.77</c:v>
                </c:pt>
                <c:pt idx="241">
                  <c:v>260.64999999999998</c:v>
                </c:pt>
                <c:pt idx="242">
                  <c:v>261.20999999999998</c:v>
                </c:pt>
                <c:pt idx="243">
                  <c:v>261.39</c:v>
                </c:pt>
                <c:pt idx="244">
                  <c:v>261.77</c:v>
                </c:pt>
                <c:pt idx="245">
                  <c:v>262.43</c:v>
                </c:pt>
                <c:pt idx="246">
                  <c:v>262.79000000000002</c:v>
                </c:pt>
                <c:pt idx="247">
                  <c:v>263.45999999999998</c:v>
                </c:pt>
                <c:pt idx="248">
                  <c:v>263.99</c:v>
                </c:pt>
                <c:pt idx="249">
                  <c:v>264.63</c:v>
                </c:pt>
                <c:pt idx="250">
                  <c:v>265.3</c:v>
                </c:pt>
                <c:pt idx="251">
                  <c:v>265.52</c:v>
                </c:pt>
                <c:pt idx="252">
                  <c:v>265.76</c:v>
                </c:pt>
                <c:pt idx="253">
                  <c:v>266.12</c:v>
                </c:pt>
                <c:pt idx="254">
                  <c:v>266.60000000000002</c:v>
                </c:pt>
                <c:pt idx="255">
                  <c:v>266.87</c:v>
                </c:pt>
                <c:pt idx="256">
                  <c:v>267.31</c:v>
                </c:pt>
                <c:pt idx="257">
                  <c:v>267.64</c:v>
                </c:pt>
                <c:pt idx="258">
                  <c:v>268.10000000000002</c:v>
                </c:pt>
                <c:pt idx="259">
                  <c:v>268.42</c:v>
                </c:pt>
                <c:pt idx="260">
                  <c:v>269.05</c:v>
                </c:pt>
                <c:pt idx="261">
                  <c:v>269.42</c:v>
                </c:pt>
                <c:pt idx="262">
                  <c:v>269.98</c:v>
                </c:pt>
                <c:pt idx="263">
                  <c:v>270.52999999999997</c:v>
                </c:pt>
                <c:pt idx="264">
                  <c:v>270.91000000000003</c:v>
                </c:pt>
                <c:pt idx="265">
                  <c:v>270.95999999999998</c:v>
                </c:pt>
                <c:pt idx="266">
                  <c:v>271.33</c:v>
                </c:pt>
                <c:pt idx="267">
                  <c:v>271.52999999999997</c:v>
                </c:pt>
                <c:pt idx="268">
                  <c:v>271.73</c:v>
                </c:pt>
                <c:pt idx="269">
                  <c:v>272.42</c:v>
                </c:pt>
                <c:pt idx="270">
                  <c:v>272.49</c:v>
                </c:pt>
                <c:pt idx="271">
                  <c:v>272.41000000000003</c:v>
                </c:pt>
                <c:pt idx="272">
                  <c:v>272.20999999999998</c:v>
                </c:pt>
                <c:pt idx="273">
                  <c:v>271.91000000000003</c:v>
                </c:pt>
                <c:pt idx="274">
                  <c:v>266.72000000000003</c:v>
                </c:pt>
                <c:pt idx="275">
                  <c:v>266.72000000000003</c:v>
                </c:pt>
                <c:pt idx="276">
                  <c:v>265.92</c:v>
                </c:pt>
                <c:pt idx="277">
                  <c:v>264.77999999999997</c:v>
                </c:pt>
                <c:pt idx="278">
                  <c:v>263.88</c:v>
                </c:pt>
                <c:pt idx="279">
                  <c:v>262.73</c:v>
                </c:pt>
                <c:pt idx="280">
                  <c:v>261.58</c:v>
                </c:pt>
                <c:pt idx="281">
                  <c:v>260.38</c:v>
                </c:pt>
                <c:pt idx="282">
                  <c:v>258.98</c:v>
                </c:pt>
                <c:pt idx="283">
                  <c:v>258.89</c:v>
                </c:pt>
                <c:pt idx="284">
                  <c:v>255.55</c:v>
                </c:pt>
                <c:pt idx="285">
                  <c:v>257.72000000000003</c:v>
                </c:pt>
                <c:pt idx="286">
                  <c:v>257.58999999999997</c:v>
                </c:pt>
                <c:pt idx="287">
                  <c:v>257.41000000000003</c:v>
                </c:pt>
                <c:pt idx="288">
                  <c:v>257.38</c:v>
                </c:pt>
                <c:pt idx="289">
                  <c:v>257.37</c:v>
                </c:pt>
                <c:pt idx="290">
                  <c:v>257.35000000000002</c:v>
                </c:pt>
                <c:pt idx="291">
                  <c:v>257.42</c:v>
                </c:pt>
                <c:pt idx="292">
                  <c:v>257.43</c:v>
                </c:pt>
                <c:pt idx="293">
                  <c:v>257.8</c:v>
                </c:pt>
                <c:pt idx="294">
                  <c:v>258.10000000000002</c:v>
                </c:pt>
                <c:pt idx="295">
                  <c:v>259.05</c:v>
                </c:pt>
                <c:pt idx="296">
                  <c:v>259.61</c:v>
                </c:pt>
                <c:pt idx="297">
                  <c:v>260.12</c:v>
                </c:pt>
                <c:pt idx="298">
                  <c:v>260.66000000000003</c:v>
                </c:pt>
                <c:pt idx="299">
                  <c:v>260.99</c:v>
                </c:pt>
                <c:pt idx="300">
                  <c:v>262.06</c:v>
                </c:pt>
                <c:pt idx="301">
                  <c:v>262.66000000000003</c:v>
                </c:pt>
                <c:pt idx="302">
                  <c:v>263.58999999999997</c:v>
                </c:pt>
                <c:pt idx="303">
                  <c:v>264.11</c:v>
                </c:pt>
                <c:pt idx="304">
                  <c:v>264.83</c:v>
                </c:pt>
                <c:pt idx="305">
                  <c:v>265.45999999999998</c:v>
                </c:pt>
                <c:pt idx="306">
                  <c:v>266.14</c:v>
                </c:pt>
                <c:pt idx="307">
                  <c:v>266.48</c:v>
                </c:pt>
                <c:pt idx="308">
                  <c:v>267.16000000000003</c:v>
                </c:pt>
                <c:pt idx="309">
                  <c:v>267.62</c:v>
                </c:pt>
                <c:pt idx="310">
                  <c:v>268.33999999999997</c:v>
                </c:pt>
                <c:pt idx="311">
                  <c:v>268.94</c:v>
                </c:pt>
                <c:pt idx="312">
                  <c:v>269.44</c:v>
                </c:pt>
                <c:pt idx="313">
                  <c:v>269.63</c:v>
                </c:pt>
                <c:pt idx="314">
                  <c:v>269.95999999999998</c:v>
                </c:pt>
                <c:pt idx="315">
                  <c:v>270.61</c:v>
                </c:pt>
                <c:pt idx="316">
                  <c:v>271.01</c:v>
                </c:pt>
                <c:pt idx="317">
                  <c:v>271.13</c:v>
                </c:pt>
                <c:pt idx="318">
                  <c:v>271.20999999999998</c:v>
                </c:pt>
                <c:pt idx="319">
                  <c:v>271.3</c:v>
                </c:pt>
                <c:pt idx="320">
                  <c:v>271.43</c:v>
                </c:pt>
                <c:pt idx="321">
                  <c:v>271.62</c:v>
                </c:pt>
                <c:pt idx="322">
                  <c:v>271.67</c:v>
                </c:pt>
                <c:pt idx="323">
                  <c:v>271.68</c:v>
                </c:pt>
                <c:pt idx="324">
                  <c:v>271.68</c:v>
                </c:pt>
                <c:pt idx="325">
                  <c:v>271.62</c:v>
                </c:pt>
                <c:pt idx="326">
                  <c:v>271.56</c:v>
                </c:pt>
                <c:pt idx="327">
                  <c:v>271.45999999999998</c:v>
                </c:pt>
                <c:pt idx="328">
                  <c:v>271.39</c:v>
                </c:pt>
                <c:pt idx="329">
                  <c:v>268.69</c:v>
                </c:pt>
                <c:pt idx="330">
                  <c:v>268.56</c:v>
                </c:pt>
                <c:pt idx="331">
                  <c:v>268.41000000000003</c:v>
                </c:pt>
                <c:pt idx="332">
                  <c:v>268.02</c:v>
                </c:pt>
                <c:pt idx="333">
                  <c:v>267.13</c:v>
                </c:pt>
                <c:pt idx="334">
                  <c:v>266.44</c:v>
                </c:pt>
                <c:pt idx="335">
                  <c:v>265.45</c:v>
                </c:pt>
                <c:pt idx="336">
                  <c:v>264.83</c:v>
                </c:pt>
                <c:pt idx="337">
                  <c:v>264.64</c:v>
                </c:pt>
                <c:pt idx="338">
                  <c:v>263.75</c:v>
                </c:pt>
                <c:pt idx="339">
                  <c:v>262.85000000000002</c:v>
                </c:pt>
                <c:pt idx="340">
                  <c:v>262.23</c:v>
                </c:pt>
                <c:pt idx="341">
                  <c:v>262.13</c:v>
                </c:pt>
                <c:pt idx="342">
                  <c:v>261.74</c:v>
                </c:pt>
                <c:pt idx="343">
                  <c:v>261.72000000000003</c:v>
                </c:pt>
                <c:pt idx="344">
                  <c:v>259.87</c:v>
                </c:pt>
                <c:pt idx="345">
                  <c:v>259.72000000000003</c:v>
                </c:pt>
                <c:pt idx="346">
                  <c:v>259.56</c:v>
                </c:pt>
                <c:pt idx="347">
                  <c:v>259.49</c:v>
                </c:pt>
                <c:pt idx="348">
                  <c:v>258.98</c:v>
                </c:pt>
                <c:pt idx="349">
                  <c:v>259.08</c:v>
                </c:pt>
                <c:pt idx="350">
                  <c:v>259</c:v>
                </c:pt>
                <c:pt idx="351">
                  <c:v>258.97000000000003</c:v>
                </c:pt>
                <c:pt idx="352">
                  <c:v>258.95999999999998</c:v>
                </c:pt>
                <c:pt idx="353">
                  <c:v>258.89</c:v>
                </c:pt>
                <c:pt idx="354">
                  <c:v>258.8</c:v>
                </c:pt>
                <c:pt idx="355">
                  <c:v>258.70999999999998</c:v>
                </c:pt>
                <c:pt idx="356">
                  <c:v>258.77</c:v>
                </c:pt>
                <c:pt idx="357">
                  <c:v>258.76</c:v>
                </c:pt>
                <c:pt idx="358">
                  <c:v>258.76</c:v>
                </c:pt>
                <c:pt idx="359">
                  <c:v>258.76</c:v>
                </c:pt>
                <c:pt idx="360">
                  <c:v>258.76</c:v>
                </c:pt>
                <c:pt idx="361">
                  <c:v>258.76</c:v>
                </c:pt>
                <c:pt idx="362">
                  <c:v>258.76</c:v>
                </c:pt>
                <c:pt idx="363">
                  <c:v>258.76</c:v>
                </c:pt>
                <c:pt idx="364">
                  <c:v>262.5</c:v>
                </c:pt>
                <c:pt idx="365">
                  <c:v>262.51</c:v>
                </c:pt>
                <c:pt idx="366">
                  <c:v>263.14999999999998</c:v>
                </c:pt>
                <c:pt idx="367">
                  <c:v>263.55</c:v>
                </c:pt>
                <c:pt idx="368">
                  <c:v>264.57</c:v>
                </c:pt>
                <c:pt idx="369">
                  <c:v>265.47000000000003</c:v>
                </c:pt>
                <c:pt idx="370">
                  <c:v>265.86</c:v>
                </c:pt>
                <c:pt idx="371">
                  <c:v>266.02999999999997</c:v>
                </c:pt>
                <c:pt idx="372">
                  <c:v>267.02999999999997</c:v>
                </c:pt>
                <c:pt idx="373">
                  <c:v>267.58</c:v>
                </c:pt>
                <c:pt idx="374">
                  <c:v>268.02</c:v>
                </c:pt>
                <c:pt idx="375">
                  <c:v>268.54000000000002</c:v>
                </c:pt>
                <c:pt idx="376">
                  <c:v>269.05</c:v>
                </c:pt>
                <c:pt idx="377">
                  <c:v>269.3</c:v>
                </c:pt>
                <c:pt idx="378">
                  <c:v>269.31</c:v>
                </c:pt>
                <c:pt idx="379">
                  <c:v>268.89</c:v>
                </c:pt>
                <c:pt idx="380">
                  <c:v>269.26</c:v>
                </c:pt>
                <c:pt idx="381">
                  <c:v>269.54000000000002</c:v>
                </c:pt>
                <c:pt idx="382">
                  <c:v>269.61</c:v>
                </c:pt>
                <c:pt idx="383">
                  <c:v>269.69</c:v>
                </c:pt>
                <c:pt idx="384">
                  <c:v>269.7</c:v>
                </c:pt>
                <c:pt idx="385">
                  <c:v>270.61</c:v>
                </c:pt>
                <c:pt idx="386">
                  <c:v>270.55</c:v>
                </c:pt>
                <c:pt idx="387">
                  <c:v>270.52</c:v>
                </c:pt>
                <c:pt idx="388">
                  <c:v>270.27</c:v>
                </c:pt>
                <c:pt idx="389">
                  <c:v>269.37</c:v>
                </c:pt>
                <c:pt idx="390">
                  <c:v>268.62</c:v>
                </c:pt>
                <c:pt idx="391">
                  <c:v>268.02999999999997</c:v>
                </c:pt>
                <c:pt idx="392">
                  <c:v>267.24</c:v>
                </c:pt>
                <c:pt idx="393">
                  <c:v>266.33999999999997</c:v>
                </c:pt>
                <c:pt idx="394">
                  <c:v>266.01</c:v>
                </c:pt>
                <c:pt idx="395">
                  <c:v>265.64999999999998</c:v>
                </c:pt>
                <c:pt idx="396">
                  <c:v>265.27999999999997</c:v>
                </c:pt>
                <c:pt idx="397">
                  <c:v>264.7</c:v>
                </c:pt>
                <c:pt idx="398">
                  <c:v>264.14999999999998</c:v>
                </c:pt>
                <c:pt idx="399">
                  <c:v>263.66000000000003</c:v>
                </c:pt>
                <c:pt idx="400">
                  <c:v>262.97000000000003</c:v>
                </c:pt>
                <c:pt idx="401">
                  <c:v>262.31</c:v>
                </c:pt>
                <c:pt idx="402">
                  <c:v>261.26</c:v>
                </c:pt>
                <c:pt idx="403">
                  <c:v>260.89999999999998</c:v>
                </c:pt>
                <c:pt idx="404">
                  <c:v>260.63</c:v>
                </c:pt>
                <c:pt idx="405">
                  <c:v>259.66000000000003</c:v>
                </c:pt>
                <c:pt idx="406">
                  <c:v>258.26</c:v>
                </c:pt>
                <c:pt idx="407">
                  <c:v>257.67</c:v>
                </c:pt>
                <c:pt idx="408">
                  <c:v>257.18</c:v>
                </c:pt>
                <c:pt idx="409">
                  <c:v>256.60000000000002</c:v>
                </c:pt>
                <c:pt idx="410">
                  <c:v>255.98</c:v>
                </c:pt>
                <c:pt idx="411">
                  <c:v>255.67</c:v>
                </c:pt>
                <c:pt idx="412">
                  <c:v>254.65</c:v>
                </c:pt>
                <c:pt idx="413">
                  <c:v>253.7</c:v>
                </c:pt>
                <c:pt idx="414">
                  <c:v>253.66</c:v>
                </c:pt>
                <c:pt idx="415">
                  <c:v>252.73</c:v>
                </c:pt>
                <c:pt idx="416">
                  <c:v>251.87</c:v>
                </c:pt>
                <c:pt idx="417">
                  <c:v>251.33</c:v>
                </c:pt>
                <c:pt idx="418">
                  <c:v>250.72</c:v>
                </c:pt>
                <c:pt idx="419">
                  <c:v>250.68</c:v>
                </c:pt>
                <c:pt idx="420">
                  <c:v>250.34</c:v>
                </c:pt>
                <c:pt idx="421">
                  <c:v>250.28</c:v>
                </c:pt>
                <c:pt idx="422">
                  <c:v>252.29</c:v>
                </c:pt>
                <c:pt idx="423">
                  <c:v>252.31</c:v>
                </c:pt>
                <c:pt idx="424">
                  <c:v>252.32</c:v>
                </c:pt>
                <c:pt idx="425">
                  <c:v>252.33</c:v>
                </c:pt>
                <c:pt idx="426">
                  <c:v>252.3</c:v>
                </c:pt>
                <c:pt idx="427">
                  <c:v>252.29</c:v>
                </c:pt>
                <c:pt idx="428">
                  <c:v>252.5</c:v>
                </c:pt>
                <c:pt idx="429">
                  <c:v>252.67</c:v>
                </c:pt>
                <c:pt idx="430">
                  <c:v>253.12</c:v>
                </c:pt>
                <c:pt idx="431">
                  <c:v>253.27</c:v>
                </c:pt>
                <c:pt idx="432">
                  <c:v>253.91</c:v>
                </c:pt>
                <c:pt idx="433">
                  <c:v>254.58</c:v>
                </c:pt>
                <c:pt idx="434">
                  <c:v>255.03</c:v>
                </c:pt>
                <c:pt idx="435">
                  <c:v>255.64</c:v>
                </c:pt>
                <c:pt idx="436">
                  <c:v>256.29000000000002</c:v>
                </c:pt>
                <c:pt idx="437">
                  <c:v>257.11</c:v>
                </c:pt>
                <c:pt idx="438">
                  <c:v>257.49</c:v>
                </c:pt>
                <c:pt idx="439">
                  <c:v>258.12</c:v>
                </c:pt>
                <c:pt idx="440">
                  <c:v>258.57</c:v>
                </c:pt>
                <c:pt idx="441">
                  <c:v>259.39</c:v>
                </c:pt>
                <c:pt idx="442">
                  <c:v>260.08</c:v>
                </c:pt>
                <c:pt idx="443">
                  <c:v>260.8</c:v>
                </c:pt>
                <c:pt idx="444">
                  <c:v>261.14</c:v>
                </c:pt>
                <c:pt idx="445">
                  <c:v>261.74</c:v>
                </c:pt>
                <c:pt idx="446">
                  <c:v>262.58</c:v>
                </c:pt>
                <c:pt idx="447">
                  <c:v>263.12</c:v>
                </c:pt>
                <c:pt idx="448">
                  <c:v>263.89999999999998</c:v>
                </c:pt>
                <c:pt idx="449">
                  <c:v>263.97000000000003</c:v>
                </c:pt>
                <c:pt idx="450">
                  <c:v>264.08</c:v>
                </c:pt>
                <c:pt idx="451">
                  <c:v>264.16000000000003</c:v>
                </c:pt>
                <c:pt idx="452">
                  <c:v>264.55</c:v>
                </c:pt>
                <c:pt idx="453">
                  <c:v>264.64</c:v>
                </c:pt>
                <c:pt idx="454">
                  <c:v>264.91000000000003</c:v>
                </c:pt>
                <c:pt idx="455">
                  <c:v>265.06</c:v>
                </c:pt>
                <c:pt idx="456">
                  <c:v>264.99</c:v>
                </c:pt>
                <c:pt idx="457">
                  <c:v>264.64999999999998</c:v>
                </c:pt>
                <c:pt idx="458">
                  <c:v>264.54000000000002</c:v>
                </c:pt>
              </c:numCache>
            </c:numRef>
          </c:val>
          <c:smooth val="0"/>
          <c:extLst>
            <c:ext xmlns:c16="http://schemas.microsoft.com/office/drawing/2014/chart" uri="{C3380CC4-5D6E-409C-BE32-E72D297353CC}">
              <c16:uniqueId val="{00000000-0FC3-45C2-878F-553F3F888B8C}"/>
            </c:ext>
          </c:extLst>
        </c:ser>
        <c:dLbls>
          <c:showLegendKey val="0"/>
          <c:showVal val="0"/>
          <c:showCatName val="0"/>
          <c:showSerName val="0"/>
          <c:showPercent val="0"/>
          <c:showBubbleSize val="0"/>
        </c:dLbls>
        <c:smooth val="0"/>
        <c:axId val="198472832"/>
        <c:axId val="198488064"/>
      </c:lineChart>
      <c:dateAx>
        <c:axId val="198472832"/>
        <c:scaling>
          <c:orientation val="minMax"/>
        </c:scaling>
        <c:delete val="0"/>
        <c:axPos val="b"/>
        <c:numFmt formatCode="m/d/yyyy" sourceLinked="1"/>
        <c:majorTickMark val="out"/>
        <c:minorTickMark val="none"/>
        <c:tickLblPos val="nextTo"/>
        <c:txPr>
          <a:bodyPr/>
          <a:lstStyle/>
          <a:p>
            <a:pPr>
              <a:defRPr sz="600"/>
            </a:pPr>
            <a:endParaRPr lang="en-US"/>
          </a:p>
        </c:txPr>
        <c:crossAx val="198488064"/>
        <c:crosses val="autoZero"/>
        <c:auto val="1"/>
        <c:lblOffset val="100"/>
        <c:baseTimeUnit val="days"/>
      </c:dateAx>
      <c:valAx>
        <c:axId val="198488064"/>
        <c:scaling>
          <c:orientation val="minMax"/>
          <c:min val="0"/>
        </c:scaling>
        <c:delete val="0"/>
        <c:axPos val="l"/>
        <c:majorGridlines/>
        <c:title>
          <c:tx>
            <c:rich>
              <a:bodyPr rot="-5400000" vert="horz"/>
              <a:lstStyle/>
              <a:p>
                <a:pPr>
                  <a:defRPr sz="800"/>
                </a:pPr>
                <a:r>
                  <a:rPr lang="en-US" sz="800"/>
                  <a:t>Water Elevation (feet)</a:t>
                </a:r>
              </a:p>
            </c:rich>
          </c:tx>
          <c:overlay val="0"/>
        </c:title>
        <c:numFmt formatCode="General" sourceLinked="1"/>
        <c:majorTickMark val="out"/>
        <c:minorTickMark val="none"/>
        <c:tickLblPos val="nextTo"/>
        <c:txPr>
          <a:bodyPr/>
          <a:lstStyle/>
          <a:p>
            <a:pPr>
              <a:defRPr sz="800"/>
            </a:pPr>
            <a:endParaRPr lang="en-US"/>
          </a:p>
        </c:txPr>
        <c:crossAx val="198472832"/>
        <c:crosses val="autoZero"/>
        <c:crossBetween val="between"/>
      </c:valAx>
    </c:plotArea>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t>Well 7738103</a:t>
            </a:r>
            <a:endParaRPr lang="en-US" sz="1200" dirty="0"/>
          </a:p>
        </c:rich>
      </c:tx>
      <c:overlay val="0"/>
    </c:title>
    <c:autoTitleDeleted val="0"/>
    <c:plotArea>
      <c:layout/>
      <c:lineChart>
        <c:grouping val="standard"/>
        <c:varyColors val="0"/>
        <c:ser>
          <c:idx val="0"/>
          <c:order val="0"/>
          <c:tx>
            <c:strRef>
              <c:f>WaterLevelsByWell!$G$1</c:f>
              <c:strCache>
                <c:ptCount val="1"/>
                <c:pt idx="0">
                  <c:v>WaterElevation</c:v>
                </c:pt>
              </c:strCache>
            </c:strRef>
          </c:tx>
          <c:marker>
            <c:symbol val="none"/>
          </c:marker>
          <c:trendline>
            <c:spPr>
              <a:ln w="12700">
                <a:solidFill>
                  <a:srgbClr val="FF0000"/>
                </a:solidFill>
                <a:prstDash val="sysDash"/>
              </a:ln>
            </c:spPr>
            <c:trendlineType val="linear"/>
            <c:dispRSqr val="0"/>
            <c:dispEq val="0"/>
          </c:trendline>
          <c:cat>
            <c:strRef>
              <c:f>WaterLevelsByWell!$B$2:$B$906</c:f>
              <c:strCache>
                <c:ptCount val="899"/>
                <c:pt idx="0">
                  <c:v>11/15/03</c:v>
                </c:pt>
                <c:pt idx="1">
                  <c:v>11/20/03</c:v>
                </c:pt>
                <c:pt idx="2">
                  <c:v>11/25/03</c:v>
                </c:pt>
                <c:pt idx="3">
                  <c:v>11/30/03</c:v>
                </c:pt>
                <c:pt idx="4">
                  <c:v>12/05/03</c:v>
                </c:pt>
                <c:pt idx="5">
                  <c:v>12/10/03</c:v>
                </c:pt>
                <c:pt idx="6">
                  <c:v>12/15/03</c:v>
                </c:pt>
                <c:pt idx="7">
                  <c:v>12/20/03</c:v>
                </c:pt>
                <c:pt idx="8">
                  <c:v>12/25/03</c:v>
                </c:pt>
                <c:pt idx="9">
                  <c:v>12/30/03</c:v>
                </c:pt>
                <c:pt idx="10">
                  <c:v>01/05/04</c:v>
                </c:pt>
                <c:pt idx="11">
                  <c:v>01/10/04</c:v>
                </c:pt>
                <c:pt idx="12">
                  <c:v>01/15/04</c:v>
                </c:pt>
                <c:pt idx="13">
                  <c:v>01/20/04</c:v>
                </c:pt>
                <c:pt idx="14">
                  <c:v>01/25/04</c:v>
                </c:pt>
                <c:pt idx="15">
                  <c:v>01/30/04</c:v>
                </c:pt>
                <c:pt idx="16">
                  <c:v>02/05/04</c:v>
                </c:pt>
                <c:pt idx="17">
                  <c:v>02/10/04</c:v>
                </c:pt>
                <c:pt idx="18">
                  <c:v>02/15/04</c:v>
                </c:pt>
                <c:pt idx="19">
                  <c:v>02/20/04</c:v>
                </c:pt>
                <c:pt idx="20">
                  <c:v>02/25/04</c:v>
                </c:pt>
                <c:pt idx="21">
                  <c:v>02/28/04</c:v>
                </c:pt>
                <c:pt idx="22">
                  <c:v>02/29/04</c:v>
                </c:pt>
                <c:pt idx="23">
                  <c:v>03/05/04</c:v>
                </c:pt>
                <c:pt idx="24">
                  <c:v>03/10/04</c:v>
                </c:pt>
                <c:pt idx="25">
                  <c:v>03/15/04</c:v>
                </c:pt>
                <c:pt idx="26">
                  <c:v>03/20/04</c:v>
                </c:pt>
                <c:pt idx="27">
                  <c:v>03/25/04</c:v>
                </c:pt>
                <c:pt idx="28">
                  <c:v>03/30/04</c:v>
                </c:pt>
                <c:pt idx="29">
                  <c:v>04/05/04</c:v>
                </c:pt>
                <c:pt idx="30">
                  <c:v>04/10/04</c:v>
                </c:pt>
                <c:pt idx="31">
                  <c:v>04/15/04</c:v>
                </c:pt>
                <c:pt idx="32">
                  <c:v>04/20/04</c:v>
                </c:pt>
                <c:pt idx="33">
                  <c:v>04/25/04</c:v>
                </c:pt>
                <c:pt idx="34">
                  <c:v>04/30/04</c:v>
                </c:pt>
                <c:pt idx="35">
                  <c:v>05/05/04</c:v>
                </c:pt>
                <c:pt idx="36">
                  <c:v>05/10/04</c:v>
                </c:pt>
                <c:pt idx="37">
                  <c:v>05/15/04</c:v>
                </c:pt>
                <c:pt idx="38">
                  <c:v>05/20/04</c:v>
                </c:pt>
                <c:pt idx="39">
                  <c:v>05/25/04</c:v>
                </c:pt>
                <c:pt idx="40">
                  <c:v>05/30/04</c:v>
                </c:pt>
                <c:pt idx="41">
                  <c:v>06/05/04</c:v>
                </c:pt>
                <c:pt idx="42">
                  <c:v>06/10/04</c:v>
                </c:pt>
                <c:pt idx="43">
                  <c:v>06/15/04</c:v>
                </c:pt>
                <c:pt idx="44">
                  <c:v>06/20/04</c:v>
                </c:pt>
                <c:pt idx="45">
                  <c:v>06/25/04</c:v>
                </c:pt>
                <c:pt idx="46">
                  <c:v>06/30/04</c:v>
                </c:pt>
                <c:pt idx="47">
                  <c:v>07/05/04</c:v>
                </c:pt>
                <c:pt idx="48">
                  <c:v>07/10/04</c:v>
                </c:pt>
                <c:pt idx="49">
                  <c:v>07/15/04</c:v>
                </c:pt>
                <c:pt idx="50">
                  <c:v>07/20/04</c:v>
                </c:pt>
                <c:pt idx="51">
                  <c:v>07/25/04</c:v>
                </c:pt>
                <c:pt idx="52">
                  <c:v>07/30/04</c:v>
                </c:pt>
                <c:pt idx="53">
                  <c:v>08/05/04</c:v>
                </c:pt>
                <c:pt idx="54">
                  <c:v>08/10/04</c:v>
                </c:pt>
                <c:pt idx="55">
                  <c:v>08/15/04</c:v>
                </c:pt>
                <c:pt idx="56">
                  <c:v>08/20/04</c:v>
                </c:pt>
                <c:pt idx="57">
                  <c:v>08/25/04</c:v>
                </c:pt>
                <c:pt idx="58">
                  <c:v>08/30/04</c:v>
                </c:pt>
                <c:pt idx="59">
                  <c:v>09/05/04</c:v>
                </c:pt>
                <c:pt idx="60">
                  <c:v>09/10/04</c:v>
                </c:pt>
                <c:pt idx="61">
                  <c:v>09/15/04</c:v>
                </c:pt>
                <c:pt idx="62">
                  <c:v>09/20/04</c:v>
                </c:pt>
                <c:pt idx="63">
                  <c:v>09/25/04</c:v>
                </c:pt>
                <c:pt idx="64">
                  <c:v>09/30/04</c:v>
                </c:pt>
                <c:pt idx="65">
                  <c:v>10/05/04</c:v>
                </c:pt>
                <c:pt idx="66">
                  <c:v>10/10/04</c:v>
                </c:pt>
                <c:pt idx="67">
                  <c:v>10/15/04</c:v>
                </c:pt>
                <c:pt idx="68">
                  <c:v>10/20/04</c:v>
                </c:pt>
                <c:pt idx="69">
                  <c:v>03/10/05</c:v>
                </c:pt>
                <c:pt idx="70">
                  <c:v>03/15/05</c:v>
                </c:pt>
                <c:pt idx="71">
                  <c:v>03/20/05</c:v>
                </c:pt>
                <c:pt idx="72">
                  <c:v>03/25/05</c:v>
                </c:pt>
                <c:pt idx="73">
                  <c:v>03/30/05</c:v>
                </c:pt>
                <c:pt idx="74">
                  <c:v>04/05/05</c:v>
                </c:pt>
                <c:pt idx="75">
                  <c:v>04/10/05</c:v>
                </c:pt>
                <c:pt idx="76">
                  <c:v>04/15/05</c:v>
                </c:pt>
                <c:pt idx="77">
                  <c:v>04/20/05</c:v>
                </c:pt>
                <c:pt idx="78">
                  <c:v>04/25/05</c:v>
                </c:pt>
                <c:pt idx="79">
                  <c:v>04/30/05</c:v>
                </c:pt>
                <c:pt idx="80">
                  <c:v>05/05/05</c:v>
                </c:pt>
                <c:pt idx="81">
                  <c:v>05/10/05</c:v>
                </c:pt>
                <c:pt idx="82">
                  <c:v>05/15/05</c:v>
                </c:pt>
                <c:pt idx="83">
                  <c:v>05/20/05</c:v>
                </c:pt>
                <c:pt idx="84">
                  <c:v>05/25/05</c:v>
                </c:pt>
                <c:pt idx="85">
                  <c:v>05/30/05</c:v>
                </c:pt>
                <c:pt idx="86">
                  <c:v>06/05/05</c:v>
                </c:pt>
                <c:pt idx="87">
                  <c:v>06/10/05</c:v>
                </c:pt>
                <c:pt idx="88">
                  <c:v>06/15/05</c:v>
                </c:pt>
                <c:pt idx="89">
                  <c:v>06/20/05</c:v>
                </c:pt>
                <c:pt idx="90">
                  <c:v>06/25/05</c:v>
                </c:pt>
                <c:pt idx="91">
                  <c:v>06/30/05</c:v>
                </c:pt>
                <c:pt idx="92">
                  <c:v>07/05/05</c:v>
                </c:pt>
                <c:pt idx="93">
                  <c:v>07/10/05</c:v>
                </c:pt>
                <c:pt idx="94">
                  <c:v>07/15/05</c:v>
                </c:pt>
                <c:pt idx="95">
                  <c:v>07/20/05</c:v>
                </c:pt>
                <c:pt idx="96">
                  <c:v>07/25/05</c:v>
                </c:pt>
                <c:pt idx="97">
                  <c:v>07/30/05</c:v>
                </c:pt>
                <c:pt idx="98">
                  <c:v>08/05/05</c:v>
                </c:pt>
                <c:pt idx="99">
                  <c:v>08/10/05</c:v>
                </c:pt>
                <c:pt idx="100">
                  <c:v>08/15/05</c:v>
                </c:pt>
                <c:pt idx="101">
                  <c:v>08/20/05</c:v>
                </c:pt>
                <c:pt idx="102">
                  <c:v>08/25/05</c:v>
                </c:pt>
                <c:pt idx="103">
                  <c:v>08/30/05</c:v>
                </c:pt>
                <c:pt idx="104">
                  <c:v>09/05/05</c:v>
                </c:pt>
                <c:pt idx="105">
                  <c:v>09/10/05</c:v>
                </c:pt>
                <c:pt idx="106">
                  <c:v>09/15/05</c:v>
                </c:pt>
                <c:pt idx="107">
                  <c:v>09/20/05</c:v>
                </c:pt>
                <c:pt idx="108">
                  <c:v>09/25/05</c:v>
                </c:pt>
                <c:pt idx="109">
                  <c:v>09/30/05</c:v>
                </c:pt>
                <c:pt idx="110">
                  <c:v>10/05/05</c:v>
                </c:pt>
                <c:pt idx="111">
                  <c:v>10/10/05</c:v>
                </c:pt>
                <c:pt idx="112">
                  <c:v>10/15/05</c:v>
                </c:pt>
                <c:pt idx="113">
                  <c:v>10/20/05</c:v>
                </c:pt>
                <c:pt idx="114">
                  <c:v>10/25/05</c:v>
                </c:pt>
                <c:pt idx="115">
                  <c:v>10/30/05</c:v>
                </c:pt>
                <c:pt idx="116">
                  <c:v>11/05/05</c:v>
                </c:pt>
                <c:pt idx="117">
                  <c:v>11/10/05</c:v>
                </c:pt>
                <c:pt idx="118">
                  <c:v>11/15/05</c:v>
                </c:pt>
                <c:pt idx="119">
                  <c:v>11/20/05</c:v>
                </c:pt>
                <c:pt idx="120">
                  <c:v>11/25/05</c:v>
                </c:pt>
                <c:pt idx="121">
                  <c:v>11/30/05</c:v>
                </c:pt>
                <c:pt idx="122">
                  <c:v>12/05/05</c:v>
                </c:pt>
                <c:pt idx="123">
                  <c:v>12/10/05</c:v>
                </c:pt>
                <c:pt idx="124">
                  <c:v>12/15/05</c:v>
                </c:pt>
                <c:pt idx="125">
                  <c:v>12/20/05</c:v>
                </c:pt>
                <c:pt idx="126">
                  <c:v>12/25/05</c:v>
                </c:pt>
                <c:pt idx="127">
                  <c:v>12/30/05</c:v>
                </c:pt>
                <c:pt idx="128">
                  <c:v>01/05/06</c:v>
                </c:pt>
                <c:pt idx="129">
                  <c:v>01/10/06</c:v>
                </c:pt>
                <c:pt idx="130">
                  <c:v>01/15/06</c:v>
                </c:pt>
                <c:pt idx="131">
                  <c:v>01/20/06</c:v>
                </c:pt>
                <c:pt idx="132">
                  <c:v>01/25/06</c:v>
                </c:pt>
                <c:pt idx="133">
                  <c:v>01/30/06</c:v>
                </c:pt>
                <c:pt idx="134">
                  <c:v>02/05/06</c:v>
                </c:pt>
                <c:pt idx="135">
                  <c:v>02/10/06</c:v>
                </c:pt>
                <c:pt idx="136">
                  <c:v>02/15/06</c:v>
                </c:pt>
                <c:pt idx="137">
                  <c:v>02/20/06</c:v>
                </c:pt>
                <c:pt idx="138">
                  <c:v>02/25/06</c:v>
                </c:pt>
                <c:pt idx="139">
                  <c:v>02/28/06</c:v>
                </c:pt>
                <c:pt idx="140">
                  <c:v>03/05/06</c:v>
                </c:pt>
                <c:pt idx="141">
                  <c:v>03/10/06</c:v>
                </c:pt>
                <c:pt idx="142">
                  <c:v>03/15/06</c:v>
                </c:pt>
                <c:pt idx="143">
                  <c:v>03/20/06</c:v>
                </c:pt>
                <c:pt idx="144">
                  <c:v>03/25/06</c:v>
                </c:pt>
                <c:pt idx="145">
                  <c:v>03/30/06</c:v>
                </c:pt>
                <c:pt idx="146">
                  <c:v>04/05/06</c:v>
                </c:pt>
                <c:pt idx="147">
                  <c:v>04/10/06</c:v>
                </c:pt>
                <c:pt idx="148">
                  <c:v>04/15/06</c:v>
                </c:pt>
                <c:pt idx="149">
                  <c:v>04/20/06</c:v>
                </c:pt>
                <c:pt idx="150">
                  <c:v>04/25/06</c:v>
                </c:pt>
                <c:pt idx="151">
                  <c:v>04/30/06</c:v>
                </c:pt>
                <c:pt idx="152">
                  <c:v>05/05/06</c:v>
                </c:pt>
                <c:pt idx="153">
                  <c:v>05/10/06</c:v>
                </c:pt>
                <c:pt idx="154">
                  <c:v>05/15/06</c:v>
                </c:pt>
                <c:pt idx="155">
                  <c:v>05/20/06</c:v>
                </c:pt>
                <c:pt idx="156">
                  <c:v>05/25/06</c:v>
                </c:pt>
                <c:pt idx="157">
                  <c:v>05/30/06</c:v>
                </c:pt>
                <c:pt idx="158">
                  <c:v>06/05/06</c:v>
                </c:pt>
                <c:pt idx="159">
                  <c:v>06/10/06</c:v>
                </c:pt>
                <c:pt idx="160">
                  <c:v>06/15/06</c:v>
                </c:pt>
                <c:pt idx="161">
                  <c:v>06/20/06</c:v>
                </c:pt>
                <c:pt idx="162">
                  <c:v>06/25/06</c:v>
                </c:pt>
                <c:pt idx="163">
                  <c:v>06/30/06</c:v>
                </c:pt>
                <c:pt idx="164">
                  <c:v>07/05/06</c:v>
                </c:pt>
                <c:pt idx="165">
                  <c:v>07/10/06</c:v>
                </c:pt>
                <c:pt idx="166">
                  <c:v>07/15/06</c:v>
                </c:pt>
                <c:pt idx="167">
                  <c:v>07/20/06</c:v>
                </c:pt>
                <c:pt idx="168">
                  <c:v>07/25/06</c:v>
                </c:pt>
                <c:pt idx="169">
                  <c:v>08/05/06</c:v>
                </c:pt>
                <c:pt idx="170">
                  <c:v>08/20/06</c:v>
                </c:pt>
                <c:pt idx="171">
                  <c:v>08/25/06</c:v>
                </c:pt>
                <c:pt idx="172">
                  <c:v>09/15/06</c:v>
                </c:pt>
                <c:pt idx="173">
                  <c:v>09/20/06</c:v>
                </c:pt>
                <c:pt idx="174">
                  <c:v>09/25/06</c:v>
                </c:pt>
                <c:pt idx="175">
                  <c:v>09/30/06</c:v>
                </c:pt>
                <c:pt idx="176">
                  <c:v>10/05/06</c:v>
                </c:pt>
                <c:pt idx="177">
                  <c:v>10/10/06</c:v>
                </c:pt>
                <c:pt idx="178">
                  <c:v>10/15/06</c:v>
                </c:pt>
                <c:pt idx="179">
                  <c:v>10/20/06</c:v>
                </c:pt>
                <c:pt idx="180">
                  <c:v>10/25/06</c:v>
                </c:pt>
                <c:pt idx="181">
                  <c:v>10/30/06</c:v>
                </c:pt>
                <c:pt idx="182">
                  <c:v>11/05/06</c:v>
                </c:pt>
                <c:pt idx="183">
                  <c:v>11/10/06</c:v>
                </c:pt>
                <c:pt idx="184">
                  <c:v>11/15/06</c:v>
                </c:pt>
                <c:pt idx="185">
                  <c:v>11/20/06</c:v>
                </c:pt>
                <c:pt idx="186">
                  <c:v>11/25/06</c:v>
                </c:pt>
                <c:pt idx="187">
                  <c:v>11/30/06</c:v>
                </c:pt>
                <c:pt idx="188">
                  <c:v>12/05/06</c:v>
                </c:pt>
                <c:pt idx="189">
                  <c:v>12/10/06</c:v>
                </c:pt>
                <c:pt idx="190">
                  <c:v>12/15/06</c:v>
                </c:pt>
                <c:pt idx="191">
                  <c:v>12/20/06</c:v>
                </c:pt>
                <c:pt idx="192">
                  <c:v>12/25/06</c:v>
                </c:pt>
                <c:pt idx="193">
                  <c:v>12/30/06</c:v>
                </c:pt>
                <c:pt idx="194">
                  <c:v>01/05/07</c:v>
                </c:pt>
                <c:pt idx="195">
                  <c:v>01/10/07</c:v>
                </c:pt>
                <c:pt idx="196">
                  <c:v>01/15/07</c:v>
                </c:pt>
                <c:pt idx="197">
                  <c:v>01/20/07</c:v>
                </c:pt>
                <c:pt idx="198">
                  <c:v>01/25/07</c:v>
                </c:pt>
                <c:pt idx="199">
                  <c:v>01/30/07</c:v>
                </c:pt>
                <c:pt idx="200">
                  <c:v>02/05/07</c:v>
                </c:pt>
                <c:pt idx="201">
                  <c:v>02/10/07</c:v>
                </c:pt>
                <c:pt idx="202">
                  <c:v>02/15/07</c:v>
                </c:pt>
                <c:pt idx="203">
                  <c:v>02/20/07</c:v>
                </c:pt>
                <c:pt idx="204">
                  <c:v>02/25/07</c:v>
                </c:pt>
                <c:pt idx="205">
                  <c:v>02/28/07</c:v>
                </c:pt>
                <c:pt idx="206">
                  <c:v>03/05/07</c:v>
                </c:pt>
                <c:pt idx="207">
                  <c:v>03/10/07</c:v>
                </c:pt>
                <c:pt idx="208">
                  <c:v>03/15/07</c:v>
                </c:pt>
                <c:pt idx="209">
                  <c:v>03/20/07</c:v>
                </c:pt>
                <c:pt idx="210">
                  <c:v>03/25/07</c:v>
                </c:pt>
                <c:pt idx="211">
                  <c:v>03/30/07</c:v>
                </c:pt>
                <c:pt idx="212">
                  <c:v>04/05/07</c:v>
                </c:pt>
                <c:pt idx="213">
                  <c:v>04/10/07</c:v>
                </c:pt>
                <c:pt idx="214">
                  <c:v>04/15/07</c:v>
                </c:pt>
                <c:pt idx="215">
                  <c:v>04/20/07</c:v>
                </c:pt>
                <c:pt idx="216">
                  <c:v>04/25/07</c:v>
                </c:pt>
                <c:pt idx="217">
                  <c:v>04/30/07</c:v>
                </c:pt>
                <c:pt idx="218">
                  <c:v>05/05/07</c:v>
                </c:pt>
                <c:pt idx="219">
                  <c:v>05/10/07</c:v>
                </c:pt>
                <c:pt idx="220">
                  <c:v>05/15/07</c:v>
                </c:pt>
                <c:pt idx="221">
                  <c:v>05/20/07</c:v>
                </c:pt>
                <c:pt idx="222">
                  <c:v>05/30/07</c:v>
                </c:pt>
                <c:pt idx="223">
                  <c:v>06/10/07</c:v>
                </c:pt>
                <c:pt idx="224">
                  <c:v>06/15/07</c:v>
                </c:pt>
                <c:pt idx="225">
                  <c:v>06/20/07</c:v>
                </c:pt>
                <c:pt idx="226">
                  <c:v>06/25/07</c:v>
                </c:pt>
                <c:pt idx="227">
                  <c:v>06/30/07</c:v>
                </c:pt>
                <c:pt idx="228">
                  <c:v>07/05/07</c:v>
                </c:pt>
                <c:pt idx="229">
                  <c:v>07/10/07</c:v>
                </c:pt>
                <c:pt idx="230">
                  <c:v>07/15/07</c:v>
                </c:pt>
                <c:pt idx="231">
                  <c:v>07/20/07</c:v>
                </c:pt>
                <c:pt idx="232">
                  <c:v>07/25/07</c:v>
                </c:pt>
                <c:pt idx="233">
                  <c:v>07/30/07</c:v>
                </c:pt>
                <c:pt idx="234">
                  <c:v>08/05/07</c:v>
                </c:pt>
                <c:pt idx="235">
                  <c:v>08/10/07</c:v>
                </c:pt>
                <c:pt idx="236">
                  <c:v>08/15/07</c:v>
                </c:pt>
                <c:pt idx="237">
                  <c:v>08/20/07</c:v>
                </c:pt>
                <c:pt idx="238">
                  <c:v>08/25/07</c:v>
                </c:pt>
                <c:pt idx="239">
                  <c:v>08/30/07</c:v>
                </c:pt>
                <c:pt idx="240">
                  <c:v>09/05/07</c:v>
                </c:pt>
                <c:pt idx="241">
                  <c:v>09/10/07</c:v>
                </c:pt>
                <c:pt idx="242">
                  <c:v>09/15/07</c:v>
                </c:pt>
                <c:pt idx="243">
                  <c:v>09/20/07</c:v>
                </c:pt>
                <c:pt idx="244">
                  <c:v>09/25/07</c:v>
                </c:pt>
                <c:pt idx="245">
                  <c:v>09/30/07</c:v>
                </c:pt>
                <c:pt idx="246">
                  <c:v>10/05/07</c:v>
                </c:pt>
                <c:pt idx="247">
                  <c:v>10/10/07</c:v>
                </c:pt>
                <c:pt idx="248">
                  <c:v>10/15/07</c:v>
                </c:pt>
                <c:pt idx="249">
                  <c:v>10/20/07</c:v>
                </c:pt>
                <c:pt idx="250">
                  <c:v>10/25/07</c:v>
                </c:pt>
                <c:pt idx="251">
                  <c:v>10/30/07</c:v>
                </c:pt>
                <c:pt idx="252">
                  <c:v>11/05/07</c:v>
                </c:pt>
                <c:pt idx="253">
                  <c:v>11/10/07</c:v>
                </c:pt>
                <c:pt idx="254">
                  <c:v>11/15/07</c:v>
                </c:pt>
                <c:pt idx="255">
                  <c:v>11/20/07</c:v>
                </c:pt>
                <c:pt idx="256">
                  <c:v>11/25/07</c:v>
                </c:pt>
                <c:pt idx="257">
                  <c:v>11/30/07</c:v>
                </c:pt>
                <c:pt idx="258">
                  <c:v>12/05/07</c:v>
                </c:pt>
                <c:pt idx="259">
                  <c:v>12/10/07</c:v>
                </c:pt>
                <c:pt idx="260">
                  <c:v>12/15/07</c:v>
                </c:pt>
                <c:pt idx="261">
                  <c:v>12/20/07</c:v>
                </c:pt>
                <c:pt idx="262">
                  <c:v>12/25/07</c:v>
                </c:pt>
                <c:pt idx="263">
                  <c:v>12/30/07</c:v>
                </c:pt>
                <c:pt idx="264">
                  <c:v>01/05/08</c:v>
                </c:pt>
                <c:pt idx="265">
                  <c:v>01/10/08</c:v>
                </c:pt>
                <c:pt idx="266">
                  <c:v>01/15/08</c:v>
                </c:pt>
                <c:pt idx="267">
                  <c:v>01/20/08</c:v>
                </c:pt>
                <c:pt idx="268">
                  <c:v>01/25/08</c:v>
                </c:pt>
                <c:pt idx="269">
                  <c:v>01/30/08</c:v>
                </c:pt>
                <c:pt idx="270">
                  <c:v>02/05/08</c:v>
                </c:pt>
                <c:pt idx="271">
                  <c:v>02/10/08</c:v>
                </c:pt>
                <c:pt idx="272">
                  <c:v>02/15/08</c:v>
                </c:pt>
                <c:pt idx="273">
                  <c:v>02/25/08</c:v>
                </c:pt>
                <c:pt idx="274">
                  <c:v>02/28/08</c:v>
                </c:pt>
                <c:pt idx="275">
                  <c:v>03/05/08</c:v>
                </c:pt>
                <c:pt idx="276">
                  <c:v>03/10/08</c:v>
                </c:pt>
                <c:pt idx="277">
                  <c:v>03/15/08</c:v>
                </c:pt>
                <c:pt idx="278">
                  <c:v>03/20/08</c:v>
                </c:pt>
                <c:pt idx="279">
                  <c:v>03/25/08</c:v>
                </c:pt>
                <c:pt idx="280">
                  <c:v>03/30/08</c:v>
                </c:pt>
                <c:pt idx="281">
                  <c:v>04/05/08</c:v>
                </c:pt>
                <c:pt idx="282">
                  <c:v>04/10/08</c:v>
                </c:pt>
                <c:pt idx="283">
                  <c:v>04/15/08</c:v>
                </c:pt>
                <c:pt idx="284">
                  <c:v>04/20/08</c:v>
                </c:pt>
                <c:pt idx="285">
                  <c:v>04/25/08</c:v>
                </c:pt>
                <c:pt idx="286">
                  <c:v>05/05/08</c:v>
                </c:pt>
                <c:pt idx="287">
                  <c:v>05/10/08</c:v>
                </c:pt>
                <c:pt idx="288">
                  <c:v>05/15/08</c:v>
                </c:pt>
                <c:pt idx="289">
                  <c:v>05/20/08</c:v>
                </c:pt>
                <c:pt idx="290">
                  <c:v>05/25/08</c:v>
                </c:pt>
                <c:pt idx="291">
                  <c:v>05/30/08</c:v>
                </c:pt>
                <c:pt idx="292">
                  <c:v>06/05/08</c:v>
                </c:pt>
                <c:pt idx="293">
                  <c:v>06/10/08</c:v>
                </c:pt>
                <c:pt idx="294">
                  <c:v>06/15/08</c:v>
                </c:pt>
                <c:pt idx="295">
                  <c:v>06/20/08</c:v>
                </c:pt>
                <c:pt idx="296">
                  <c:v>06/25/08</c:v>
                </c:pt>
                <c:pt idx="297">
                  <c:v>06/30/08</c:v>
                </c:pt>
                <c:pt idx="298">
                  <c:v>07/05/08</c:v>
                </c:pt>
                <c:pt idx="299">
                  <c:v>07/10/08</c:v>
                </c:pt>
                <c:pt idx="300">
                  <c:v>07/15/08</c:v>
                </c:pt>
                <c:pt idx="301">
                  <c:v>07/20/08</c:v>
                </c:pt>
                <c:pt idx="302">
                  <c:v>07/25/08</c:v>
                </c:pt>
                <c:pt idx="303">
                  <c:v>07/30/08</c:v>
                </c:pt>
                <c:pt idx="304">
                  <c:v>08/05/08</c:v>
                </c:pt>
                <c:pt idx="305">
                  <c:v>08/10/08</c:v>
                </c:pt>
                <c:pt idx="306">
                  <c:v>08/15/08</c:v>
                </c:pt>
                <c:pt idx="307">
                  <c:v>08/25/08</c:v>
                </c:pt>
                <c:pt idx="308">
                  <c:v>04/20/09</c:v>
                </c:pt>
                <c:pt idx="309">
                  <c:v>04/25/09</c:v>
                </c:pt>
                <c:pt idx="310">
                  <c:v>04/30/09</c:v>
                </c:pt>
                <c:pt idx="311">
                  <c:v>05/05/09</c:v>
                </c:pt>
                <c:pt idx="312">
                  <c:v>05/10/09</c:v>
                </c:pt>
                <c:pt idx="313">
                  <c:v>05/15/09</c:v>
                </c:pt>
                <c:pt idx="314">
                  <c:v>05/20/09</c:v>
                </c:pt>
                <c:pt idx="315">
                  <c:v>05/25/09</c:v>
                </c:pt>
                <c:pt idx="316">
                  <c:v>05/30/09</c:v>
                </c:pt>
                <c:pt idx="317">
                  <c:v>06/05/09</c:v>
                </c:pt>
                <c:pt idx="318">
                  <c:v>06/10/09</c:v>
                </c:pt>
                <c:pt idx="319">
                  <c:v>06/15/09</c:v>
                </c:pt>
                <c:pt idx="320">
                  <c:v>06/20/09</c:v>
                </c:pt>
                <c:pt idx="321">
                  <c:v>06/25/09</c:v>
                </c:pt>
                <c:pt idx="322">
                  <c:v>06/30/09</c:v>
                </c:pt>
                <c:pt idx="323">
                  <c:v>07/05/09</c:v>
                </c:pt>
                <c:pt idx="324">
                  <c:v>07/10/09</c:v>
                </c:pt>
                <c:pt idx="325">
                  <c:v>07/15/09</c:v>
                </c:pt>
                <c:pt idx="326">
                  <c:v>07/20/09</c:v>
                </c:pt>
                <c:pt idx="327">
                  <c:v>07/25/09</c:v>
                </c:pt>
                <c:pt idx="328">
                  <c:v>07/30/09</c:v>
                </c:pt>
                <c:pt idx="329">
                  <c:v>08/05/09</c:v>
                </c:pt>
                <c:pt idx="330">
                  <c:v>08/10/09</c:v>
                </c:pt>
                <c:pt idx="331">
                  <c:v>08/15/09</c:v>
                </c:pt>
                <c:pt idx="332">
                  <c:v>08/20/09</c:v>
                </c:pt>
                <c:pt idx="333">
                  <c:v>08/25/09</c:v>
                </c:pt>
                <c:pt idx="334">
                  <c:v>08/30/09</c:v>
                </c:pt>
                <c:pt idx="335">
                  <c:v>09/05/09</c:v>
                </c:pt>
                <c:pt idx="336">
                  <c:v>09/10/09</c:v>
                </c:pt>
                <c:pt idx="337">
                  <c:v>09/15/09</c:v>
                </c:pt>
                <c:pt idx="338">
                  <c:v>09/20/09</c:v>
                </c:pt>
                <c:pt idx="339">
                  <c:v>09/25/09</c:v>
                </c:pt>
                <c:pt idx="340">
                  <c:v>11/10/09</c:v>
                </c:pt>
                <c:pt idx="341">
                  <c:v>11/15/09</c:v>
                </c:pt>
                <c:pt idx="342">
                  <c:v>11/20/09</c:v>
                </c:pt>
                <c:pt idx="343">
                  <c:v>11/25/09</c:v>
                </c:pt>
                <c:pt idx="344">
                  <c:v>11/30/09</c:v>
                </c:pt>
                <c:pt idx="345">
                  <c:v>12/05/09</c:v>
                </c:pt>
                <c:pt idx="346">
                  <c:v>12/10/09</c:v>
                </c:pt>
                <c:pt idx="347">
                  <c:v>12/15/09</c:v>
                </c:pt>
                <c:pt idx="348">
                  <c:v>12/20/09</c:v>
                </c:pt>
                <c:pt idx="349">
                  <c:v>12/25/09</c:v>
                </c:pt>
                <c:pt idx="350">
                  <c:v>12/30/09</c:v>
                </c:pt>
                <c:pt idx="351">
                  <c:v>01/05/10</c:v>
                </c:pt>
                <c:pt idx="352">
                  <c:v>01/10/10</c:v>
                </c:pt>
                <c:pt idx="353">
                  <c:v>01/15/10</c:v>
                </c:pt>
                <c:pt idx="354">
                  <c:v>01/20/10</c:v>
                </c:pt>
                <c:pt idx="355">
                  <c:v>01/25/10</c:v>
                </c:pt>
                <c:pt idx="356">
                  <c:v>01/30/10</c:v>
                </c:pt>
                <c:pt idx="357">
                  <c:v>02/05/10</c:v>
                </c:pt>
                <c:pt idx="358">
                  <c:v>02/10/10</c:v>
                </c:pt>
                <c:pt idx="359">
                  <c:v>02/15/10</c:v>
                </c:pt>
                <c:pt idx="360">
                  <c:v>02/20/10</c:v>
                </c:pt>
                <c:pt idx="361">
                  <c:v>02/25/10</c:v>
                </c:pt>
                <c:pt idx="362">
                  <c:v>03/05/10</c:v>
                </c:pt>
                <c:pt idx="363">
                  <c:v>03/10/10</c:v>
                </c:pt>
                <c:pt idx="364">
                  <c:v>03/15/10</c:v>
                </c:pt>
                <c:pt idx="365">
                  <c:v>03/20/10</c:v>
                </c:pt>
                <c:pt idx="366">
                  <c:v>03/25/10</c:v>
                </c:pt>
                <c:pt idx="367">
                  <c:v>03/30/10</c:v>
                </c:pt>
                <c:pt idx="368">
                  <c:v>04/05/10</c:v>
                </c:pt>
                <c:pt idx="369">
                  <c:v>04/10/10</c:v>
                </c:pt>
                <c:pt idx="370">
                  <c:v>04/15/10</c:v>
                </c:pt>
                <c:pt idx="371">
                  <c:v>04/20/10</c:v>
                </c:pt>
                <c:pt idx="372">
                  <c:v>04/25/10</c:v>
                </c:pt>
                <c:pt idx="373">
                  <c:v>04/30/10</c:v>
                </c:pt>
                <c:pt idx="374">
                  <c:v>05/05/10</c:v>
                </c:pt>
                <c:pt idx="375">
                  <c:v>05/10/10</c:v>
                </c:pt>
                <c:pt idx="376">
                  <c:v>05/15/10</c:v>
                </c:pt>
                <c:pt idx="377">
                  <c:v>05/20/10</c:v>
                </c:pt>
                <c:pt idx="378">
                  <c:v>05/25/10</c:v>
                </c:pt>
                <c:pt idx="379">
                  <c:v>05/30/10</c:v>
                </c:pt>
                <c:pt idx="380">
                  <c:v>06/05/10</c:v>
                </c:pt>
                <c:pt idx="381">
                  <c:v>06/10/10</c:v>
                </c:pt>
                <c:pt idx="382">
                  <c:v>06/15/10</c:v>
                </c:pt>
                <c:pt idx="383">
                  <c:v>06/25/10</c:v>
                </c:pt>
                <c:pt idx="384">
                  <c:v>07/05/10</c:v>
                </c:pt>
                <c:pt idx="385">
                  <c:v>07/10/10</c:v>
                </c:pt>
                <c:pt idx="386">
                  <c:v>07/15/10</c:v>
                </c:pt>
                <c:pt idx="387">
                  <c:v>07/20/10</c:v>
                </c:pt>
                <c:pt idx="388">
                  <c:v>07/25/10</c:v>
                </c:pt>
                <c:pt idx="389">
                  <c:v>07/30/10</c:v>
                </c:pt>
                <c:pt idx="390">
                  <c:v>08/05/10</c:v>
                </c:pt>
                <c:pt idx="391">
                  <c:v>08/10/10</c:v>
                </c:pt>
                <c:pt idx="392">
                  <c:v>08/15/10</c:v>
                </c:pt>
                <c:pt idx="393">
                  <c:v>08/20/10</c:v>
                </c:pt>
                <c:pt idx="394">
                  <c:v>08/25/10</c:v>
                </c:pt>
                <c:pt idx="395">
                  <c:v>08/30/10</c:v>
                </c:pt>
                <c:pt idx="396">
                  <c:v>09/05/10</c:v>
                </c:pt>
                <c:pt idx="397">
                  <c:v>09/10/10</c:v>
                </c:pt>
                <c:pt idx="398">
                  <c:v>09/15/10</c:v>
                </c:pt>
                <c:pt idx="399">
                  <c:v>09/25/10</c:v>
                </c:pt>
                <c:pt idx="400">
                  <c:v>09/30/10</c:v>
                </c:pt>
                <c:pt idx="401">
                  <c:v>10/05/10</c:v>
                </c:pt>
                <c:pt idx="402">
                  <c:v>10/10/10</c:v>
                </c:pt>
                <c:pt idx="403">
                  <c:v>10/15/10</c:v>
                </c:pt>
                <c:pt idx="404">
                  <c:v>10/20/10</c:v>
                </c:pt>
                <c:pt idx="405">
                  <c:v>10/25/10</c:v>
                </c:pt>
                <c:pt idx="406">
                  <c:v>10/30/10</c:v>
                </c:pt>
                <c:pt idx="407">
                  <c:v>11/05/10</c:v>
                </c:pt>
                <c:pt idx="408">
                  <c:v>11/10/10</c:v>
                </c:pt>
                <c:pt idx="409">
                  <c:v>11/15/10</c:v>
                </c:pt>
                <c:pt idx="410">
                  <c:v>11/20/10</c:v>
                </c:pt>
                <c:pt idx="411">
                  <c:v>11/25/10</c:v>
                </c:pt>
                <c:pt idx="412">
                  <c:v>11/30/10</c:v>
                </c:pt>
                <c:pt idx="413">
                  <c:v>12/15/10</c:v>
                </c:pt>
                <c:pt idx="414">
                  <c:v>12/20/10</c:v>
                </c:pt>
                <c:pt idx="415">
                  <c:v>12/25/10</c:v>
                </c:pt>
                <c:pt idx="416">
                  <c:v>12/30/10</c:v>
                </c:pt>
                <c:pt idx="417">
                  <c:v>01/05/11</c:v>
                </c:pt>
                <c:pt idx="418">
                  <c:v>01/20/11</c:v>
                </c:pt>
                <c:pt idx="419">
                  <c:v>01/30/11</c:v>
                </c:pt>
                <c:pt idx="420">
                  <c:v>02/10/11</c:v>
                </c:pt>
                <c:pt idx="421">
                  <c:v>02/20/11</c:v>
                </c:pt>
                <c:pt idx="422">
                  <c:v>02/25/11</c:v>
                </c:pt>
                <c:pt idx="423">
                  <c:v>03/10/11</c:v>
                </c:pt>
                <c:pt idx="424">
                  <c:v>03/20/11</c:v>
                </c:pt>
                <c:pt idx="425">
                  <c:v>03/25/11</c:v>
                </c:pt>
                <c:pt idx="426">
                  <c:v>04/10/11</c:v>
                </c:pt>
                <c:pt idx="427">
                  <c:v>04/15/11</c:v>
                </c:pt>
                <c:pt idx="428">
                  <c:v>05/05/11</c:v>
                </c:pt>
                <c:pt idx="429">
                  <c:v>05/10/11</c:v>
                </c:pt>
                <c:pt idx="430">
                  <c:v>05/15/11</c:v>
                </c:pt>
                <c:pt idx="431">
                  <c:v>05/20/11</c:v>
                </c:pt>
                <c:pt idx="432">
                  <c:v>05/25/11</c:v>
                </c:pt>
                <c:pt idx="433">
                  <c:v>06/15/11</c:v>
                </c:pt>
                <c:pt idx="434">
                  <c:v>06/20/11</c:v>
                </c:pt>
                <c:pt idx="435">
                  <c:v>06/25/11</c:v>
                </c:pt>
                <c:pt idx="436">
                  <c:v>06/30/11</c:v>
                </c:pt>
                <c:pt idx="437">
                  <c:v>07/05/11</c:v>
                </c:pt>
                <c:pt idx="438">
                  <c:v>07/10/11</c:v>
                </c:pt>
                <c:pt idx="439">
                  <c:v>07/15/11</c:v>
                </c:pt>
                <c:pt idx="440">
                  <c:v>07/20/11</c:v>
                </c:pt>
                <c:pt idx="441">
                  <c:v>07/25/11</c:v>
                </c:pt>
                <c:pt idx="442">
                  <c:v>07/30/11</c:v>
                </c:pt>
                <c:pt idx="443">
                  <c:v>11/20/11</c:v>
                </c:pt>
                <c:pt idx="444">
                  <c:v>11/25/11</c:v>
                </c:pt>
                <c:pt idx="445">
                  <c:v>11/30/11</c:v>
                </c:pt>
                <c:pt idx="446">
                  <c:v>12/05/11</c:v>
                </c:pt>
                <c:pt idx="447">
                  <c:v>12/10/11</c:v>
                </c:pt>
                <c:pt idx="448">
                  <c:v>12/15/11</c:v>
                </c:pt>
                <c:pt idx="449">
                  <c:v>12/20/11</c:v>
                </c:pt>
                <c:pt idx="450">
                  <c:v>12/25/11</c:v>
                </c:pt>
                <c:pt idx="451">
                  <c:v>12/30/11</c:v>
                </c:pt>
                <c:pt idx="452">
                  <c:v>01/24/12</c:v>
                </c:pt>
                <c:pt idx="453">
                  <c:v>02/05/12</c:v>
                </c:pt>
                <c:pt idx="454">
                  <c:v>02/10/12</c:v>
                </c:pt>
                <c:pt idx="455">
                  <c:v>02/15/12</c:v>
                </c:pt>
                <c:pt idx="456">
                  <c:v>02/20/12</c:v>
                </c:pt>
                <c:pt idx="457">
                  <c:v>02/25/12</c:v>
                </c:pt>
                <c:pt idx="458">
                  <c:v>02/28/12</c:v>
                </c:pt>
                <c:pt idx="459">
                  <c:v>03/10/12</c:v>
                </c:pt>
                <c:pt idx="460">
                  <c:v>03/15/12</c:v>
                </c:pt>
                <c:pt idx="461">
                  <c:v>03/20/12</c:v>
                </c:pt>
                <c:pt idx="462">
                  <c:v>03/25/12</c:v>
                </c:pt>
                <c:pt idx="463">
                  <c:v>03/30/12</c:v>
                </c:pt>
                <c:pt idx="464">
                  <c:v>04/05/12</c:v>
                </c:pt>
                <c:pt idx="465">
                  <c:v>04/10/12</c:v>
                </c:pt>
                <c:pt idx="466">
                  <c:v>04/20/12</c:v>
                </c:pt>
                <c:pt idx="467">
                  <c:v>04/25/12</c:v>
                </c:pt>
                <c:pt idx="468">
                  <c:v>04/30/12</c:v>
                </c:pt>
                <c:pt idx="469">
                  <c:v>05/05/12</c:v>
                </c:pt>
                <c:pt idx="470">
                  <c:v>05/10/12</c:v>
                </c:pt>
                <c:pt idx="471">
                  <c:v>05/15/12</c:v>
                </c:pt>
                <c:pt idx="472">
                  <c:v>05/20/12</c:v>
                </c:pt>
                <c:pt idx="473">
                  <c:v>05/25/12</c:v>
                </c:pt>
                <c:pt idx="474">
                  <c:v>05/30/12</c:v>
                </c:pt>
                <c:pt idx="475">
                  <c:v>06/05/12</c:v>
                </c:pt>
                <c:pt idx="476">
                  <c:v>06/10/12</c:v>
                </c:pt>
                <c:pt idx="477">
                  <c:v>06/15/12</c:v>
                </c:pt>
                <c:pt idx="478">
                  <c:v>06/20/12</c:v>
                </c:pt>
                <c:pt idx="479">
                  <c:v>06/25/12</c:v>
                </c:pt>
                <c:pt idx="480">
                  <c:v>06/30/12</c:v>
                </c:pt>
                <c:pt idx="481">
                  <c:v>07/05/12</c:v>
                </c:pt>
                <c:pt idx="482">
                  <c:v>07/10/12</c:v>
                </c:pt>
                <c:pt idx="483">
                  <c:v>07/15/12</c:v>
                </c:pt>
                <c:pt idx="484">
                  <c:v>07/20/12</c:v>
                </c:pt>
                <c:pt idx="485">
                  <c:v>07/25/12</c:v>
                </c:pt>
                <c:pt idx="486">
                  <c:v>07/30/12</c:v>
                </c:pt>
                <c:pt idx="487">
                  <c:v>08/05/12</c:v>
                </c:pt>
                <c:pt idx="488">
                  <c:v>08/20/12</c:v>
                </c:pt>
                <c:pt idx="489">
                  <c:v>08/25/12</c:v>
                </c:pt>
                <c:pt idx="490">
                  <c:v>08/30/12</c:v>
                </c:pt>
                <c:pt idx="491">
                  <c:v>09/05/12</c:v>
                </c:pt>
                <c:pt idx="492">
                  <c:v>09/10/12</c:v>
                </c:pt>
                <c:pt idx="493">
                  <c:v>09/15/12</c:v>
                </c:pt>
                <c:pt idx="494">
                  <c:v>09/20/12</c:v>
                </c:pt>
                <c:pt idx="495">
                  <c:v>09/25/12</c:v>
                </c:pt>
                <c:pt idx="496">
                  <c:v>09/30/12</c:v>
                </c:pt>
                <c:pt idx="497">
                  <c:v>10/05/12</c:v>
                </c:pt>
                <c:pt idx="498">
                  <c:v>10/10/12</c:v>
                </c:pt>
                <c:pt idx="499">
                  <c:v>10/15/12</c:v>
                </c:pt>
                <c:pt idx="500">
                  <c:v>10/20/12</c:v>
                </c:pt>
                <c:pt idx="501">
                  <c:v>10/25/12</c:v>
                </c:pt>
                <c:pt idx="502">
                  <c:v>10/30/12</c:v>
                </c:pt>
                <c:pt idx="503">
                  <c:v>11/10/12</c:v>
                </c:pt>
                <c:pt idx="504">
                  <c:v>11/15/12</c:v>
                </c:pt>
                <c:pt idx="505">
                  <c:v>11/25/12</c:v>
                </c:pt>
                <c:pt idx="506">
                  <c:v>11/27/12</c:v>
                </c:pt>
                <c:pt idx="507">
                  <c:v>11/30/12</c:v>
                </c:pt>
                <c:pt idx="508">
                  <c:v>12/05/12</c:v>
                </c:pt>
                <c:pt idx="509">
                  <c:v>12/10/12</c:v>
                </c:pt>
                <c:pt idx="510">
                  <c:v>12/15/12</c:v>
                </c:pt>
                <c:pt idx="511">
                  <c:v>12/20/12</c:v>
                </c:pt>
                <c:pt idx="512">
                  <c:v>12/25/12</c:v>
                </c:pt>
                <c:pt idx="513">
                  <c:v>12/30/12</c:v>
                </c:pt>
                <c:pt idx="514">
                  <c:v>01/05/13</c:v>
                </c:pt>
                <c:pt idx="515">
                  <c:v>01/10/13</c:v>
                </c:pt>
                <c:pt idx="516">
                  <c:v>01/15/13</c:v>
                </c:pt>
                <c:pt idx="517">
                  <c:v>01/20/13</c:v>
                </c:pt>
                <c:pt idx="518">
                  <c:v>01/24/13</c:v>
                </c:pt>
                <c:pt idx="519">
                  <c:v>01/25/13</c:v>
                </c:pt>
                <c:pt idx="520">
                  <c:v>01/30/13</c:v>
                </c:pt>
                <c:pt idx="521">
                  <c:v>02/05/13</c:v>
                </c:pt>
                <c:pt idx="522">
                  <c:v>02/10/13</c:v>
                </c:pt>
                <c:pt idx="523">
                  <c:v>02/15/13</c:v>
                </c:pt>
                <c:pt idx="524">
                  <c:v>02/20/13</c:v>
                </c:pt>
                <c:pt idx="525">
                  <c:v>02/25/13</c:v>
                </c:pt>
                <c:pt idx="526">
                  <c:v>02/28/13</c:v>
                </c:pt>
                <c:pt idx="527">
                  <c:v>03/05/13</c:v>
                </c:pt>
                <c:pt idx="528">
                  <c:v>03/10/13</c:v>
                </c:pt>
                <c:pt idx="529">
                  <c:v>03/15/13</c:v>
                </c:pt>
                <c:pt idx="530">
                  <c:v>03/20/13</c:v>
                </c:pt>
                <c:pt idx="531">
                  <c:v>03/25/13</c:v>
                </c:pt>
                <c:pt idx="532">
                  <c:v>03/30/13</c:v>
                </c:pt>
                <c:pt idx="533">
                  <c:v>04/05/13</c:v>
                </c:pt>
                <c:pt idx="534">
                  <c:v>04/10/13</c:v>
                </c:pt>
                <c:pt idx="535">
                  <c:v>04/15/13</c:v>
                </c:pt>
                <c:pt idx="536">
                  <c:v>04/20/13</c:v>
                </c:pt>
                <c:pt idx="537">
                  <c:v>04/25/13</c:v>
                </c:pt>
                <c:pt idx="538">
                  <c:v>04/30/13</c:v>
                </c:pt>
                <c:pt idx="539">
                  <c:v>05/05/13</c:v>
                </c:pt>
                <c:pt idx="540">
                  <c:v>05/10/13</c:v>
                </c:pt>
                <c:pt idx="541">
                  <c:v>05/15/13</c:v>
                </c:pt>
                <c:pt idx="542">
                  <c:v>05/20/13</c:v>
                </c:pt>
                <c:pt idx="543">
                  <c:v>05/25/13</c:v>
                </c:pt>
                <c:pt idx="544">
                  <c:v>05/30/13</c:v>
                </c:pt>
                <c:pt idx="545">
                  <c:v>06/05/13</c:v>
                </c:pt>
                <c:pt idx="546">
                  <c:v>06/15/13</c:v>
                </c:pt>
                <c:pt idx="547">
                  <c:v>06/30/13</c:v>
                </c:pt>
                <c:pt idx="548">
                  <c:v>07/05/13</c:v>
                </c:pt>
                <c:pt idx="549">
                  <c:v>07/10/13</c:v>
                </c:pt>
                <c:pt idx="550">
                  <c:v>07/15/13</c:v>
                </c:pt>
                <c:pt idx="551">
                  <c:v>07/20/13</c:v>
                </c:pt>
                <c:pt idx="552">
                  <c:v>07/25/13</c:v>
                </c:pt>
                <c:pt idx="553">
                  <c:v>07/30/13</c:v>
                </c:pt>
                <c:pt idx="554">
                  <c:v>08/05/13</c:v>
                </c:pt>
                <c:pt idx="555">
                  <c:v>08/10/13</c:v>
                </c:pt>
                <c:pt idx="556">
                  <c:v>08/15/13</c:v>
                </c:pt>
                <c:pt idx="557">
                  <c:v>08/20/13</c:v>
                </c:pt>
                <c:pt idx="558">
                  <c:v>08/25/13</c:v>
                </c:pt>
                <c:pt idx="559">
                  <c:v>08/30/13</c:v>
                </c:pt>
                <c:pt idx="560">
                  <c:v>09/05/13</c:v>
                </c:pt>
                <c:pt idx="561">
                  <c:v>09/10/13</c:v>
                </c:pt>
                <c:pt idx="562">
                  <c:v>09/15/13</c:v>
                </c:pt>
                <c:pt idx="563">
                  <c:v>09/20/13</c:v>
                </c:pt>
                <c:pt idx="564">
                  <c:v>09/25/13</c:v>
                </c:pt>
                <c:pt idx="565">
                  <c:v>09/30/13</c:v>
                </c:pt>
                <c:pt idx="566">
                  <c:v>10/05/13</c:v>
                </c:pt>
                <c:pt idx="567">
                  <c:v>10/10/13</c:v>
                </c:pt>
                <c:pt idx="568">
                  <c:v>10/15/13</c:v>
                </c:pt>
                <c:pt idx="569">
                  <c:v>10/20/13</c:v>
                </c:pt>
                <c:pt idx="570">
                  <c:v>10/25/13</c:v>
                </c:pt>
                <c:pt idx="571">
                  <c:v>10/30/13</c:v>
                </c:pt>
                <c:pt idx="572">
                  <c:v>11/05/13</c:v>
                </c:pt>
                <c:pt idx="573">
                  <c:v>11/10/13</c:v>
                </c:pt>
                <c:pt idx="574">
                  <c:v>11/15/13</c:v>
                </c:pt>
                <c:pt idx="575">
                  <c:v>11/20/13</c:v>
                </c:pt>
                <c:pt idx="576">
                  <c:v>11/25/13</c:v>
                </c:pt>
                <c:pt idx="577">
                  <c:v>11/30/13</c:v>
                </c:pt>
                <c:pt idx="578">
                  <c:v>12/05/13</c:v>
                </c:pt>
                <c:pt idx="579">
                  <c:v>12/10/13</c:v>
                </c:pt>
                <c:pt idx="580">
                  <c:v>12/15/13</c:v>
                </c:pt>
                <c:pt idx="581">
                  <c:v>12/20/13</c:v>
                </c:pt>
                <c:pt idx="582">
                  <c:v>12/25/13</c:v>
                </c:pt>
                <c:pt idx="583">
                  <c:v>12/30/13</c:v>
                </c:pt>
                <c:pt idx="584">
                  <c:v>01/05/14</c:v>
                </c:pt>
                <c:pt idx="585">
                  <c:v>01/10/14</c:v>
                </c:pt>
                <c:pt idx="586">
                  <c:v>01/15/14</c:v>
                </c:pt>
                <c:pt idx="587">
                  <c:v>01/20/14</c:v>
                </c:pt>
                <c:pt idx="588">
                  <c:v>01/25/14</c:v>
                </c:pt>
                <c:pt idx="589">
                  <c:v>01/30/14</c:v>
                </c:pt>
                <c:pt idx="590">
                  <c:v>02/05/14</c:v>
                </c:pt>
                <c:pt idx="591">
                  <c:v>02/10/14</c:v>
                </c:pt>
                <c:pt idx="592">
                  <c:v>02/15/14</c:v>
                </c:pt>
                <c:pt idx="593">
                  <c:v>02/20/14</c:v>
                </c:pt>
                <c:pt idx="594">
                  <c:v>02/25/14</c:v>
                </c:pt>
                <c:pt idx="595">
                  <c:v>02/28/14</c:v>
                </c:pt>
                <c:pt idx="596">
                  <c:v>03/05/14</c:v>
                </c:pt>
                <c:pt idx="597">
                  <c:v>03/10/14</c:v>
                </c:pt>
                <c:pt idx="598">
                  <c:v>03/15/14</c:v>
                </c:pt>
                <c:pt idx="599">
                  <c:v>03/20/14</c:v>
                </c:pt>
                <c:pt idx="600">
                  <c:v>03/25/14</c:v>
                </c:pt>
                <c:pt idx="601">
                  <c:v>03/30/14</c:v>
                </c:pt>
                <c:pt idx="602">
                  <c:v>04/05/14</c:v>
                </c:pt>
                <c:pt idx="603">
                  <c:v>04/10/14</c:v>
                </c:pt>
                <c:pt idx="604">
                  <c:v>04/15/14</c:v>
                </c:pt>
                <c:pt idx="605">
                  <c:v>04/20/14</c:v>
                </c:pt>
                <c:pt idx="606">
                  <c:v>04/25/14</c:v>
                </c:pt>
                <c:pt idx="607">
                  <c:v>04/30/14</c:v>
                </c:pt>
                <c:pt idx="608">
                  <c:v>05/05/14</c:v>
                </c:pt>
                <c:pt idx="609">
                  <c:v>05/10/14</c:v>
                </c:pt>
                <c:pt idx="610">
                  <c:v>05/15/14</c:v>
                </c:pt>
                <c:pt idx="611">
                  <c:v>05/20/14</c:v>
                </c:pt>
                <c:pt idx="612">
                  <c:v>05/25/14</c:v>
                </c:pt>
                <c:pt idx="613">
                  <c:v>05/30/14</c:v>
                </c:pt>
                <c:pt idx="614">
                  <c:v>06/05/14</c:v>
                </c:pt>
                <c:pt idx="615">
                  <c:v>06/10/14</c:v>
                </c:pt>
                <c:pt idx="616">
                  <c:v>06/15/14</c:v>
                </c:pt>
                <c:pt idx="617">
                  <c:v>06/20/14</c:v>
                </c:pt>
                <c:pt idx="618">
                  <c:v>06/25/14</c:v>
                </c:pt>
                <c:pt idx="619">
                  <c:v>06/30/14</c:v>
                </c:pt>
                <c:pt idx="620">
                  <c:v>07/05/14</c:v>
                </c:pt>
                <c:pt idx="621">
                  <c:v>07/10/14</c:v>
                </c:pt>
                <c:pt idx="622">
                  <c:v>07/15/14</c:v>
                </c:pt>
                <c:pt idx="623">
                  <c:v>07/20/14</c:v>
                </c:pt>
                <c:pt idx="624">
                  <c:v>07/25/14</c:v>
                </c:pt>
                <c:pt idx="625">
                  <c:v>07/30/14</c:v>
                </c:pt>
                <c:pt idx="626">
                  <c:v>08/05/14</c:v>
                </c:pt>
                <c:pt idx="627">
                  <c:v>08/10/14</c:v>
                </c:pt>
                <c:pt idx="628">
                  <c:v>08/15/14</c:v>
                </c:pt>
                <c:pt idx="629">
                  <c:v>08/20/14</c:v>
                </c:pt>
                <c:pt idx="630">
                  <c:v>08/25/14</c:v>
                </c:pt>
                <c:pt idx="631">
                  <c:v>08/30/14</c:v>
                </c:pt>
                <c:pt idx="632">
                  <c:v>09/05/14</c:v>
                </c:pt>
                <c:pt idx="633">
                  <c:v>09/10/14</c:v>
                </c:pt>
                <c:pt idx="634">
                  <c:v>09/15/14</c:v>
                </c:pt>
                <c:pt idx="635">
                  <c:v>09/20/14</c:v>
                </c:pt>
                <c:pt idx="636">
                  <c:v>09/25/14</c:v>
                </c:pt>
                <c:pt idx="637">
                  <c:v>09/30/14</c:v>
                </c:pt>
                <c:pt idx="638">
                  <c:v>10/05/14</c:v>
                </c:pt>
                <c:pt idx="639">
                  <c:v>10/09/14</c:v>
                </c:pt>
                <c:pt idx="640">
                  <c:v>10/10/14</c:v>
                </c:pt>
                <c:pt idx="641">
                  <c:v>10/15/14</c:v>
                </c:pt>
                <c:pt idx="642">
                  <c:v>10/20/14</c:v>
                </c:pt>
                <c:pt idx="643">
                  <c:v>10/25/14</c:v>
                </c:pt>
                <c:pt idx="644">
                  <c:v>10/30/14</c:v>
                </c:pt>
                <c:pt idx="645">
                  <c:v>11/05/14</c:v>
                </c:pt>
                <c:pt idx="646">
                  <c:v>11/10/14</c:v>
                </c:pt>
                <c:pt idx="647">
                  <c:v>11/15/14</c:v>
                </c:pt>
                <c:pt idx="648">
                  <c:v>11/20/14</c:v>
                </c:pt>
                <c:pt idx="649">
                  <c:v>11/25/14</c:v>
                </c:pt>
                <c:pt idx="650">
                  <c:v>11/30/14</c:v>
                </c:pt>
                <c:pt idx="651">
                  <c:v>12/05/14</c:v>
                </c:pt>
                <c:pt idx="652">
                  <c:v>12/10/14</c:v>
                </c:pt>
                <c:pt idx="653">
                  <c:v>12/15/14</c:v>
                </c:pt>
                <c:pt idx="654">
                  <c:v>12/20/14</c:v>
                </c:pt>
                <c:pt idx="655">
                  <c:v>12/25/14</c:v>
                </c:pt>
                <c:pt idx="656">
                  <c:v>12/30/14</c:v>
                </c:pt>
                <c:pt idx="657">
                  <c:v>01/05/15</c:v>
                </c:pt>
                <c:pt idx="658">
                  <c:v>01/10/15</c:v>
                </c:pt>
                <c:pt idx="659">
                  <c:v>01/15/15</c:v>
                </c:pt>
                <c:pt idx="660">
                  <c:v>01/20/15</c:v>
                </c:pt>
                <c:pt idx="661">
                  <c:v>01/25/15</c:v>
                </c:pt>
                <c:pt idx="662">
                  <c:v>01/30/15</c:v>
                </c:pt>
                <c:pt idx="663">
                  <c:v>02/05/15</c:v>
                </c:pt>
                <c:pt idx="664">
                  <c:v>02/10/15</c:v>
                </c:pt>
                <c:pt idx="665">
                  <c:v>02/15/15</c:v>
                </c:pt>
                <c:pt idx="666">
                  <c:v>02/20/15</c:v>
                </c:pt>
                <c:pt idx="667">
                  <c:v>02/25/15</c:v>
                </c:pt>
                <c:pt idx="668">
                  <c:v>02/28/15</c:v>
                </c:pt>
                <c:pt idx="669">
                  <c:v>03/05/15</c:v>
                </c:pt>
                <c:pt idx="670">
                  <c:v>03/10/15</c:v>
                </c:pt>
                <c:pt idx="671">
                  <c:v>03/15/15</c:v>
                </c:pt>
                <c:pt idx="672">
                  <c:v>03/20/15</c:v>
                </c:pt>
                <c:pt idx="673">
                  <c:v>03/25/15</c:v>
                </c:pt>
                <c:pt idx="674">
                  <c:v>03/30/15</c:v>
                </c:pt>
                <c:pt idx="675">
                  <c:v>04/05/15</c:v>
                </c:pt>
                <c:pt idx="676">
                  <c:v>04/10/15</c:v>
                </c:pt>
                <c:pt idx="677">
                  <c:v>04/15/15</c:v>
                </c:pt>
                <c:pt idx="678">
                  <c:v>04/20/15</c:v>
                </c:pt>
                <c:pt idx="679">
                  <c:v>04/25/15</c:v>
                </c:pt>
                <c:pt idx="680">
                  <c:v>04/30/15</c:v>
                </c:pt>
                <c:pt idx="681">
                  <c:v>05/05/15</c:v>
                </c:pt>
                <c:pt idx="682">
                  <c:v>05/10/15</c:v>
                </c:pt>
                <c:pt idx="683">
                  <c:v>05/15/15</c:v>
                </c:pt>
                <c:pt idx="684">
                  <c:v>05/20/15</c:v>
                </c:pt>
                <c:pt idx="685">
                  <c:v>05/25/15</c:v>
                </c:pt>
                <c:pt idx="686">
                  <c:v>05/30/15</c:v>
                </c:pt>
                <c:pt idx="687">
                  <c:v>06/05/15</c:v>
                </c:pt>
                <c:pt idx="688">
                  <c:v>06/10/15</c:v>
                </c:pt>
                <c:pt idx="689">
                  <c:v>06/15/15</c:v>
                </c:pt>
                <c:pt idx="690">
                  <c:v>06/20/15</c:v>
                </c:pt>
                <c:pt idx="691">
                  <c:v>06/25/15</c:v>
                </c:pt>
                <c:pt idx="692">
                  <c:v>06/30/15</c:v>
                </c:pt>
                <c:pt idx="693">
                  <c:v>07/05/15</c:v>
                </c:pt>
                <c:pt idx="694">
                  <c:v>07/10/15</c:v>
                </c:pt>
                <c:pt idx="695">
                  <c:v>07/15/15</c:v>
                </c:pt>
                <c:pt idx="696">
                  <c:v>07/20/15</c:v>
                </c:pt>
                <c:pt idx="697">
                  <c:v>07/25/15</c:v>
                </c:pt>
                <c:pt idx="698">
                  <c:v>07/30/15</c:v>
                </c:pt>
                <c:pt idx="699">
                  <c:v>08/05/15</c:v>
                </c:pt>
                <c:pt idx="700">
                  <c:v>08/10/15</c:v>
                </c:pt>
                <c:pt idx="701">
                  <c:v>08/15/15</c:v>
                </c:pt>
                <c:pt idx="702">
                  <c:v>08/20/15</c:v>
                </c:pt>
                <c:pt idx="703">
                  <c:v>08/25/15</c:v>
                </c:pt>
                <c:pt idx="704">
                  <c:v>08/30/15</c:v>
                </c:pt>
                <c:pt idx="705">
                  <c:v>09/05/15</c:v>
                </c:pt>
                <c:pt idx="706">
                  <c:v>09/10/15</c:v>
                </c:pt>
                <c:pt idx="707">
                  <c:v>09/15/15</c:v>
                </c:pt>
                <c:pt idx="708">
                  <c:v>09/20/15</c:v>
                </c:pt>
                <c:pt idx="709">
                  <c:v>09/25/15</c:v>
                </c:pt>
                <c:pt idx="710">
                  <c:v>09/30/15</c:v>
                </c:pt>
                <c:pt idx="711">
                  <c:v>10/05/15</c:v>
                </c:pt>
                <c:pt idx="712">
                  <c:v>10/10/15</c:v>
                </c:pt>
                <c:pt idx="713">
                  <c:v>10/15/15</c:v>
                </c:pt>
                <c:pt idx="714">
                  <c:v>10/20/15</c:v>
                </c:pt>
                <c:pt idx="715">
                  <c:v>10/25/15</c:v>
                </c:pt>
                <c:pt idx="716">
                  <c:v>10/29/15</c:v>
                </c:pt>
                <c:pt idx="717">
                  <c:v>10/30/15</c:v>
                </c:pt>
                <c:pt idx="718">
                  <c:v>11/05/15</c:v>
                </c:pt>
                <c:pt idx="719">
                  <c:v>11/10/15</c:v>
                </c:pt>
                <c:pt idx="720">
                  <c:v>11/15/15</c:v>
                </c:pt>
                <c:pt idx="721">
                  <c:v>11/20/15</c:v>
                </c:pt>
                <c:pt idx="722">
                  <c:v>11/25/15</c:v>
                </c:pt>
                <c:pt idx="723">
                  <c:v>11/30/15</c:v>
                </c:pt>
                <c:pt idx="724">
                  <c:v>12/05/15</c:v>
                </c:pt>
                <c:pt idx="725">
                  <c:v>12/10/15</c:v>
                </c:pt>
                <c:pt idx="726">
                  <c:v>12/15/15</c:v>
                </c:pt>
                <c:pt idx="727">
                  <c:v>12/20/15</c:v>
                </c:pt>
                <c:pt idx="728">
                  <c:v>12/25/15</c:v>
                </c:pt>
                <c:pt idx="729">
                  <c:v>12/30/15</c:v>
                </c:pt>
                <c:pt idx="730">
                  <c:v>01/05/16</c:v>
                </c:pt>
                <c:pt idx="731">
                  <c:v>01/10/16</c:v>
                </c:pt>
                <c:pt idx="732">
                  <c:v>01/15/16</c:v>
                </c:pt>
                <c:pt idx="733">
                  <c:v>01/20/16</c:v>
                </c:pt>
                <c:pt idx="734">
                  <c:v>01/25/16</c:v>
                </c:pt>
                <c:pt idx="735">
                  <c:v>01/30/16</c:v>
                </c:pt>
                <c:pt idx="736">
                  <c:v>02/05/16</c:v>
                </c:pt>
                <c:pt idx="737">
                  <c:v>02/10/16</c:v>
                </c:pt>
                <c:pt idx="738">
                  <c:v>02/15/16</c:v>
                </c:pt>
                <c:pt idx="739">
                  <c:v>02/20/16</c:v>
                </c:pt>
                <c:pt idx="740">
                  <c:v>02/25/16</c:v>
                </c:pt>
                <c:pt idx="741">
                  <c:v>03/05/16</c:v>
                </c:pt>
                <c:pt idx="742">
                  <c:v>03/10/16</c:v>
                </c:pt>
                <c:pt idx="743">
                  <c:v>03/15/16</c:v>
                </c:pt>
                <c:pt idx="744">
                  <c:v>03/20/16</c:v>
                </c:pt>
                <c:pt idx="745">
                  <c:v>03/25/16</c:v>
                </c:pt>
                <c:pt idx="746">
                  <c:v>03/30/16</c:v>
                </c:pt>
                <c:pt idx="747">
                  <c:v>04/05/16</c:v>
                </c:pt>
                <c:pt idx="748">
                  <c:v>04/10/16</c:v>
                </c:pt>
                <c:pt idx="749">
                  <c:v>04/15/16</c:v>
                </c:pt>
                <c:pt idx="750">
                  <c:v>04/20/16</c:v>
                </c:pt>
                <c:pt idx="751">
                  <c:v>04/25/16</c:v>
                </c:pt>
                <c:pt idx="752">
                  <c:v>04/30/16</c:v>
                </c:pt>
                <c:pt idx="753">
                  <c:v>05/05/16</c:v>
                </c:pt>
                <c:pt idx="754">
                  <c:v>05/10/16</c:v>
                </c:pt>
                <c:pt idx="755">
                  <c:v>05/15/16</c:v>
                </c:pt>
                <c:pt idx="756">
                  <c:v>05/20/16</c:v>
                </c:pt>
                <c:pt idx="757">
                  <c:v>05/25/16</c:v>
                </c:pt>
                <c:pt idx="758">
                  <c:v>05/30/16</c:v>
                </c:pt>
                <c:pt idx="759">
                  <c:v>06/05/16</c:v>
                </c:pt>
                <c:pt idx="760">
                  <c:v>06/10/16</c:v>
                </c:pt>
                <c:pt idx="761">
                  <c:v>06/15/16</c:v>
                </c:pt>
                <c:pt idx="762">
                  <c:v>06/20/16</c:v>
                </c:pt>
                <c:pt idx="763">
                  <c:v>06/25/16</c:v>
                </c:pt>
                <c:pt idx="764">
                  <c:v>06/28/16</c:v>
                </c:pt>
                <c:pt idx="765">
                  <c:v>06/30/16</c:v>
                </c:pt>
                <c:pt idx="766">
                  <c:v>07/05/16</c:v>
                </c:pt>
                <c:pt idx="767">
                  <c:v>07/10/16</c:v>
                </c:pt>
                <c:pt idx="768">
                  <c:v>07/15/16</c:v>
                </c:pt>
                <c:pt idx="769">
                  <c:v>07/20/16</c:v>
                </c:pt>
                <c:pt idx="770">
                  <c:v>07/25/16</c:v>
                </c:pt>
                <c:pt idx="771">
                  <c:v>07/30/16</c:v>
                </c:pt>
                <c:pt idx="772">
                  <c:v>08/05/16</c:v>
                </c:pt>
                <c:pt idx="773">
                  <c:v>08/10/16</c:v>
                </c:pt>
                <c:pt idx="774">
                  <c:v>08/15/16</c:v>
                </c:pt>
                <c:pt idx="775">
                  <c:v>08/20/16</c:v>
                </c:pt>
                <c:pt idx="776">
                  <c:v>08/25/16</c:v>
                </c:pt>
                <c:pt idx="777">
                  <c:v>09/05/16</c:v>
                </c:pt>
                <c:pt idx="778">
                  <c:v>09/10/16</c:v>
                </c:pt>
                <c:pt idx="779">
                  <c:v>09/15/16</c:v>
                </c:pt>
                <c:pt idx="780">
                  <c:v>09/20/16</c:v>
                </c:pt>
                <c:pt idx="781">
                  <c:v>09/25/16</c:v>
                </c:pt>
                <c:pt idx="782">
                  <c:v>09/30/16</c:v>
                </c:pt>
                <c:pt idx="783">
                  <c:v>10/05/16</c:v>
                </c:pt>
                <c:pt idx="784">
                  <c:v>10/10/16</c:v>
                </c:pt>
                <c:pt idx="785">
                  <c:v>10/13/16</c:v>
                </c:pt>
                <c:pt idx="786">
                  <c:v>10/15/16</c:v>
                </c:pt>
                <c:pt idx="787">
                  <c:v>10/20/16</c:v>
                </c:pt>
                <c:pt idx="788">
                  <c:v>10/25/16</c:v>
                </c:pt>
                <c:pt idx="789">
                  <c:v>10/30/16</c:v>
                </c:pt>
                <c:pt idx="790">
                  <c:v>11/05/16</c:v>
                </c:pt>
                <c:pt idx="791">
                  <c:v>11/10/16</c:v>
                </c:pt>
                <c:pt idx="792">
                  <c:v>11/15/16</c:v>
                </c:pt>
                <c:pt idx="793">
                  <c:v>11/20/16</c:v>
                </c:pt>
                <c:pt idx="794">
                  <c:v>11/25/16</c:v>
                </c:pt>
                <c:pt idx="795">
                  <c:v>11/30/16</c:v>
                </c:pt>
                <c:pt idx="796">
                  <c:v>12/05/16</c:v>
                </c:pt>
                <c:pt idx="797">
                  <c:v>12/10/16</c:v>
                </c:pt>
                <c:pt idx="798">
                  <c:v>12/15/16</c:v>
                </c:pt>
                <c:pt idx="799">
                  <c:v>12/20/16</c:v>
                </c:pt>
                <c:pt idx="800">
                  <c:v>12/25/16</c:v>
                </c:pt>
                <c:pt idx="801">
                  <c:v>12/30/16</c:v>
                </c:pt>
                <c:pt idx="802">
                  <c:v>01/05/17</c:v>
                </c:pt>
                <c:pt idx="803">
                  <c:v>01/10/17</c:v>
                </c:pt>
                <c:pt idx="804">
                  <c:v>01/15/17</c:v>
                </c:pt>
                <c:pt idx="805">
                  <c:v>01/20/17</c:v>
                </c:pt>
                <c:pt idx="806">
                  <c:v>01/25/17</c:v>
                </c:pt>
                <c:pt idx="807">
                  <c:v>01/30/17</c:v>
                </c:pt>
                <c:pt idx="808">
                  <c:v>02/05/17</c:v>
                </c:pt>
                <c:pt idx="809">
                  <c:v>02/10/17</c:v>
                </c:pt>
                <c:pt idx="810">
                  <c:v>02/15/17</c:v>
                </c:pt>
                <c:pt idx="811">
                  <c:v>02/20/17</c:v>
                </c:pt>
                <c:pt idx="812">
                  <c:v>03/10/17</c:v>
                </c:pt>
                <c:pt idx="813">
                  <c:v>03/15/17</c:v>
                </c:pt>
                <c:pt idx="814">
                  <c:v>03/20/17</c:v>
                </c:pt>
                <c:pt idx="815">
                  <c:v>03/25/17</c:v>
                </c:pt>
                <c:pt idx="816">
                  <c:v>03/30/17</c:v>
                </c:pt>
                <c:pt idx="817">
                  <c:v>04/05/17</c:v>
                </c:pt>
                <c:pt idx="818">
                  <c:v>04/10/17</c:v>
                </c:pt>
                <c:pt idx="819">
                  <c:v>04/15/17</c:v>
                </c:pt>
                <c:pt idx="820">
                  <c:v>04/20/17</c:v>
                </c:pt>
                <c:pt idx="821">
                  <c:v>04/25/17</c:v>
                </c:pt>
                <c:pt idx="822">
                  <c:v>04/30/17</c:v>
                </c:pt>
                <c:pt idx="823">
                  <c:v>05/05/17</c:v>
                </c:pt>
                <c:pt idx="824">
                  <c:v>05/10/17</c:v>
                </c:pt>
                <c:pt idx="825">
                  <c:v>05/15/17</c:v>
                </c:pt>
                <c:pt idx="826">
                  <c:v>05/20/17</c:v>
                </c:pt>
                <c:pt idx="827">
                  <c:v>05/25/17</c:v>
                </c:pt>
                <c:pt idx="828">
                  <c:v>05/30/17</c:v>
                </c:pt>
                <c:pt idx="829">
                  <c:v>06/05/17</c:v>
                </c:pt>
                <c:pt idx="830">
                  <c:v>06/10/17</c:v>
                </c:pt>
                <c:pt idx="831">
                  <c:v>06/15/17</c:v>
                </c:pt>
                <c:pt idx="832">
                  <c:v>06/20/17</c:v>
                </c:pt>
                <c:pt idx="833">
                  <c:v>06/25/17</c:v>
                </c:pt>
                <c:pt idx="834">
                  <c:v>06/30/17</c:v>
                </c:pt>
                <c:pt idx="835">
                  <c:v>07/05/17</c:v>
                </c:pt>
                <c:pt idx="836">
                  <c:v>07/10/17</c:v>
                </c:pt>
                <c:pt idx="837">
                  <c:v>07/15/17</c:v>
                </c:pt>
                <c:pt idx="838">
                  <c:v>07/20/17</c:v>
                </c:pt>
                <c:pt idx="839">
                  <c:v>07/25/17</c:v>
                </c:pt>
                <c:pt idx="840">
                  <c:v>07/30/17</c:v>
                </c:pt>
                <c:pt idx="841">
                  <c:v>08/05/17</c:v>
                </c:pt>
                <c:pt idx="842">
                  <c:v>08/10/17</c:v>
                </c:pt>
                <c:pt idx="843">
                  <c:v>08/15/17</c:v>
                </c:pt>
                <c:pt idx="844">
                  <c:v>08/20/17</c:v>
                </c:pt>
                <c:pt idx="845">
                  <c:v>08/25/17</c:v>
                </c:pt>
                <c:pt idx="846">
                  <c:v>08/30/17</c:v>
                </c:pt>
                <c:pt idx="847">
                  <c:v>09/05/17</c:v>
                </c:pt>
                <c:pt idx="848">
                  <c:v>09/10/17</c:v>
                </c:pt>
                <c:pt idx="849">
                  <c:v>09/15/17</c:v>
                </c:pt>
                <c:pt idx="850">
                  <c:v>09/20/17</c:v>
                </c:pt>
                <c:pt idx="851">
                  <c:v>09/25/17</c:v>
                </c:pt>
                <c:pt idx="852">
                  <c:v>09/30/17</c:v>
                </c:pt>
                <c:pt idx="853">
                  <c:v>10/05/17</c:v>
                </c:pt>
                <c:pt idx="854">
                  <c:v>10/10/17</c:v>
                </c:pt>
                <c:pt idx="855">
                  <c:v>10/15/17</c:v>
                </c:pt>
                <c:pt idx="856">
                  <c:v>10/19/17</c:v>
                </c:pt>
                <c:pt idx="857">
                  <c:v>10/20/17</c:v>
                </c:pt>
                <c:pt idx="858">
                  <c:v>10/25/17</c:v>
                </c:pt>
                <c:pt idx="859">
                  <c:v>10/30/17</c:v>
                </c:pt>
                <c:pt idx="860">
                  <c:v>11/05/17</c:v>
                </c:pt>
                <c:pt idx="861">
                  <c:v>11/10/17</c:v>
                </c:pt>
                <c:pt idx="862">
                  <c:v>11/15/17</c:v>
                </c:pt>
                <c:pt idx="863">
                  <c:v>11/20/17</c:v>
                </c:pt>
                <c:pt idx="864">
                  <c:v>11/25/17</c:v>
                </c:pt>
                <c:pt idx="865">
                  <c:v>11/30/17</c:v>
                </c:pt>
                <c:pt idx="866">
                  <c:v>12/05/17</c:v>
                </c:pt>
                <c:pt idx="867">
                  <c:v>12/10/17</c:v>
                </c:pt>
                <c:pt idx="868">
                  <c:v>12/15/17</c:v>
                </c:pt>
                <c:pt idx="869">
                  <c:v>12/20/17</c:v>
                </c:pt>
                <c:pt idx="870">
                  <c:v>12/25/17</c:v>
                </c:pt>
                <c:pt idx="871">
                  <c:v>12/30/17</c:v>
                </c:pt>
                <c:pt idx="872">
                  <c:v>01/05/18</c:v>
                </c:pt>
                <c:pt idx="873">
                  <c:v>01/10/18</c:v>
                </c:pt>
                <c:pt idx="874">
                  <c:v>01/15/18</c:v>
                </c:pt>
                <c:pt idx="875">
                  <c:v>01/20/18</c:v>
                </c:pt>
                <c:pt idx="876">
                  <c:v>01/25/18</c:v>
                </c:pt>
                <c:pt idx="877">
                  <c:v>01/30/18</c:v>
                </c:pt>
                <c:pt idx="878">
                  <c:v>02/05/18</c:v>
                </c:pt>
                <c:pt idx="879">
                  <c:v>02/10/18</c:v>
                </c:pt>
                <c:pt idx="880">
                  <c:v>02/15/18</c:v>
                </c:pt>
                <c:pt idx="881">
                  <c:v>02/20/18</c:v>
                </c:pt>
                <c:pt idx="882">
                  <c:v>02/25/18</c:v>
                </c:pt>
                <c:pt idx="883">
                  <c:v>03/05/18</c:v>
                </c:pt>
                <c:pt idx="884">
                  <c:v>03/10/18</c:v>
                </c:pt>
                <c:pt idx="885">
                  <c:v>03/15/18</c:v>
                </c:pt>
                <c:pt idx="886">
                  <c:v>03/25/18</c:v>
                </c:pt>
                <c:pt idx="887">
                  <c:v>03/30/18</c:v>
                </c:pt>
                <c:pt idx="888">
                  <c:v>04/05/18</c:v>
                </c:pt>
                <c:pt idx="889">
                  <c:v>04/10/18</c:v>
                </c:pt>
                <c:pt idx="890">
                  <c:v>04/15/18</c:v>
                </c:pt>
                <c:pt idx="891">
                  <c:v>04/20/18</c:v>
                </c:pt>
                <c:pt idx="892">
                  <c:v>04/25/18</c:v>
                </c:pt>
                <c:pt idx="893">
                  <c:v>04/30/18</c:v>
                </c:pt>
                <c:pt idx="895">
                  <c:v>LookupStatusDescription</c:v>
                </c:pt>
                <c:pt idx="896">
                  <c:v>Publishable</c:v>
                </c:pt>
                <c:pt idx="898">
                  <c:v>LookupRemarkDescription</c:v>
                </c:pt>
              </c:strCache>
            </c:strRef>
          </c:cat>
          <c:val>
            <c:numRef>
              <c:f>WaterLevelsByWell!$G$2:$G$906</c:f>
              <c:numCache>
                <c:formatCode>General</c:formatCode>
                <c:ptCount val="905"/>
                <c:pt idx="0">
                  <c:v>211.93</c:v>
                </c:pt>
                <c:pt idx="1">
                  <c:v>212.76</c:v>
                </c:pt>
                <c:pt idx="2">
                  <c:v>213.83</c:v>
                </c:pt>
                <c:pt idx="3">
                  <c:v>214.18</c:v>
                </c:pt>
                <c:pt idx="4">
                  <c:v>214.87</c:v>
                </c:pt>
                <c:pt idx="5">
                  <c:v>215.27</c:v>
                </c:pt>
                <c:pt idx="6">
                  <c:v>216.04</c:v>
                </c:pt>
                <c:pt idx="7">
                  <c:v>216.23</c:v>
                </c:pt>
                <c:pt idx="8">
                  <c:v>217.1</c:v>
                </c:pt>
                <c:pt idx="9">
                  <c:v>217.73</c:v>
                </c:pt>
                <c:pt idx="10">
                  <c:v>218.76</c:v>
                </c:pt>
                <c:pt idx="11">
                  <c:v>218.97</c:v>
                </c:pt>
                <c:pt idx="12">
                  <c:v>220.85</c:v>
                </c:pt>
                <c:pt idx="13">
                  <c:v>221.52</c:v>
                </c:pt>
                <c:pt idx="14">
                  <c:v>222.73</c:v>
                </c:pt>
                <c:pt idx="15">
                  <c:v>222.93</c:v>
                </c:pt>
                <c:pt idx="16">
                  <c:v>224.23</c:v>
                </c:pt>
                <c:pt idx="17">
                  <c:v>225.34</c:v>
                </c:pt>
                <c:pt idx="18">
                  <c:v>223.63</c:v>
                </c:pt>
                <c:pt idx="19">
                  <c:v>225.23</c:v>
                </c:pt>
                <c:pt idx="20">
                  <c:v>228.26</c:v>
                </c:pt>
                <c:pt idx="21">
                  <c:v>228.26</c:v>
                </c:pt>
                <c:pt idx="22">
                  <c:v>230.09</c:v>
                </c:pt>
                <c:pt idx="23">
                  <c:v>231.3</c:v>
                </c:pt>
                <c:pt idx="24">
                  <c:v>231.58</c:v>
                </c:pt>
                <c:pt idx="25">
                  <c:v>233.33</c:v>
                </c:pt>
                <c:pt idx="26">
                  <c:v>233.84</c:v>
                </c:pt>
                <c:pt idx="27">
                  <c:v>233.74</c:v>
                </c:pt>
                <c:pt idx="28">
                  <c:v>232.92</c:v>
                </c:pt>
                <c:pt idx="29">
                  <c:v>231.67</c:v>
                </c:pt>
                <c:pt idx="30">
                  <c:v>231.55</c:v>
                </c:pt>
                <c:pt idx="31">
                  <c:v>229.71</c:v>
                </c:pt>
                <c:pt idx="32">
                  <c:v>229.7</c:v>
                </c:pt>
                <c:pt idx="33">
                  <c:v>229.7</c:v>
                </c:pt>
                <c:pt idx="34">
                  <c:v>230.02</c:v>
                </c:pt>
                <c:pt idx="35">
                  <c:v>231.95</c:v>
                </c:pt>
                <c:pt idx="36">
                  <c:v>232.52</c:v>
                </c:pt>
                <c:pt idx="37">
                  <c:v>230.22</c:v>
                </c:pt>
                <c:pt idx="38">
                  <c:v>230.23</c:v>
                </c:pt>
                <c:pt idx="39">
                  <c:v>229.91</c:v>
                </c:pt>
                <c:pt idx="40">
                  <c:v>231.23</c:v>
                </c:pt>
                <c:pt idx="41">
                  <c:v>231.87</c:v>
                </c:pt>
                <c:pt idx="42">
                  <c:v>232.05</c:v>
                </c:pt>
                <c:pt idx="43">
                  <c:v>232.08</c:v>
                </c:pt>
                <c:pt idx="44">
                  <c:v>232.27</c:v>
                </c:pt>
                <c:pt idx="45">
                  <c:v>229.51</c:v>
                </c:pt>
                <c:pt idx="46">
                  <c:v>232.46</c:v>
                </c:pt>
                <c:pt idx="47">
                  <c:v>232.73</c:v>
                </c:pt>
                <c:pt idx="48">
                  <c:v>232.96</c:v>
                </c:pt>
                <c:pt idx="49">
                  <c:v>233.18</c:v>
                </c:pt>
                <c:pt idx="50">
                  <c:v>233.29</c:v>
                </c:pt>
                <c:pt idx="51">
                  <c:v>232.89</c:v>
                </c:pt>
                <c:pt idx="52">
                  <c:v>230.87</c:v>
                </c:pt>
                <c:pt idx="53">
                  <c:v>233.61</c:v>
                </c:pt>
                <c:pt idx="54">
                  <c:v>233.22</c:v>
                </c:pt>
                <c:pt idx="55">
                  <c:v>232.74</c:v>
                </c:pt>
                <c:pt idx="56">
                  <c:v>232.04</c:v>
                </c:pt>
                <c:pt idx="57">
                  <c:v>231.51</c:v>
                </c:pt>
                <c:pt idx="58">
                  <c:v>230.71</c:v>
                </c:pt>
                <c:pt idx="59">
                  <c:v>230.18</c:v>
                </c:pt>
                <c:pt idx="60">
                  <c:v>229.89</c:v>
                </c:pt>
                <c:pt idx="61">
                  <c:v>230.22</c:v>
                </c:pt>
                <c:pt idx="62">
                  <c:v>229.87</c:v>
                </c:pt>
                <c:pt idx="63">
                  <c:v>227.13</c:v>
                </c:pt>
                <c:pt idx="64">
                  <c:v>229.63</c:v>
                </c:pt>
                <c:pt idx="65">
                  <c:v>226.98</c:v>
                </c:pt>
                <c:pt idx="66">
                  <c:v>227.17</c:v>
                </c:pt>
                <c:pt idx="67">
                  <c:v>226.96</c:v>
                </c:pt>
                <c:pt idx="68">
                  <c:v>226.83</c:v>
                </c:pt>
                <c:pt idx="69">
                  <c:v>241.02</c:v>
                </c:pt>
                <c:pt idx="70">
                  <c:v>244.39</c:v>
                </c:pt>
                <c:pt idx="71">
                  <c:v>244.89</c:v>
                </c:pt>
                <c:pt idx="72">
                  <c:v>245.42</c:v>
                </c:pt>
                <c:pt idx="73">
                  <c:v>243.11</c:v>
                </c:pt>
                <c:pt idx="74">
                  <c:v>243.21</c:v>
                </c:pt>
                <c:pt idx="75">
                  <c:v>246.24</c:v>
                </c:pt>
                <c:pt idx="76">
                  <c:v>245.88</c:v>
                </c:pt>
                <c:pt idx="77">
                  <c:v>245.63</c:v>
                </c:pt>
                <c:pt idx="78">
                  <c:v>242.43</c:v>
                </c:pt>
                <c:pt idx="79">
                  <c:v>245.14</c:v>
                </c:pt>
                <c:pt idx="80">
                  <c:v>241.52</c:v>
                </c:pt>
                <c:pt idx="81">
                  <c:v>244.24</c:v>
                </c:pt>
                <c:pt idx="82">
                  <c:v>243.71</c:v>
                </c:pt>
                <c:pt idx="83">
                  <c:v>243.6</c:v>
                </c:pt>
                <c:pt idx="84">
                  <c:v>243.46</c:v>
                </c:pt>
                <c:pt idx="85">
                  <c:v>243.1</c:v>
                </c:pt>
                <c:pt idx="86">
                  <c:v>243.13</c:v>
                </c:pt>
                <c:pt idx="87">
                  <c:v>242.88</c:v>
                </c:pt>
                <c:pt idx="88">
                  <c:v>242.38</c:v>
                </c:pt>
                <c:pt idx="89">
                  <c:v>241.91</c:v>
                </c:pt>
                <c:pt idx="90">
                  <c:v>239.83</c:v>
                </c:pt>
                <c:pt idx="91">
                  <c:v>239.33</c:v>
                </c:pt>
                <c:pt idx="92">
                  <c:v>238.22</c:v>
                </c:pt>
                <c:pt idx="93">
                  <c:v>237.1</c:v>
                </c:pt>
                <c:pt idx="94">
                  <c:v>235.84</c:v>
                </c:pt>
                <c:pt idx="95">
                  <c:v>234.86</c:v>
                </c:pt>
                <c:pt idx="96">
                  <c:v>233.74</c:v>
                </c:pt>
                <c:pt idx="97">
                  <c:v>232.77</c:v>
                </c:pt>
                <c:pt idx="98">
                  <c:v>231.51</c:v>
                </c:pt>
                <c:pt idx="99">
                  <c:v>230.66</c:v>
                </c:pt>
                <c:pt idx="100">
                  <c:v>229.37</c:v>
                </c:pt>
                <c:pt idx="101">
                  <c:v>228.25</c:v>
                </c:pt>
                <c:pt idx="102">
                  <c:v>226.62</c:v>
                </c:pt>
                <c:pt idx="103">
                  <c:v>225.29</c:v>
                </c:pt>
                <c:pt idx="104">
                  <c:v>220.96</c:v>
                </c:pt>
                <c:pt idx="105">
                  <c:v>219.85</c:v>
                </c:pt>
                <c:pt idx="106">
                  <c:v>211.63</c:v>
                </c:pt>
                <c:pt idx="107">
                  <c:v>211.63</c:v>
                </c:pt>
                <c:pt idx="108">
                  <c:v>211.63</c:v>
                </c:pt>
                <c:pt idx="109">
                  <c:v>211.63</c:v>
                </c:pt>
                <c:pt idx="110">
                  <c:v>211.63</c:v>
                </c:pt>
                <c:pt idx="111">
                  <c:v>211.63</c:v>
                </c:pt>
                <c:pt idx="112">
                  <c:v>211.63</c:v>
                </c:pt>
                <c:pt idx="113">
                  <c:v>211.63</c:v>
                </c:pt>
                <c:pt idx="114">
                  <c:v>211.63</c:v>
                </c:pt>
                <c:pt idx="115">
                  <c:v>211.63</c:v>
                </c:pt>
                <c:pt idx="116">
                  <c:v>211.63</c:v>
                </c:pt>
                <c:pt idx="117">
                  <c:v>211.63</c:v>
                </c:pt>
                <c:pt idx="118">
                  <c:v>211.63</c:v>
                </c:pt>
                <c:pt idx="119">
                  <c:v>211.63</c:v>
                </c:pt>
                <c:pt idx="120">
                  <c:v>211.63</c:v>
                </c:pt>
                <c:pt idx="121">
                  <c:v>211.63</c:v>
                </c:pt>
                <c:pt idx="122">
                  <c:v>211.91</c:v>
                </c:pt>
                <c:pt idx="123">
                  <c:v>211.91</c:v>
                </c:pt>
                <c:pt idx="124">
                  <c:v>216.76</c:v>
                </c:pt>
                <c:pt idx="125">
                  <c:v>217.01</c:v>
                </c:pt>
                <c:pt idx="126">
                  <c:v>217.56</c:v>
                </c:pt>
                <c:pt idx="127">
                  <c:v>218.03</c:v>
                </c:pt>
                <c:pt idx="128">
                  <c:v>217.97</c:v>
                </c:pt>
                <c:pt idx="129">
                  <c:v>218.23</c:v>
                </c:pt>
                <c:pt idx="130">
                  <c:v>218.69</c:v>
                </c:pt>
                <c:pt idx="131">
                  <c:v>218.77</c:v>
                </c:pt>
                <c:pt idx="132">
                  <c:v>218.59</c:v>
                </c:pt>
                <c:pt idx="133">
                  <c:v>219.02</c:v>
                </c:pt>
                <c:pt idx="134">
                  <c:v>220.4</c:v>
                </c:pt>
                <c:pt idx="135">
                  <c:v>220.36</c:v>
                </c:pt>
                <c:pt idx="136">
                  <c:v>220.38</c:v>
                </c:pt>
                <c:pt idx="137">
                  <c:v>220.19</c:v>
                </c:pt>
                <c:pt idx="138">
                  <c:v>220.27</c:v>
                </c:pt>
                <c:pt idx="139">
                  <c:v>220.33</c:v>
                </c:pt>
                <c:pt idx="140">
                  <c:v>219.96</c:v>
                </c:pt>
                <c:pt idx="141">
                  <c:v>220.07</c:v>
                </c:pt>
                <c:pt idx="142">
                  <c:v>219.22</c:v>
                </c:pt>
                <c:pt idx="143">
                  <c:v>219.05</c:v>
                </c:pt>
                <c:pt idx="144">
                  <c:v>218.07</c:v>
                </c:pt>
                <c:pt idx="145">
                  <c:v>217.31</c:v>
                </c:pt>
                <c:pt idx="146">
                  <c:v>216.42</c:v>
                </c:pt>
                <c:pt idx="147">
                  <c:v>215.43</c:v>
                </c:pt>
                <c:pt idx="148">
                  <c:v>214.66</c:v>
                </c:pt>
                <c:pt idx="149">
                  <c:v>214.02</c:v>
                </c:pt>
                <c:pt idx="150">
                  <c:v>213.37</c:v>
                </c:pt>
                <c:pt idx="151">
                  <c:v>212.3</c:v>
                </c:pt>
                <c:pt idx="152">
                  <c:v>211.7</c:v>
                </c:pt>
                <c:pt idx="153">
                  <c:v>211.19</c:v>
                </c:pt>
                <c:pt idx="154">
                  <c:v>210.16</c:v>
                </c:pt>
                <c:pt idx="155">
                  <c:v>210.02</c:v>
                </c:pt>
                <c:pt idx="156">
                  <c:v>209.35</c:v>
                </c:pt>
                <c:pt idx="157">
                  <c:v>208.36</c:v>
                </c:pt>
                <c:pt idx="158">
                  <c:v>207.7</c:v>
                </c:pt>
                <c:pt idx="159">
                  <c:v>206.99</c:v>
                </c:pt>
                <c:pt idx="160">
                  <c:v>205.88</c:v>
                </c:pt>
                <c:pt idx="161">
                  <c:v>205</c:v>
                </c:pt>
                <c:pt idx="162">
                  <c:v>203.78</c:v>
                </c:pt>
                <c:pt idx="163">
                  <c:v>202.55</c:v>
                </c:pt>
                <c:pt idx="164">
                  <c:v>201.6</c:v>
                </c:pt>
                <c:pt idx="165">
                  <c:v>200.58</c:v>
                </c:pt>
                <c:pt idx="166">
                  <c:v>199.5</c:v>
                </c:pt>
                <c:pt idx="167">
                  <c:v>198.47</c:v>
                </c:pt>
                <c:pt idx="168">
                  <c:v>197.31</c:v>
                </c:pt>
                <c:pt idx="169">
                  <c:v>192.56</c:v>
                </c:pt>
                <c:pt idx="170">
                  <c:v>190.8</c:v>
                </c:pt>
                <c:pt idx="171">
                  <c:v>190.8</c:v>
                </c:pt>
                <c:pt idx="172">
                  <c:v>190.8</c:v>
                </c:pt>
                <c:pt idx="173">
                  <c:v>190.8</c:v>
                </c:pt>
                <c:pt idx="174">
                  <c:v>190.8</c:v>
                </c:pt>
                <c:pt idx="175">
                  <c:v>190.8</c:v>
                </c:pt>
                <c:pt idx="176">
                  <c:v>190.8</c:v>
                </c:pt>
                <c:pt idx="177">
                  <c:v>190.8</c:v>
                </c:pt>
                <c:pt idx="178">
                  <c:v>190.8</c:v>
                </c:pt>
                <c:pt idx="179">
                  <c:v>190.8</c:v>
                </c:pt>
                <c:pt idx="180">
                  <c:v>190.8</c:v>
                </c:pt>
                <c:pt idx="181">
                  <c:v>190.8</c:v>
                </c:pt>
                <c:pt idx="182">
                  <c:v>190.8</c:v>
                </c:pt>
                <c:pt idx="183">
                  <c:v>190.8</c:v>
                </c:pt>
                <c:pt idx="184">
                  <c:v>190.8</c:v>
                </c:pt>
                <c:pt idx="185">
                  <c:v>171.18</c:v>
                </c:pt>
                <c:pt idx="186">
                  <c:v>173.58</c:v>
                </c:pt>
                <c:pt idx="187">
                  <c:v>173.6</c:v>
                </c:pt>
                <c:pt idx="188">
                  <c:v>177.56</c:v>
                </c:pt>
                <c:pt idx="189">
                  <c:v>202.6</c:v>
                </c:pt>
                <c:pt idx="190">
                  <c:v>205.36</c:v>
                </c:pt>
                <c:pt idx="191">
                  <c:v>207.34</c:v>
                </c:pt>
                <c:pt idx="192">
                  <c:v>207.45</c:v>
                </c:pt>
                <c:pt idx="193">
                  <c:v>207.46</c:v>
                </c:pt>
                <c:pt idx="194">
                  <c:v>207.48</c:v>
                </c:pt>
                <c:pt idx="195">
                  <c:v>207.52</c:v>
                </c:pt>
                <c:pt idx="196">
                  <c:v>207.53</c:v>
                </c:pt>
                <c:pt idx="197">
                  <c:v>207.54</c:v>
                </c:pt>
                <c:pt idx="198">
                  <c:v>213.75</c:v>
                </c:pt>
                <c:pt idx="199">
                  <c:v>215.18</c:v>
                </c:pt>
                <c:pt idx="200">
                  <c:v>215.74</c:v>
                </c:pt>
                <c:pt idx="201">
                  <c:v>216.77</c:v>
                </c:pt>
                <c:pt idx="202">
                  <c:v>217.52</c:v>
                </c:pt>
                <c:pt idx="203">
                  <c:v>218.06</c:v>
                </c:pt>
                <c:pt idx="204">
                  <c:v>217.28</c:v>
                </c:pt>
                <c:pt idx="205">
                  <c:v>217.94</c:v>
                </c:pt>
                <c:pt idx="206">
                  <c:v>217.73</c:v>
                </c:pt>
                <c:pt idx="207">
                  <c:v>218.4</c:v>
                </c:pt>
                <c:pt idx="208">
                  <c:v>218.65</c:v>
                </c:pt>
                <c:pt idx="209">
                  <c:v>218.65</c:v>
                </c:pt>
                <c:pt idx="210">
                  <c:v>219.07</c:v>
                </c:pt>
                <c:pt idx="211">
                  <c:v>218.78</c:v>
                </c:pt>
                <c:pt idx="212">
                  <c:v>218.78</c:v>
                </c:pt>
                <c:pt idx="213">
                  <c:v>219.61</c:v>
                </c:pt>
                <c:pt idx="214">
                  <c:v>219.94</c:v>
                </c:pt>
                <c:pt idx="215">
                  <c:v>220.58</c:v>
                </c:pt>
                <c:pt idx="216">
                  <c:v>221.11</c:v>
                </c:pt>
                <c:pt idx="217">
                  <c:v>221.37</c:v>
                </c:pt>
                <c:pt idx="218">
                  <c:v>221.44</c:v>
                </c:pt>
                <c:pt idx="219">
                  <c:v>221.43</c:v>
                </c:pt>
                <c:pt idx="220">
                  <c:v>221.43</c:v>
                </c:pt>
                <c:pt idx="221">
                  <c:v>221.45</c:v>
                </c:pt>
                <c:pt idx="222">
                  <c:v>221.47</c:v>
                </c:pt>
                <c:pt idx="223">
                  <c:v>196.84</c:v>
                </c:pt>
                <c:pt idx="224">
                  <c:v>197.71</c:v>
                </c:pt>
                <c:pt idx="225">
                  <c:v>198.06</c:v>
                </c:pt>
                <c:pt idx="226">
                  <c:v>198.85</c:v>
                </c:pt>
                <c:pt idx="227">
                  <c:v>199.65</c:v>
                </c:pt>
                <c:pt idx="228">
                  <c:v>197.76</c:v>
                </c:pt>
                <c:pt idx="229">
                  <c:v>205.44</c:v>
                </c:pt>
                <c:pt idx="230">
                  <c:v>205.99</c:v>
                </c:pt>
                <c:pt idx="231">
                  <c:v>205.27</c:v>
                </c:pt>
                <c:pt idx="232">
                  <c:v>207.88</c:v>
                </c:pt>
                <c:pt idx="233">
                  <c:v>211.05</c:v>
                </c:pt>
                <c:pt idx="234">
                  <c:v>212.64</c:v>
                </c:pt>
                <c:pt idx="235">
                  <c:v>210.7</c:v>
                </c:pt>
                <c:pt idx="236">
                  <c:v>213.93</c:v>
                </c:pt>
                <c:pt idx="237">
                  <c:v>214.07</c:v>
                </c:pt>
                <c:pt idx="238">
                  <c:v>214.24</c:v>
                </c:pt>
                <c:pt idx="239">
                  <c:v>214.16</c:v>
                </c:pt>
                <c:pt idx="240">
                  <c:v>214.06</c:v>
                </c:pt>
                <c:pt idx="241">
                  <c:v>214.19</c:v>
                </c:pt>
                <c:pt idx="242">
                  <c:v>214.37</c:v>
                </c:pt>
                <c:pt idx="243">
                  <c:v>214.67</c:v>
                </c:pt>
                <c:pt idx="244">
                  <c:v>214.66</c:v>
                </c:pt>
                <c:pt idx="245">
                  <c:v>214.72</c:v>
                </c:pt>
                <c:pt idx="246">
                  <c:v>215.04</c:v>
                </c:pt>
                <c:pt idx="247">
                  <c:v>215.05</c:v>
                </c:pt>
                <c:pt idx="248">
                  <c:v>215.24</c:v>
                </c:pt>
                <c:pt idx="249">
                  <c:v>215.25</c:v>
                </c:pt>
                <c:pt idx="250">
                  <c:v>215.24</c:v>
                </c:pt>
                <c:pt idx="251">
                  <c:v>215.24</c:v>
                </c:pt>
                <c:pt idx="252">
                  <c:v>215.24</c:v>
                </c:pt>
                <c:pt idx="253">
                  <c:v>215.24</c:v>
                </c:pt>
                <c:pt idx="254">
                  <c:v>215.24</c:v>
                </c:pt>
                <c:pt idx="255">
                  <c:v>215.23</c:v>
                </c:pt>
                <c:pt idx="256">
                  <c:v>215.23</c:v>
                </c:pt>
                <c:pt idx="257">
                  <c:v>215.23</c:v>
                </c:pt>
                <c:pt idx="258">
                  <c:v>215.5</c:v>
                </c:pt>
                <c:pt idx="259">
                  <c:v>216.05</c:v>
                </c:pt>
                <c:pt idx="260">
                  <c:v>216.55</c:v>
                </c:pt>
                <c:pt idx="261">
                  <c:v>216.89</c:v>
                </c:pt>
                <c:pt idx="262">
                  <c:v>217.16</c:v>
                </c:pt>
                <c:pt idx="263">
                  <c:v>217.55</c:v>
                </c:pt>
                <c:pt idx="264">
                  <c:v>217.76</c:v>
                </c:pt>
                <c:pt idx="265">
                  <c:v>218.38</c:v>
                </c:pt>
                <c:pt idx="266">
                  <c:v>218.48</c:v>
                </c:pt>
                <c:pt idx="267">
                  <c:v>218.64</c:v>
                </c:pt>
                <c:pt idx="268">
                  <c:v>218.75</c:v>
                </c:pt>
                <c:pt idx="269">
                  <c:v>218.93</c:v>
                </c:pt>
                <c:pt idx="270">
                  <c:v>219.51</c:v>
                </c:pt>
                <c:pt idx="271">
                  <c:v>219.63</c:v>
                </c:pt>
                <c:pt idx="272">
                  <c:v>219.65</c:v>
                </c:pt>
                <c:pt idx="273">
                  <c:v>219.65</c:v>
                </c:pt>
                <c:pt idx="274">
                  <c:v>219.65</c:v>
                </c:pt>
                <c:pt idx="275">
                  <c:v>219.65</c:v>
                </c:pt>
                <c:pt idx="276">
                  <c:v>219.65</c:v>
                </c:pt>
                <c:pt idx="277">
                  <c:v>210.75</c:v>
                </c:pt>
                <c:pt idx="278">
                  <c:v>209.73</c:v>
                </c:pt>
                <c:pt idx="279">
                  <c:v>209.43</c:v>
                </c:pt>
                <c:pt idx="280">
                  <c:v>206.51</c:v>
                </c:pt>
                <c:pt idx="281">
                  <c:v>205.7</c:v>
                </c:pt>
                <c:pt idx="282">
                  <c:v>205.7</c:v>
                </c:pt>
                <c:pt idx="283">
                  <c:v>205.7</c:v>
                </c:pt>
                <c:pt idx="284">
                  <c:v>205.7</c:v>
                </c:pt>
                <c:pt idx="285">
                  <c:v>205.7</c:v>
                </c:pt>
                <c:pt idx="286">
                  <c:v>203.49</c:v>
                </c:pt>
                <c:pt idx="287">
                  <c:v>203.49</c:v>
                </c:pt>
                <c:pt idx="288">
                  <c:v>203.49</c:v>
                </c:pt>
                <c:pt idx="289">
                  <c:v>203.49</c:v>
                </c:pt>
                <c:pt idx="290">
                  <c:v>203.49</c:v>
                </c:pt>
                <c:pt idx="291">
                  <c:v>203.49</c:v>
                </c:pt>
                <c:pt idx="292">
                  <c:v>203.49</c:v>
                </c:pt>
                <c:pt idx="293">
                  <c:v>207.33</c:v>
                </c:pt>
                <c:pt idx="294">
                  <c:v>207.33</c:v>
                </c:pt>
                <c:pt idx="295">
                  <c:v>207.33</c:v>
                </c:pt>
                <c:pt idx="296">
                  <c:v>207.59</c:v>
                </c:pt>
                <c:pt idx="297">
                  <c:v>207.59</c:v>
                </c:pt>
                <c:pt idx="298">
                  <c:v>207.59</c:v>
                </c:pt>
                <c:pt idx="299">
                  <c:v>207.59</c:v>
                </c:pt>
                <c:pt idx="300">
                  <c:v>207.59</c:v>
                </c:pt>
                <c:pt idx="301">
                  <c:v>207.59</c:v>
                </c:pt>
                <c:pt idx="302">
                  <c:v>207.59</c:v>
                </c:pt>
                <c:pt idx="303">
                  <c:v>207.59</c:v>
                </c:pt>
                <c:pt idx="304">
                  <c:v>207.59</c:v>
                </c:pt>
                <c:pt idx="305">
                  <c:v>207.59</c:v>
                </c:pt>
                <c:pt idx="306">
                  <c:v>207.59</c:v>
                </c:pt>
                <c:pt idx="307">
                  <c:v>207.59</c:v>
                </c:pt>
                <c:pt idx="308">
                  <c:v>178.21</c:v>
                </c:pt>
                <c:pt idx="309">
                  <c:v>179.1</c:v>
                </c:pt>
                <c:pt idx="310">
                  <c:v>179.92</c:v>
                </c:pt>
                <c:pt idx="311">
                  <c:v>180.74</c:v>
                </c:pt>
                <c:pt idx="312">
                  <c:v>181.56</c:v>
                </c:pt>
                <c:pt idx="313">
                  <c:v>182.52</c:v>
                </c:pt>
                <c:pt idx="314">
                  <c:v>183.64</c:v>
                </c:pt>
                <c:pt idx="315">
                  <c:v>184.68</c:v>
                </c:pt>
                <c:pt idx="316">
                  <c:v>187.21</c:v>
                </c:pt>
                <c:pt idx="317">
                  <c:v>186.17</c:v>
                </c:pt>
                <c:pt idx="318">
                  <c:v>188.7</c:v>
                </c:pt>
                <c:pt idx="319">
                  <c:v>187.73</c:v>
                </c:pt>
                <c:pt idx="320">
                  <c:v>188.48</c:v>
                </c:pt>
                <c:pt idx="321">
                  <c:v>189.52</c:v>
                </c:pt>
                <c:pt idx="322">
                  <c:v>190.34</c:v>
                </c:pt>
                <c:pt idx="323">
                  <c:v>191.31</c:v>
                </c:pt>
                <c:pt idx="324">
                  <c:v>162.65</c:v>
                </c:pt>
                <c:pt idx="325">
                  <c:v>161.76</c:v>
                </c:pt>
                <c:pt idx="326">
                  <c:v>160.87</c:v>
                </c:pt>
                <c:pt idx="327">
                  <c:v>159.97</c:v>
                </c:pt>
                <c:pt idx="328">
                  <c:v>158.93</c:v>
                </c:pt>
                <c:pt idx="329">
                  <c:v>157.81</c:v>
                </c:pt>
                <c:pt idx="330">
                  <c:v>155.28</c:v>
                </c:pt>
                <c:pt idx="331">
                  <c:v>152.97999999999999</c:v>
                </c:pt>
                <c:pt idx="332">
                  <c:v>151.86000000000001</c:v>
                </c:pt>
                <c:pt idx="333">
                  <c:v>152.22999999999999</c:v>
                </c:pt>
                <c:pt idx="334">
                  <c:v>151.26</c:v>
                </c:pt>
                <c:pt idx="335">
                  <c:v>149.63</c:v>
                </c:pt>
                <c:pt idx="336">
                  <c:v>148.36000000000001</c:v>
                </c:pt>
                <c:pt idx="337">
                  <c:v>147.62</c:v>
                </c:pt>
                <c:pt idx="338">
                  <c:v>147.09</c:v>
                </c:pt>
                <c:pt idx="339">
                  <c:v>146.28</c:v>
                </c:pt>
                <c:pt idx="340">
                  <c:v>148.83000000000001</c:v>
                </c:pt>
                <c:pt idx="341">
                  <c:v>149.57</c:v>
                </c:pt>
                <c:pt idx="342">
                  <c:v>150.38999999999999</c:v>
                </c:pt>
                <c:pt idx="343">
                  <c:v>151.21</c:v>
                </c:pt>
                <c:pt idx="344">
                  <c:v>151.88</c:v>
                </c:pt>
                <c:pt idx="345">
                  <c:v>150.76</c:v>
                </c:pt>
                <c:pt idx="346">
                  <c:v>153.74</c:v>
                </c:pt>
                <c:pt idx="347">
                  <c:v>154.56</c:v>
                </c:pt>
                <c:pt idx="348">
                  <c:v>155.68</c:v>
                </c:pt>
                <c:pt idx="349">
                  <c:v>156.41999999999999</c:v>
                </c:pt>
                <c:pt idx="350">
                  <c:v>157.46</c:v>
                </c:pt>
                <c:pt idx="351">
                  <c:v>158.94999999999999</c:v>
                </c:pt>
                <c:pt idx="352">
                  <c:v>159.85</c:v>
                </c:pt>
                <c:pt idx="353">
                  <c:v>160.66</c:v>
                </c:pt>
                <c:pt idx="354">
                  <c:v>161.56</c:v>
                </c:pt>
                <c:pt idx="355">
                  <c:v>162.53</c:v>
                </c:pt>
                <c:pt idx="356">
                  <c:v>163.49</c:v>
                </c:pt>
                <c:pt idx="357">
                  <c:v>164.76</c:v>
                </c:pt>
                <c:pt idx="358">
                  <c:v>165.88</c:v>
                </c:pt>
                <c:pt idx="359">
                  <c:v>166.92</c:v>
                </c:pt>
                <c:pt idx="360">
                  <c:v>165.43</c:v>
                </c:pt>
                <c:pt idx="361">
                  <c:v>168.85</c:v>
                </c:pt>
                <c:pt idx="362">
                  <c:v>170.19</c:v>
                </c:pt>
                <c:pt idx="363">
                  <c:v>168.85</c:v>
                </c:pt>
                <c:pt idx="364">
                  <c:v>171.83</c:v>
                </c:pt>
                <c:pt idx="365">
                  <c:v>172.58</c:v>
                </c:pt>
                <c:pt idx="366">
                  <c:v>173.1</c:v>
                </c:pt>
                <c:pt idx="367">
                  <c:v>173.69</c:v>
                </c:pt>
                <c:pt idx="368">
                  <c:v>173.62</c:v>
                </c:pt>
                <c:pt idx="369">
                  <c:v>173.39</c:v>
                </c:pt>
                <c:pt idx="370">
                  <c:v>173.39</c:v>
                </c:pt>
                <c:pt idx="371">
                  <c:v>173.39</c:v>
                </c:pt>
                <c:pt idx="372">
                  <c:v>173.32</c:v>
                </c:pt>
                <c:pt idx="373">
                  <c:v>173.39</c:v>
                </c:pt>
                <c:pt idx="374">
                  <c:v>173.69</c:v>
                </c:pt>
                <c:pt idx="375">
                  <c:v>173.02</c:v>
                </c:pt>
                <c:pt idx="376">
                  <c:v>173.32</c:v>
                </c:pt>
                <c:pt idx="377">
                  <c:v>172.8</c:v>
                </c:pt>
                <c:pt idx="378">
                  <c:v>172.35</c:v>
                </c:pt>
                <c:pt idx="379">
                  <c:v>171.91</c:v>
                </c:pt>
                <c:pt idx="380">
                  <c:v>171.46</c:v>
                </c:pt>
                <c:pt idx="381">
                  <c:v>170.49</c:v>
                </c:pt>
                <c:pt idx="382">
                  <c:v>171.24</c:v>
                </c:pt>
                <c:pt idx="383">
                  <c:v>170.42</c:v>
                </c:pt>
                <c:pt idx="384">
                  <c:v>169.37</c:v>
                </c:pt>
                <c:pt idx="385">
                  <c:v>169.37</c:v>
                </c:pt>
                <c:pt idx="386">
                  <c:v>166.84</c:v>
                </c:pt>
                <c:pt idx="387">
                  <c:v>169.37</c:v>
                </c:pt>
                <c:pt idx="388">
                  <c:v>169.37</c:v>
                </c:pt>
                <c:pt idx="389">
                  <c:v>169.52</c:v>
                </c:pt>
                <c:pt idx="390">
                  <c:v>169.37</c:v>
                </c:pt>
                <c:pt idx="391">
                  <c:v>169</c:v>
                </c:pt>
                <c:pt idx="392">
                  <c:v>168.41</c:v>
                </c:pt>
                <c:pt idx="393">
                  <c:v>165.88</c:v>
                </c:pt>
                <c:pt idx="394">
                  <c:v>166.47</c:v>
                </c:pt>
                <c:pt idx="395">
                  <c:v>164.98</c:v>
                </c:pt>
                <c:pt idx="396">
                  <c:v>163.63999999999999</c:v>
                </c:pt>
                <c:pt idx="397">
                  <c:v>162.22999999999999</c:v>
                </c:pt>
                <c:pt idx="398">
                  <c:v>161.41</c:v>
                </c:pt>
                <c:pt idx="399">
                  <c:v>160.52000000000001</c:v>
                </c:pt>
                <c:pt idx="400">
                  <c:v>160.22</c:v>
                </c:pt>
                <c:pt idx="401">
                  <c:v>159.69999999999999</c:v>
                </c:pt>
                <c:pt idx="402">
                  <c:v>158.94999999999999</c:v>
                </c:pt>
                <c:pt idx="403">
                  <c:v>158.28</c:v>
                </c:pt>
                <c:pt idx="404">
                  <c:v>157.46</c:v>
                </c:pt>
                <c:pt idx="405">
                  <c:v>154.49</c:v>
                </c:pt>
                <c:pt idx="406">
                  <c:v>153.88999999999999</c:v>
                </c:pt>
                <c:pt idx="407">
                  <c:v>154.49</c:v>
                </c:pt>
                <c:pt idx="408">
                  <c:v>153.37</c:v>
                </c:pt>
                <c:pt idx="409">
                  <c:v>152.47999999999999</c:v>
                </c:pt>
                <c:pt idx="410">
                  <c:v>152.25</c:v>
                </c:pt>
                <c:pt idx="411">
                  <c:v>151.28</c:v>
                </c:pt>
                <c:pt idx="412">
                  <c:v>148.53</c:v>
                </c:pt>
                <c:pt idx="413">
                  <c:v>152.62</c:v>
                </c:pt>
                <c:pt idx="414">
                  <c:v>152.69999999999999</c:v>
                </c:pt>
                <c:pt idx="415">
                  <c:v>153.44</c:v>
                </c:pt>
                <c:pt idx="416">
                  <c:v>152.77000000000001</c:v>
                </c:pt>
                <c:pt idx="417">
                  <c:v>149.87</c:v>
                </c:pt>
                <c:pt idx="418">
                  <c:v>150.69</c:v>
                </c:pt>
                <c:pt idx="419">
                  <c:v>150.16999999999999</c:v>
                </c:pt>
                <c:pt idx="420">
                  <c:v>150.99</c:v>
                </c:pt>
                <c:pt idx="421">
                  <c:v>152.77000000000001</c:v>
                </c:pt>
                <c:pt idx="422">
                  <c:v>149.80000000000001</c:v>
                </c:pt>
                <c:pt idx="423">
                  <c:v>153.07</c:v>
                </c:pt>
                <c:pt idx="424">
                  <c:v>153.15</c:v>
                </c:pt>
                <c:pt idx="425">
                  <c:v>152.55000000000001</c:v>
                </c:pt>
                <c:pt idx="426">
                  <c:v>147.93</c:v>
                </c:pt>
                <c:pt idx="427">
                  <c:v>142.43</c:v>
                </c:pt>
                <c:pt idx="428">
                  <c:v>134.97999999999999</c:v>
                </c:pt>
                <c:pt idx="429">
                  <c:v>132.6</c:v>
                </c:pt>
                <c:pt idx="430">
                  <c:v>130.81</c:v>
                </c:pt>
                <c:pt idx="431">
                  <c:v>130.22</c:v>
                </c:pt>
                <c:pt idx="432">
                  <c:v>127.61</c:v>
                </c:pt>
                <c:pt idx="433">
                  <c:v>126.59</c:v>
                </c:pt>
                <c:pt idx="434">
                  <c:v>124.58</c:v>
                </c:pt>
                <c:pt idx="435">
                  <c:v>123.46</c:v>
                </c:pt>
                <c:pt idx="436">
                  <c:v>120.86</c:v>
                </c:pt>
                <c:pt idx="437">
                  <c:v>122.05</c:v>
                </c:pt>
                <c:pt idx="438">
                  <c:v>120.11</c:v>
                </c:pt>
                <c:pt idx="439">
                  <c:v>121.01</c:v>
                </c:pt>
                <c:pt idx="440">
                  <c:v>121.3</c:v>
                </c:pt>
                <c:pt idx="441">
                  <c:v>122.94</c:v>
                </c:pt>
                <c:pt idx="442">
                  <c:v>121.01</c:v>
                </c:pt>
                <c:pt idx="443">
                  <c:v>77.81</c:v>
                </c:pt>
                <c:pt idx="444">
                  <c:v>75.900000000000006</c:v>
                </c:pt>
                <c:pt idx="445">
                  <c:v>77.069999999999993</c:v>
                </c:pt>
                <c:pt idx="446">
                  <c:v>76.12</c:v>
                </c:pt>
                <c:pt idx="447">
                  <c:v>75.67</c:v>
                </c:pt>
                <c:pt idx="448">
                  <c:v>75.599999999999994</c:v>
                </c:pt>
                <c:pt idx="449">
                  <c:v>75.38</c:v>
                </c:pt>
                <c:pt idx="450">
                  <c:v>75.819999999999993</c:v>
                </c:pt>
                <c:pt idx="451">
                  <c:v>76.040000000000006</c:v>
                </c:pt>
                <c:pt idx="452">
                  <c:v>73.52</c:v>
                </c:pt>
                <c:pt idx="453">
                  <c:v>70.83</c:v>
                </c:pt>
                <c:pt idx="454">
                  <c:v>70.69</c:v>
                </c:pt>
                <c:pt idx="455">
                  <c:v>70.760000000000005</c:v>
                </c:pt>
                <c:pt idx="456">
                  <c:v>68.55</c:v>
                </c:pt>
                <c:pt idx="457">
                  <c:v>72.31</c:v>
                </c:pt>
                <c:pt idx="458">
                  <c:v>72.31</c:v>
                </c:pt>
                <c:pt idx="459">
                  <c:v>74.89</c:v>
                </c:pt>
                <c:pt idx="460">
                  <c:v>75.040000000000006</c:v>
                </c:pt>
                <c:pt idx="461">
                  <c:v>71.64</c:v>
                </c:pt>
                <c:pt idx="462">
                  <c:v>73.78</c:v>
                </c:pt>
                <c:pt idx="463">
                  <c:v>71.72</c:v>
                </c:pt>
                <c:pt idx="464">
                  <c:v>68.77</c:v>
                </c:pt>
                <c:pt idx="465">
                  <c:v>65.959999999999994</c:v>
                </c:pt>
                <c:pt idx="466">
                  <c:v>65.08</c:v>
                </c:pt>
                <c:pt idx="467">
                  <c:v>64.34</c:v>
                </c:pt>
                <c:pt idx="468">
                  <c:v>64.64</c:v>
                </c:pt>
                <c:pt idx="469">
                  <c:v>60.73</c:v>
                </c:pt>
                <c:pt idx="470">
                  <c:v>60.28</c:v>
                </c:pt>
                <c:pt idx="471">
                  <c:v>57.7</c:v>
                </c:pt>
                <c:pt idx="472">
                  <c:v>59.32</c:v>
                </c:pt>
                <c:pt idx="473">
                  <c:v>58.73</c:v>
                </c:pt>
                <c:pt idx="474">
                  <c:v>58.51</c:v>
                </c:pt>
                <c:pt idx="475">
                  <c:v>58</c:v>
                </c:pt>
                <c:pt idx="476">
                  <c:v>57.26</c:v>
                </c:pt>
                <c:pt idx="477">
                  <c:v>57.26</c:v>
                </c:pt>
                <c:pt idx="478">
                  <c:v>56.37</c:v>
                </c:pt>
                <c:pt idx="479">
                  <c:v>55.71</c:v>
                </c:pt>
                <c:pt idx="480">
                  <c:v>54.82</c:v>
                </c:pt>
                <c:pt idx="481">
                  <c:v>52.02</c:v>
                </c:pt>
                <c:pt idx="482">
                  <c:v>49.51</c:v>
                </c:pt>
                <c:pt idx="483">
                  <c:v>46.37</c:v>
                </c:pt>
                <c:pt idx="484">
                  <c:v>44.59</c:v>
                </c:pt>
                <c:pt idx="485">
                  <c:v>43.93</c:v>
                </c:pt>
                <c:pt idx="486">
                  <c:v>40.98</c:v>
                </c:pt>
                <c:pt idx="487">
                  <c:v>41.13</c:v>
                </c:pt>
                <c:pt idx="488">
                  <c:v>35.49</c:v>
                </c:pt>
                <c:pt idx="489">
                  <c:v>32.090000000000003</c:v>
                </c:pt>
                <c:pt idx="490">
                  <c:v>32.909999999999997</c:v>
                </c:pt>
                <c:pt idx="491">
                  <c:v>36.08</c:v>
                </c:pt>
                <c:pt idx="492">
                  <c:v>33.200000000000003</c:v>
                </c:pt>
                <c:pt idx="493">
                  <c:v>29.96</c:v>
                </c:pt>
                <c:pt idx="494">
                  <c:v>28.63</c:v>
                </c:pt>
                <c:pt idx="495">
                  <c:v>28.63</c:v>
                </c:pt>
                <c:pt idx="496">
                  <c:v>27.82</c:v>
                </c:pt>
                <c:pt idx="497">
                  <c:v>27.96</c:v>
                </c:pt>
                <c:pt idx="498">
                  <c:v>27.08</c:v>
                </c:pt>
                <c:pt idx="499">
                  <c:v>27.15</c:v>
                </c:pt>
                <c:pt idx="500">
                  <c:v>26.86</c:v>
                </c:pt>
                <c:pt idx="501">
                  <c:v>29.44</c:v>
                </c:pt>
                <c:pt idx="502">
                  <c:v>30.4</c:v>
                </c:pt>
                <c:pt idx="503">
                  <c:v>26.27</c:v>
                </c:pt>
                <c:pt idx="504">
                  <c:v>28.55</c:v>
                </c:pt>
                <c:pt idx="505">
                  <c:v>25.09</c:v>
                </c:pt>
                <c:pt idx="506">
                  <c:v>19.149999999999999</c:v>
                </c:pt>
                <c:pt idx="507">
                  <c:v>16.940000000000001</c:v>
                </c:pt>
                <c:pt idx="508">
                  <c:v>12.3</c:v>
                </c:pt>
                <c:pt idx="509">
                  <c:v>11.12</c:v>
                </c:pt>
                <c:pt idx="510">
                  <c:v>5.38</c:v>
                </c:pt>
                <c:pt idx="511">
                  <c:v>2.5099999999999998</c:v>
                </c:pt>
                <c:pt idx="512">
                  <c:v>0.67</c:v>
                </c:pt>
                <c:pt idx="513">
                  <c:v>1.99</c:v>
                </c:pt>
                <c:pt idx="514">
                  <c:v>4.72</c:v>
                </c:pt>
                <c:pt idx="515">
                  <c:v>7.52</c:v>
                </c:pt>
                <c:pt idx="516">
                  <c:v>7.52</c:v>
                </c:pt>
                <c:pt idx="517">
                  <c:v>5.97</c:v>
                </c:pt>
                <c:pt idx="518">
                  <c:v>11.1</c:v>
                </c:pt>
                <c:pt idx="519">
                  <c:v>9.7200000000000006</c:v>
                </c:pt>
                <c:pt idx="520">
                  <c:v>13.04</c:v>
                </c:pt>
                <c:pt idx="521">
                  <c:v>16.059999999999999</c:v>
                </c:pt>
                <c:pt idx="522">
                  <c:v>19.22</c:v>
                </c:pt>
                <c:pt idx="523">
                  <c:v>20.260000000000002</c:v>
                </c:pt>
                <c:pt idx="524">
                  <c:v>16.43</c:v>
                </c:pt>
                <c:pt idx="525">
                  <c:v>17.09</c:v>
                </c:pt>
                <c:pt idx="526">
                  <c:v>17.09</c:v>
                </c:pt>
                <c:pt idx="527">
                  <c:v>20.62</c:v>
                </c:pt>
                <c:pt idx="528">
                  <c:v>17.239999999999998</c:v>
                </c:pt>
                <c:pt idx="529">
                  <c:v>15.62</c:v>
                </c:pt>
                <c:pt idx="530">
                  <c:v>16.79</c:v>
                </c:pt>
                <c:pt idx="531">
                  <c:v>13.77</c:v>
                </c:pt>
                <c:pt idx="532">
                  <c:v>14.14</c:v>
                </c:pt>
                <c:pt idx="533">
                  <c:v>13.85</c:v>
                </c:pt>
                <c:pt idx="534">
                  <c:v>11.12</c:v>
                </c:pt>
                <c:pt idx="535">
                  <c:v>8.4700000000000006</c:v>
                </c:pt>
                <c:pt idx="536">
                  <c:v>8.6199999999999992</c:v>
                </c:pt>
                <c:pt idx="537">
                  <c:v>8.91</c:v>
                </c:pt>
                <c:pt idx="538">
                  <c:v>4.2</c:v>
                </c:pt>
                <c:pt idx="539">
                  <c:v>3.1</c:v>
                </c:pt>
                <c:pt idx="540">
                  <c:v>1.7</c:v>
                </c:pt>
                <c:pt idx="541">
                  <c:v>2.8</c:v>
                </c:pt>
                <c:pt idx="542">
                  <c:v>3.39</c:v>
                </c:pt>
                <c:pt idx="543">
                  <c:v>0.45</c:v>
                </c:pt>
                <c:pt idx="544">
                  <c:v>-3.97</c:v>
                </c:pt>
                <c:pt idx="545">
                  <c:v>-5.96</c:v>
                </c:pt>
                <c:pt idx="546">
                  <c:v>-12.62</c:v>
                </c:pt>
                <c:pt idx="547">
                  <c:v>-10.56</c:v>
                </c:pt>
                <c:pt idx="548">
                  <c:v>-11.81</c:v>
                </c:pt>
                <c:pt idx="549">
                  <c:v>-12.99</c:v>
                </c:pt>
                <c:pt idx="550">
                  <c:v>-16.3</c:v>
                </c:pt>
                <c:pt idx="551">
                  <c:v>-18.440000000000001</c:v>
                </c:pt>
                <c:pt idx="552">
                  <c:v>-19.690000000000001</c:v>
                </c:pt>
                <c:pt idx="553">
                  <c:v>-19.100000000000001</c:v>
                </c:pt>
                <c:pt idx="554">
                  <c:v>-19.32</c:v>
                </c:pt>
                <c:pt idx="555">
                  <c:v>-19.25</c:v>
                </c:pt>
                <c:pt idx="556">
                  <c:v>-21.23</c:v>
                </c:pt>
                <c:pt idx="557">
                  <c:v>-21.31</c:v>
                </c:pt>
                <c:pt idx="558">
                  <c:v>-22.12</c:v>
                </c:pt>
                <c:pt idx="559">
                  <c:v>-23.37</c:v>
                </c:pt>
                <c:pt idx="560">
                  <c:v>-24.92</c:v>
                </c:pt>
                <c:pt idx="561">
                  <c:v>-23.89</c:v>
                </c:pt>
                <c:pt idx="562">
                  <c:v>-21.16</c:v>
                </c:pt>
                <c:pt idx="563">
                  <c:v>-20.2</c:v>
                </c:pt>
                <c:pt idx="564">
                  <c:v>-22.56</c:v>
                </c:pt>
                <c:pt idx="565">
                  <c:v>-23.59</c:v>
                </c:pt>
                <c:pt idx="566">
                  <c:v>-28.82</c:v>
                </c:pt>
                <c:pt idx="567">
                  <c:v>-30.59</c:v>
                </c:pt>
                <c:pt idx="568">
                  <c:v>-28.89</c:v>
                </c:pt>
                <c:pt idx="569">
                  <c:v>-28.52</c:v>
                </c:pt>
                <c:pt idx="570">
                  <c:v>-24.99</c:v>
                </c:pt>
                <c:pt idx="571">
                  <c:v>-26.09</c:v>
                </c:pt>
                <c:pt idx="572">
                  <c:v>-24.77</c:v>
                </c:pt>
                <c:pt idx="573">
                  <c:v>-21.31</c:v>
                </c:pt>
                <c:pt idx="574">
                  <c:v>-27.57</c:v>
                </c:pt>
                <c:pt idx="575">
                  <c:v>-28.6</c:v>
                </c:pt>
                <c:pt idx="576">
                  <c:v>-29.56</c:v>
                </c:pt>
                <c:pt idx="577">
                  <c:v>-34.049999999999997</c:v>
                </c:pt>
                <c:pt idx="578">
                  <c:v>-33.380000000000003</c:v>
                </c:pt>
                <c:pt idx="579">
                  <c:v>-32.43</c:v>
                </c:pt>
                <c:pt idx="580">
                  <c:v>-28.82</c:v>
                </c:pt>
                <c:pt idx="581">
                  <c:v>-24.99</c:v>
                </c:pt>
                <c:pt idx="582">
                  <c:v>-22.19</c:v>
                </c:pt>
                <c:pt idx="583">
                  <c:v>-21.97</c:v>
                </c:pt>
                <c:pt idx="584">
                  <c:v>-20.5</c:v>
                </c:pt>
                <c:pt idx="585">
                  <c:v>-19.25</c:v>
                </c:pt>
                <c:pt idx="586">
                  <c:v>-16.079999999999998</c:v>
                </c:pt>
                <c:pt idx="587">
                  <c:v>-14.53</c:v>
                </c:pt>
                <c:pt idx="588">
                  <c:v>-9.75</c:v>
                </c:pt>
                <c:pt idx="589">
                  <c:v>-7.02</c:v>
                </c:pt>
                <c:pt idx="590">
                  <c:v>-4.54</c:v>
                </c:pt>
                <c:pt idx="591">
                  <c:v>-4.3</c:v>
                </c:pt>
                <c:pt idx="592">
                  <c:v>-5.99</c:v>
                </c:pt>
                <c:pt idx="593">
                  <c:v>-6.36</c:v>
                </c:pt>
                <c:pt idx="594">
                  <c:v>-6.95</c:v>
                </c:pt>
                <c:pt idx="595">
                  <c:v>-5.77</c:v>
                </c:pt>
                <c:pt idx="596">
                  <c:v>-5.03</c:v>
                </c:pt>
                <c:pt idx="597">
                  <c:v>-6.43</c:v>
                </c:pt>
                <c:pt idx="598">
                  <c:v>-5.92</c:v>
                </c:pt>
                <c:pt idx="599">
                  <c:v>-2.97</c:v>
                </c:pt>
                <c:pt idx="600">
                  <c:v>-2.46</c:v>
                </c:pt>
                <c:pt idx="601">
                  <c:v>-2.68</c:v>
                </c:pt>
                <c:pt idx="602">
                  <c:v>-7.32</c:v>
                </c:pt>
                <c:pt idx="603">
                  <c:v>-12.84</c:v>
                </c:pt>
                <c:pt idx="604">
                  <c:v>-15.86</c:v>
                </c:pt>
                <c:pt idx="605">
                  <c:v>-20.94</c:v>
                </c:pt>
                <c:pt idx="606">
                  <c:v>-23.66</c:v>
                </c:pt>
                <c:pt idx="607">
                  <c:v>-24.92</c:v>
                </c:pt>
                <c:pt idx="608">
                  <c:v>-22.93</c:v>
                </c:pt>
                <c:pt idx="609">
                  <c:v>-23</c:v>
                </c:pt>
                <c:pt idx="610">
                  <c:v>-23.52</c:v>
                </c:pt>
                <c:pt idx="611">
                  <c:v>-21.31</c:v>
                </c:pt>
                <c:pt idx="612">
                  <c:v>-23.59</c:v>
                </c:pt>
                <c:pt idx="613">
                  <c:v>-25.73</c:v>
                </c:pt>
                <c:pt idx="614">
                  <c:v>-27.2</c:v>
                </c:pt>
                <c:pt idx="615">
                  <c:v>-28.3</c:v>
                </c:pt>
                <c:pt idx="616">
                  <c:v>-27.2</c:v>
                </c:pt>
                <c:pt idx="617">
                  <c:v>-27.64</c:v>
                </c:pt>
                <c:pt idx="618">
                  <c:v>-27.64</c:v>
                </c:pt>
                <c:pt idx="619">
                  <c:v>-26.02</c:v>
                </c:pt>
                <c:pt idx="620">
                  <c:v>-24.18</c:v>
                </c:pt>
                <c:pt idx="621">
                  <c:v>-23.81</c:v>
                </c:pt>
                <c:pt idx="622">
                  <c:v>-28.52</c:v>
                </c:pt>
                <c:pt idx="623">
                  <c:v>-35.590000000000003</c:v>
                </c:pt>
                <c:pt idx="624">
                  <c:v>-37.58</c:v>
                </c:pt>
                <c:pt idx="625">
                  <c:v>-37.950000000000003</c:v>
                </c:pt>
                <c:pt idx="626">
                  <c:v>-35.81</c:v>
                </c:pt>
                <c:pt idx="627">
                  <c:v>-38.24</c:v>
                </c:pt>
                <c:pt idx="628">
                  <c:v>-40.75</c:v>
                </c:pt>
                <c:pt idx="629">
                  <c:v>-40.6</c:v>
                </c:pt>
                <c:pt idx="630">
                  <c:v>-40.31</c:v>
                </c:pt>
                <c:pt idx="631">
                  <c:v>-43.25</c:v>
                </c:pt>
                <c:pt idx="632">
                  <c:v>-46.79</c:v>
                </c:pt>
                <c:pt idx="633">
                  <c:v>-49.14</c:v>
                </c:pt>
                <c:pt idx="634">
                  <c:v>-47.01</c:v>
                </c:pt>
                <c:pt idx="635">
                  <c:v>-43.47</c:v>
                </c:pt>
                <c:pt idx="636">
                  <c:v>-42.44</c:v>
                </c:pt>
                <c:pt idx="637">
                  <c:v>-43.99</c:v>
                </c:pt>
                <c:pt idx="638">
                  <c:v>-47.52</c:v>
                </c:pt>
                <c:pt idx="639">
                  <c:v>-48.9</c:v>
                </c:pt>
                <c:pt idx="640">
                  <c:v>-47.49</c:v>
                </c:pt>
                <c:pt idx="641">
                  <c:v>-46.02</c:v>
                </c:pt>
                <c:pt idx="642">
                  <c:v>-45.21</c:v>
                </c:pt>
                <c:pt idx="643">
                  <c:v>-45.43</c:v>
                </c:pt>
                <c:pt idx="644">
                  <c:v>-45.8</c:v>
                </c:pt>
                <c:pt idx="645">
                  <c:v>-51.25</c:v>
                </c:pt>
                <c:pt idx="646">
                  <c:v>-49.19</c:v>
                </c:pt>
                <c:pt idx="647">
                  <c:v>-47.79</c:v>
                </c:pt>
                <c:pt idx="648">
                  <c:v>-44.62</c:v>
                </c:pt>
                <c:pt idx="649">
                  <c:v>-43.88</c:v>
                </c:pt>
                <c:pt idx="650">
                  <c:v>-43.88</c:v>
                </c:pt>
                <c:pt idx="651">
                  <c:v>-43.96</c:v>
                </c:pt>
                <c:pt idx="652">
                  <c:v>-43.07</c:v>
                </c:pt>
                <c:pt idx="653">
                  <c:v>-44.03</c:v>
                </c:pt>
                <c:pt idx="654">
                  <c:v>-47.05</c:v>
                </c:pt>
                <c:pt idx="655">
                  <c:v>-45.36</c:v>
                </c:pt>
                <c:pt idx="656">
                  <c:v>-44.84</c:v>
                </c:pt>
                <c:pt idx="657">
                  <c:v>-44.77</c:v>
                </c:pt>
                <c:pt idx="658">
                  <c:v>-44.69</c:v>
                </c:pt>
                <c:pt idx="659">
                  <c:v>-45.36</c:v>
                </c:pt>
                <c:pt idx="660">
                  <c:v>-38.58</c:v>
                </c:pt>
                <c:pt idx="661">
                  <c:v>-34.68</c:v>
                </c:pt>
                <c:pt idx="662">
                  <c:v>-33.35</c:v>
                </c:pt>
                <c:pt idx="663">
                  <c:v>-30.7</c:v>
                </c:pt>
                <c:pt idx="664">
                  <c:v>-30.19</c:v>
                </c:pt>
                <c:pt idx="665">
                  <c:v>-33.72</c:v>
                </c:pt>
                <c:pt idx="666">
                  <c:v>-31</c:v>
                </c:pt>
                <c:pt idx="667">
                  <c:v>-29.6</c:v>
                </c:pt>
                <c:pt idx="668">
                  <c:v>-28.72</c:v>
                </c:pt>
                <c:pt idx="669">
                  <c:v>-25.99</c:v>
                </c:pt>
                <c:pt idx="670">
                  <c:v>-27.76</c:v>
                </c:pt>
                <c:pt idx="671">
                  <c:v>-26.43</c:v>
                </c:pt>
                <c:pt idx="672">
                  <c:v>-24.3</c:v>
                </c:pt>
                <c:pt idx="673">
                  <c:v>-21.87</c:v>
                </c:pt>
                <c:pt idx="674">
                  <c:v>-22.31</c:v>
                </c:pt>
                <c:pt idx="675">
                  <c:v>-25.84</c:v>
                </c:pt>
                <c:pt idx="676">
                  <c:v>-26.87</c:v>
                </c:pt>
                <c:pt idx="677">
                  <c:v>-29.01</c:v>
                </c:pt>
                <c:pt idx="678">
                  <c:v>-34.46</c:v>
                </c:pt>
                <c:pt idx="679">
                  <c:v>-37.26</c:v>
                </c:pt>
                <c:pt idx="680">
                  <c:v>-38.36</c:v>
                </c:pt>
                <c:pt idx="681">
                  <c:v>-38.659999999999997</c:v>
                </c:pt>
                <c:pt idx="682">
                  <c:v>-40.06</c:v>
                </c:pt>
                <c:pt idx="683">
                  <c:v>-39.909999999999997</c:v>
                </c:pt>
                <c:pt idx="684">
                  <c:v>-38.659999999999997</c:v>
                </c:pt>
                <c:pt idx="685">
                  <c:v>-35.42</c:v>
                </c:pt>
                <c:pt idx="686">
                  <c:v>-32.909999999999997</c:v>
                </c:pt>
                <c:pt idx="687">
                  <c:v>-32.25</c:v>
                </c:pt>
                <c:pt idx="688">
                  <c:v>-30.56</c:v>
                </c:pt>
                <c:pt idx="689">
                  <c:v>-31.66</c:v>
                </c:pt>
                <c:pt idx="690">
                  <c:v>-26.73</c:v>
                </c:pt>
                <c:pt idx="691">
                  <c:v>-21.28</c:v>
                </c:pt>
                <c:pt idx="692">
                  <c:v>-17.82</c:v>
                </c:pt>
                <c:pt idx="693">
                  <c:v>-13.91</c:v>
                </c:pt>
                <c:pt idx="694">
                  <c:v>-9.7200000000000006</c:v>
                </c:pt>
                <c:pt idx="695">
                  <c:v>-6.4</c:v>
                </c:pt>
                <c:pt idx="696">
                  <c:v>-8.02</c:v>
                </c:pt>
                <c:pt idx="697">
                  <c:v>-5.74</c:v>
                </c:pt>
                <c:pt idx="698">
                  <c:v>-6.33</c:v>
                </c:pt>
                <c:pt idx="699">
                  <c:v>-5.08</c:v>
                </c:pt>
                <c:pt idx="700">
                  <c:v>-5.37</c:v>
                </c:pt>
                <c:pt idx="701">
                  <c:v>-4.5599999999999996</c:v>
                </c:pt>
                <c:pt idx="702">
                  <c:v>-4.6399999999999997</c:v>
                </c:pt>
                <c:pt idx="703">
                  <c:v>-4.5599999999999996</c:v>
                </c:pt>
                <c:pt idx="704">
                  <c:v>-6.92</c:v>
                </c:pt>
                <c:pt idx="705">
                  <c:v>-5</c:v>
                </c:pt>
                <c:pt idx="706">
                  <c:v>-3.02</c:v>
                </c:pt>
                <c:pt idx="707">
                  <c:v>-5.15</c:v>
                </c:pt>
                <c:pt idx="708">
                  <c:v>-5.23</c:v>
                </c:pt>
                <c:pt idx="709">
                  <c:v>-3.61</c:v>
                </c:pt>
                <c:pt idx="710">
                  <c:v>-4.2699999999999996</c:v>
                </c:pt>
                <c:pt idx="711">
                  <c:v>-2.94</c:v>
                </c:pt>
                <c:pt idx="712">
                  <c:v>-3.9</c:v>
                </c:pt>
                <c:pt idx="713">
                  <c:v>-5.15</c:v>
                </c:pt>
                <c:pt idx="714">
                  <c:v>-6.18</c:v>
                </c:pt>
                <c:pt idx="715">
                  <c:v>-9.5</c:v>
                </c:pt>
                <c:pt idx="716">
                  <c:v>-9.65</c:v>
                </c:pt>
                <c:pt idx="717">
                  <c:v>-10.97</c:v>
                </c:pt>
                <c:pt idx="718">
                  <c:v>-7.73</c:v>
                </c:pt>
                <c:pt idx="719">
                  <c:v>-6.11</c:v>
                </c:pt>
                <c:pt idx="720">
                  <c:v>-5.3</c:v>
                </c:pt>
                <c:pt idx="721">
                  <c:v>-6.04</c:v>
                </c:pt>
                <c:pt idx="722">
                  <c:v>-3.97</c:v>
                </c:pt>
                <c:pt idx="723">
                  <c:v>-2.65</c:v>
                </c:pt>
                <c:pt idx="724">
                  <c:v>-1.25</c:v>
                </c:pt>
                <c:pt idx="725">
                  <c:v>-1.1000000000000001</c:v>
                </c:pt>
                <c:pt idx="726">
                  <c:v>-0.14000000000000001</c:v>
                </c:pt>
                <c:pt idx="727">
                  <c:v>0.96</c:v>
                </c:pt>
                <c:pt idx="728">
                  <c:v>-0.88</c:v>
                </c:pt>
                <c:pt idx="729">
                  <c:v>-5.08</c:v>
                </c:pt>
                <c:pt idx="730">
                  <c:v>-5.96</c:v>
                </c:pt>
                <c:pt idx="731">
                  <c:v>-6.42</c:v>
                </c:pt>
                <c:pt idx="732">
                  <c:v>-7.01</c:v>
                </c:pt>
                <c:pt idx="733">
                  <c:v>-6.27</c:v>
                </c:pt>
                <c:pt idx="734">
                  <c:v>-6.42</c:v>
                </c:pt>
                <c:pt idx="735">
                  <c:v>-8.6999999999999993</c:v>
                </c:pt>
                <c:pt idx="736">
                  <c:v>-11.06</c:v>
                </c:pt>
                <c:pt idx="737">
                  <c:v>-2.89</c:v>
                </c:pt>
                <c:pt idx="738">
                  <c:v>0.72</c:v>
                </c:pt>
                <c:pt idx="739">
                  <c:v>2.0499999999999998</c:v>
                </c:pt>
                <c:pt idx="740">
                  <c:v>2.34</c:v>
                </c:pt>
                <c:pt idx="741">
                  <c:v>3.3</c:v>
                </c:pt>
                <c:pt idx="742">
                  <c:v>3.81</c:v>
                </c:pt>
                <c:pt idx="743">
                  <c:v>5.43</c:v>
                </c:pt>
                <c:pt idx="744">
                  <c:v>6.69</c:v>
                </c:pt>
                <c:pt idx="745">
                  <c:v>7.72</c:v>
                </c:pt>
                <c:pt idx="746">
                  <c:v>8.31</c:v>
                </c:pt>
                <c:pt idx="747">
                  <c:v>5.8</c:v>
                </c:pt>
                <c:pt idx="748">
                  <c:v>4.33</c:v>
                </c:pt>
                <c:pt idx="749">
                  <c:v>7.05</c:v>
                </c:pt>
                <c:pt idx="750">
                  <c:v>9.26</c:v>
                </c:pt>
                <c:pt idx="751">
                  <c:v>10.37</c:v>
                </c:pt>
                <c:pt idx="752">
                  <c:v>10.96</c:v>
                </c:pt>
                <c:pt idx="753">
                  <c:v>11.1</c:v>
                </c:pt>
                <c:pt idx="754">
                  <c:v>9.6300000000000008</c:v>
                </c:pt>
                <c:pt idx="755">
                  <c:v>9.6300000000000008</c:v>
                </c:pt>
                <c:pt idx="756">
                  <c:v>9.93</c:v>
                </c:pt>
                <c:pt idx="757">
                  <c:v>10.44</c:v>
                </c:pt>
                <c:pt idx="758">
                  <c:v>11.55</c:v>
                </c:pt>
                <c:pt idx="759">
                  <c:v>12.5</c:v>
                </c:pt>
                <c:pt idx="760">
                  <c:v>14.2</c:v>
                </c:pt>
                <c:pt idx="761">
                  <c:v>15.52</c:v>
                </c:pt>
                <c:pt idx="762">
                  <c:v>16.329999999999998</c:v>
                </c:pt>
                <c:pt idx="763">
                  <c:v>16.7</c:v>
                </c:pt>
                <c:pt idx="764">
                  <c:v>16.18</c:v>
                </c:pt>
                <c:pt idx="765">
                  <c:v>6.27</c:v>
                </c:pt>
                <c:pt idx="766">
                  <c:v>12.65</c:v>
                </c:pt>
                <c:pt idx="767">
                  <c:v>8.3800000000000008</c:v>
                </c:pt>
                <c:pt idx="768">
                  <c:v>2.4900000000000002</c:v>
                </c:pt>
                <c:pt idx="769">
                  <c:v>3.96</c:v>
                </c:pt>
                <c:pt idx="770">
                  <c:v>3.08</c:v>
                </c:pt>
                <c:pt idx="771">
                  <c:v>1.97</c:v>
                </c:pt>
                <c:pt idx="772">
                  <c:v>-2.2999999999999998</c:v>
                </c:pt>
                <c:pt idx="773">
                  <c:v>-5.39</c:v>
                </c:pt>
                <c:pt idx="774">
                  <c:v>-7.67</c:v>
                </c:pt>
                <c:pt idx="775">
                  <c:v>-6.86</c:v>
                </c:pt>
                <c:pt idx="776">
                  <c:v>-5.54</c:v>
                </c:pt>
                <c:pt idx="777">
                  <c:v>2.78</c:v>
                </c:pt>
                <c:pt idx="778">
                  <c:v>4.4000000000000004</c:v>
                </c:pt>
                <c:pt idx="779">
                  <c:v>4.99</c:v>
                </c:pt>
                <c:pt idx="780">
                  <c:v>5.07</c:v>
                </c:pt>
                <c:pt idx="781">
                  <c:v>5.36</c:v>
                </c:pt>
                <c:pt idx="782">
                  <c:v>6.17</c:v>
                </c:pt>
                <c:pt idx="783">
                  <c:v>6.76</c:v>
                </c:pt>
                <c:pt idx="784">
                  <c:v>7.79</c:v>
                </c:pt>
                <c:pt idx="785">
                  <c:v>7.59</c:v>
                </c:pt>
                <c:pt idx="786">
                  <c:v>8.08</c:v>
                </c:pt>
                <c:pt idx="787">
                  <c:v>9.19</c:v>
                </c:pt>
                <c:pt idx="788">
                  <c:v>10</c:v>
                </c:pt>
                <c:pt idx="789">
                  <c:v>7.27</c:v>
                </c:pt>
                <c:pt idx="790">
                  <c:v>6.1</c:v>
                </c:pt>
                <c:pt idx="791">
                  <c:v>7.42</c:v>
                </c:pt>
                <c:pt idx="792">
                  <c:v>8.01</c:v>
                </c:pt>
                <c:pt idx="793">
                  <c:v>9.1199999999999992</c:v>
                </c:pt>
                <c:pt idx="794">
                  <c:v>10.51</c:v>
                </c:pt>
                <c:pt idx="795">
                  <c:v>11.69</c:v>
                </c:pt>
                <c:pt idx="796">
                  <c:v>13.17</c:v>
                </c:pt>
                <c:pt idx="797">
                  <c:v>14.64</c:v>
                </c:pt>
                <c:pt idx="798">
                  <c:v>12.65</c:v>
                </c:pt>
                <c:pt idx="799">
                  <c:v>11.55</c:v>
                </c:pt>
                <c:pt idx="800">
                  <c:v>10.220000000000001</c:v>
                </c:pt>
                <c:pt idx="801">
                  <c:v>9.41</c:v>
                </c:pt>
                <c:pt idx="802">
                  <c:v>8.4499999999999993</c:v>
                </c:pt>
                <c:pt idx="803">
                  <c:v>7.94</c:v>
                </c:pt>
                <c:pt idx="804">
                  <c:v>10.81</c:v>
                </c:pt>
                <c:pt idx="805">
                  <c:v>12.8</c:v>
                </c:pt>
                <c:pt idx="806">
                  <c:v>14.56</c:v>
                </c:pt>
                <c:pt idx="807">
                  <c:v>16.11</c:v>
                </c:pt>
                <c:pt idx="808">
                  <c:v>13.17</c:v>
                </c:pt>
                <c:pt idx="809">
                  <c:v>10.71</c:v>
                </c:pt>
                <c:pt idx="810">
                  <c:v>6.22</c:v>
                </c:pt>
                <c:pt idx="811">
                  <c:v>4.37</c:v>
                </c:pt>
                <c:pt idx="812">
                  <c:v>-8.9499999999999993</c:v>
                </c:pt>
                <c:pt idx="813">
                  <c:v>-7.48</c:v>
                </c:pt>
                <c:pt idx="814">
                  <c:v>-4.9000000000000004</c:v>
                </c:pt>
                <c:pt idx="815">
                  <c:v>-4.9000000000000004</c:v>
                </c:pt>
                <c:pt idx="816">
                  <c:v>-5.2</c:v>
                </c:pt>
                <c:pt idx="817">
                  <c:v>-0.93</c:v>
                </c:pt>
                <c:pt idx="818">
                  <c:v>-0.19</c:v>
                </c:pt>
                <c:pt idx="819">
                  <c:v>1.5</c:v>
                </c:pt>
                <c:pt idx="820">
                  <c:v>0.62</c:v>
                </c:pt>
                <c:pt idx="821">
                  <c:v>-2.11</c:v>
                </c:pt>
                <c:pt idx="822">
                  <c:v>-3.73</c:v>
                </c:pt>
                <c:pt idx="823">
                  <c:v>-4.9800000000000004</c:v>
                </c:pt>
                <c:pt idx="824">
                  <c:v>-5.93</c:v>
                </c:pt>
                <c:pt idx="825">
                  <c:v>-7.26</c:v>
                </c:pt>
                <c:pt idx="826">
                  <c:v>-6.08</c:v>
                </c:pt>
                <c:pt idx="827">
                  <c:v>-5.49</c:v>
                </c:pt>
                <c:pt idx="828">
                  <c:v>-5.57</c:v>
                </c:pt>
                <c:pt idx="829">
                  <c:v>-4.0199999999999996</c:v>
                </c:pt>
                <c:pt idx="830">
                  <c:v>-5.86</c:v>
                </c:pt>
                <c:pt idx="831">
                  <c:v>-8.14</c:v>
                </c:pt>
                <c:pt idx="832">
                  <c:v>-9.76</c:v>
                </c:pt>
                <c:pt idx="833">
                  <c:v>-11.16</c:v>
                </c:pt>
                <c:pt idx="834">
                  <c:v>-9.6199999999999992</c:v>
                </c:pt>
                <c:pt idx="835">
                  <c:v>-8.2899999999999991</c:v>
                </c:pt>
                <c:pt idx="836">
                  <c:v>-11.83</c:v>
                </c:pt>
                <c:pt idx="837">
                  <c:v>-14.33</c:v>
                </c:pt>
                <c:pt idx="838">
                  <c:v>-14.84</c:v>
                </c:pt>
                <c:pt idx="839">
                  <c:v>-16.760000000000002</c:v>
                </c:pt>
                <c:pt idx="840">
                  <c:v>-16.54</c:v>
                </c:pt>
                <c:pt idx="841">
                  <c:v>-15.65</c:v>
                </c:pt>
                <c:pt idx="842">
                  <c:v>-15.8</c:v>
                </c:pt>
                <c:pt idx="843">
                  <c:v>-15.8</c:v>
                </c:pt>
                <c:pt idx="844">
                  <c:v>-18.53</c:v>
                </c:pt>
                <c:pt idx="845">
                  <c:v>-20.96</c:v>
                </c:pt>
                <c:pt idx="846">
                  <c:v>-21.1</c:v>
                </c:pt>
                <c:pt idx="847">
                  <c:v>-23.75</c:v>
                </c:pt>
                <c:pt idx="848">
                  <c:v>-30.31</c:v>
                </c:pt>
                <c:pt idx="849">
                  <c:v>-33.03</c:v>
                </c:pt>
                <c:pt idx="850">
                  <c:v>-33.11</c:v>
                </c:pt>
                <c:pt idx="851">
                  <c:v>-32.520000000000003</c:v>
                </c:pt>
                <c:pt idx="852">
                  <c:v>-30.38</c:v>
                </c:pt>
                <c:pt idx="853">
                  <c:v>-28.39</c:v>
                </c:pt>
                <c:pt idx="854">
                  <c:v>-26.85</c:v>
                </c:pt>
                <c:pt idx="855">
                  <c:v>-25.45</c:v>
                </c:pt>
                <c:pt idx="856">
                  <c:v>-26.18</c:v>
                </c:pt>
                <c:pt idx="857">
                  <c:v>-25.45</c:v>
                </c:pt>
                <c:pt idx="858">
                  <c:v>-27.58</c:v>
                </c:pt>
                <c:pt idx="859">
                  <c:v>-31.12</c:v>
                </c:pt>
                <c:pt idx="860">
                  <c:v>-31.93</c:v>
                </c:pt>
                <c:pt idx="861">
                  <c:v>-30.68</c:v>
                </c:pt>
                <c:pt idx="862">
                  <c:v>-28.76</c:v>
                </c:pt>
                <c:pt idx="863">
                  <c:v>-26.18</c:v>
                </c:pt>
                <c:pt idx="864">
                  <c:v>-23.98</c:v>
                </c:pt>
                <c:pt idx="865">
                  <c:v>-22.28</c:v>
                </c:pt>
                <c:pt idx="866">
                  <c:v>-20.88</c:v>
                </c:pt>
                <c:pt idx="867">
                  <c:v>-20.51</c:v>
                </c:pt>
                <c:pt idx="868">
                  <c:v>-21.91</c:v>
                </c:pt>
                <c:pt idx="869">
                  <c:v>-21.4</c:v>
                </c:pt>
                <c:pt idx="870">
                  <c:v>-20.96</c:v>
                </c:pt>
                <c:pt idx="871">
                  <c:v>-19.850000000000001</c:v>
                </c:pt>
                <c:pt idx="872">
                  <c:v>-18.309999999999999</c:v>
                </c:pt>
                <c:pt idx="873">
                  <c:v>-18.16</c:v>
                </c:pt>
                <c:pt idx="874">
                  <c:v>-19.190000000000001</c:v>
                </c:pt>
                <c:pt idx="875">
                  <c:v>-18.309999999999999</c:v>
                </c:pt>
                <c:pt idx="876">
                  <c:v>-16.32</c:v>
                </c:pt>
                <c:pt idx="877">
                  <c:v>-19.190000000000001</c:v>
                </c:pt>
                <c:pt idx="878">
                  <c:v>-18.45</c:v>
                </c:pt>
                <c:pt idx="879">
                  <c:v>-26.85</c:v>
                </c:pt>
                <c:pt idx="880">
                  <c:v>-29.28</c:v>
                </c:pt>
                <c:pt idx="881">
                  <c:v>-31.78</c:v>
                </c:pt>
                <c:pt idx="882">
                  <c:v>-32.74</c:v>
                </c:pt>
                <c:pt idx="883">
                  <c:v>-31.56</c:v>
                </c:pt>
                <c:pt idx="884">
                  <c:v>-33.33</c:v>
                </c:pt>
                <c:pt idx="885">
                  <c:v>-30.16</c:v>
                </c:pt>
                <c:pt idx="886">
                  <c:v>-32.96</c:v>
                </c:pt>
                <c:pt idx="887">
                  <c:v>-33.94</c:v>
                </c:pt>
                <c:pt idx="888">
                  <c:v>-39.24</c:v>
                </c:pt>
                <c:pt idx="889">
                  <c:v>-42.19</c:v>
                </c:pt>
                <c:pt idx="890">
                  <c:v>-40.270000000000003</c:v>
                </c:pt>
                <c:pt idx="891">
                  <c:v>-45.5</c:v>
                </c:pt>
                <c:pt idx="892">
                  <c:v>-52.06</c:v>
                </c:pt>
                <c:pt idx="893">
                  <c:v>-55</c:v>
                </c:pt>
              </c:numCache>
            </c:numRef>
          </c:val>
          <c:smooth val="0"/>
          <c:extLst>
            <c:ext xmlns:c16="http://schemas.microsoft.com/office/drawing/2014/chart" uri="{C3380CC4-5D6E-409C-BE32-E72D297353CC}">
              <c16:uniqueId val="{00000000-ED92-415D-9BBD-8BEB176F9F88}"/>
            </c:ext>
          </c:extLst>
        </c:ser>
        <c:dLbls>
          <c:showLegendKey val="0"/>
          <c:showVal val="0"/>
          <c:showCatName val="0"/>
          <c:showSerName val="0"/>
          <c:showPercent val="0"/>
          <c:showBubbleSize val="0"/>
        </c:dLbls>
        <c:smooth val="0"/>
        <c:axId val="44123264"/>
        <c:axId val="44228608"/>
      </c:lineChart>
      <c:catAx>
        <c:axId val="44123264"/>
        <c:scaling>
          <c:orientation val="minMax"/>
        </c:scaling>
        <c:delete val="0"/>
        <c:axPos val="b"/>
        <c:numFmt formatCode="[$-409]d\-mmm;@" sourceLinked="0"/>
        <c:majorTickMark val="none"/>
        <c:minorTickMark val="none"/>
        <c:tickLblPos val="low"/>
        <c:txPr>
          <a:bodyPr/>
          <a:lstStyle/>
          <a:p>
            <a:pPr>
              <a:defRPr sz="700"/>
            </a:pPr>
            <a:endParaRPr lang="en-US"/>
          </a:p>
        </c:txPr>
        <c:crossAx val="44228608"/>
        <c:crosses val="autoZero"/>
        <c:auto val="1"/>
        <c:lblAlgn val="ctr"/>
        <c:lblOffset val="0"/>
        <c:tickLblSkip val="50"/>
        <c:tickMarkSkip val="50"/>
        <c:noMultiLvlLbl val="0"/>
      </c:catAx>
      <c:valAx>
        <c:axId val="44228608"/>
        <c:scaling>
          <c:orientation val="minMax"/>
        </c:scaling>
        <c:delete val="0"/>
        <c:axPos val="l"/>
        <c:majorGridlines/>
        <c:title>
          <c:tx>
            <c:rich>
              <a:bodyPr rot="-5400000" vert="horz"/>
              <a:lstStyle/>
              <a:p>
                <a:pPr>
                  <a:defRPr sz="900"/>
                </a:pPr>
                <a:r>
                  <a:rPr lang="en-US" sz="900" dirty="0" smtClean="0"/>
                  <a:t>Elevation (Feet)</a:t>
                </a:r>
                <a:endParaRPr lang="en-US" sz="900" dirty="0"/>
              </a:p>
            </c:rich>
          </c:tx>
          <c:overlay val="0"/>
        </c:title>
        <c:numFmt formatCode="General" sourceLinked="1"/>
        <c:majorTickMark val="out"/>
        <c:minorTickMark val="none"/>
        <c:tickLblPos val="nextTo"/>
        <c:txPr>
          <a:bodyPr/>
          <a:lstStyle/>
          <a:p>
            <a:pPr>
              <a:defRPr sz="700"/>
            </a:pPr>
            <a:endParaRPr lang="en-US"/>
          </a:p>
        </c:txPr>
        <c:crossAx val="44123264"/>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n-US" sz="1100"/>
              <a:t>Well 7702509</a:t>
            </a:r>
          </a:p>
        </c:rich>
      </c:tx>
      <c:overlay val="0"/>
    </c:title>
    <c:autoTitleDeleted val="0"/>
    <c:plotArea>
      <c:layout/>
      <c:lineChart>
        <c:grouping val="standard"/>
        <c:varyColors val="0"/>
        <c:ser>
          <c:idx val="0"/>
          <c:order val="0"/>
          <c:tx>
            <c:strRef>
              <c:f>'WellData (1)'!$F$1</c:f>
              <c:strCache>
                <c:ptCount val="1"/>
                <c:pt idx="0">
                  <c:v>WaterElevation</c:v>
                </c:pt>
              </c:strCache>
            </c:strRef>
          </c:tx>
          <c:marker>
            <c:symbol val="none"/>
          </c:marker>
          <c:trendline>
            <c:spPr>
              <a:ln w="12700">
                <a:solidFill>
                  <a:srgbClr val="FF0000"/>
                </a:solidFill>
                <a:prstDash val="sysDash"/>
              </a:ln>
            </c:spPr>
            <c:trendlineType val="linear"/>
            <c:dispRSqr val="0"/>
            <c:dispEq val="0"/>
          </c:trendline>
          <c:cat>
            <c:numRef>
              <c:f>'WellData (1)'!$B$2:$B$1163</c:f>
              <c:numCache>
                <c:formatCode>m/d/yyyy</c:formatCode>
                <c:ptCount val="1162"/>
                <c:pt idx="0">
                  <c:v>37504</c:v>
                </c:pt>
                <c:pt idx="1">
                  <c:v>37509</c:v>
                </c:pt>
                <c:pt idx="2">
                  <c:v>37514</c:v>
                </c:pt>
                <c:pt idx="3">
                  <c:v>37519</c:v>
                </c:pt>
                <c:pt idx="4">
                  <c:v>37524</c:v>
                </c:pt>
                <c:pt idx="5">
                  <c:v>37529</c:v>
                </c:pt>
                <c:pt idx="6">
                  <c:v>37534</c:v>
                </c:pt>
                <c:pt idx="7">
                  <c:v>37539</c:v>
                </c:pt>
                <c:pt idx="8">
                  <c:v>37544</c:v>
                </c:pt>
                <c:pt idx="9">
                  <c:v>37549</c:v>
                </c:pt>
                <c:pt idx="10">
                  <c:v>37554</c:v>
                </c:pt>
                <c:pt idx="11">
                  <c:v>37559</c:v>
                </c:pt>
                <c:pt idx="12">
                  <c:v>37580</c:v>
                </c:pt>
                <c:pt idx="13">
                  <c:v>37585</c:v>
                </c:pt>
                <c:pt idx="14">
                  <c:v>37677</c:v>
                </c:pt>
                <c:pt idx="15">
                  <c:v>37680</c:v>
                </c:pt>
                <c:pt idx="16">
                  <c:v>37685</c:v>
                </c:pt>
                <c:pt idx="17">
                  <c:v>37690</c:v>
                </c:pt>
                <c:pt idx="18">
                  <c:v>37695</c:v>
                </c:pt>
                <c:pt idx="19">
                  <c:v>37700</c:v>
                </c:pt>
                <c:pt idx="20">
                  <c:v>37705</c:v>
                </c:pt>
                <c:pt idx="21">
                  <c:v>37710</c:v>
                </c:pt>
                <c:pt idx="22">
                  <c:v>37716</c:v>
                </c:pt>
                <c:pt idx="23">
                  <c:v>37721</c:v>
                </c:pt>
                <c:pt idx="24">
                  <c:v>37726</c:v>
                </c:pt>
                <c:pt idx="25">
                  <c:v>37731</c:v>
                </c:pt>
                <c:pt idx="26">
                  <c:v>37736</c:v>
                </c:pt>
                <c:pt idx="27">
                  <c:v>37741</c:v>
                </c:pt>
                <c:pt idx="28">
                  <c:v>37746</c:v>
                </c:pt>
                <c:pt idx="29">
                  <c:v>37751</c:v>
                </c:pt>
                <c:pt idx="30">
                  <c:v>37756</c:v>
                </c:pt>
                <c:pt idx="31">
                  <c:v>37761</c:v>
                </c:pt>
                <c:pt idx="32">
                  <c:v>37766</c:v>
                </c:pt>
                <c:pt idx="33">
                  <c:v>37771</c:v>
                </c:pt>
                <c:pt idx="34">
                  <c:v>37777</c:v>
                </c:pt>
                <c:pt idx="35">
                  <c:v>37782</c:v>
                </c:pt>
                <c:pt idx="36">
                  <c:v>37787</c:v>
                </c:pt>
                <c:pt idx="37">
                  <c:v>37792</c:v>
                </c:pt>
                <c:pt idx="38">
                  <c:v>37797</c:v>
                </c:pt>
                <c:pt idx="39">
                  <c:v>37802</c:v>
                </c:pt>
                <c:pt idx="40">
                  <c:v>37807</c:v>
                </c:pt>
                <c:pt idx="41">
                  <c:v>37812</c:v>
                </c:pt>
                <c:pt idx="42">
                  <c:v>37817</c:v>
                </c:pt>
                <c:pt idx="43">
                  <c:v>37822</c:v>
                </c:pt>
                <c:pt idx="44">
                  <c:v>37827</c:v>
                </c:pt>
                <c:pt idx="45">
                  <c:v>37832</c:v>
                </c:pt>
                <c:pt idx="46">
                  <c:v>37838</c:v>
                </c:pt>
                <c:pt idx="47">
                  <c:v>37843</c:v>
                </c:pt>
                <c:pt idx="48">
                  <c:v>37848</c:v>
                </c:pt>
                <c:pt idx="49">
                  <c:v>37853</c:v>
                </c:pt>
                <c:pt idx="50">
                  <c:v>37858</c:v>
                </c:pt>
                <c:pt idx="51">
                  <c:v>37863</c:v>
                </c:pt>
                <c:pt idx="52">
                  <c:v>37869</c:v>
                </c:pt>
                <c:pt idx="53">
                  <c:v>37874</c:v>
                </c:pt>
                <c:pt idx="54">
                  <c:v>37879</c:v>
                </c:pt>
                <c:pt idx="55">
                  <c:v>37884</c:v>
                </c:pt>
                <c:pt idx="56">
                  <c:v>37889</c:v>
                </c:pt>
                <c:pt idx="57">
                  <c:v>37894</c:v>
                </c:pt>
                <c:pt idx="58">
                  <c:v>37899</c:v>
                </c:pt>
                <c:pt idx="59">
                  <c:v>37904</c:v>
                </c:pt>
                <c:pt idx="60">
                  <c:v>37909</c:v>
                </c:pt>
                <c:pt idx="61">
                  <c:v>37914</c:v>
                </c:pt>
                <c:pt idx="62">
                  <c:v>37919</c:v>
                </c:pt>
                <c:pt idx="63">
                  <c:v>37924</c:v>
                </c:pt>
                <c:pt idx="64">
                  <c:v>37930</c:v>
                </c:pt>
                <c:pt idx="65">
                  <c:v>37940</c:v>
                </c:pt>
                <c:pt idx="66">
                  <c:v>37945</c:v>
                </c:pt>
                <c:pt idx="67">
                  <c:v>37950</c:v>
                </c:pt>
                <c:pt idx="68">
                  <c:v>37955</c:v>
                </c:pt>
                <c:pt idx="69">
                  <c:v>37960</c:v>
                </c:pt>
                <c:pt idx="70">
                  <c:v>37965</c:v>
                </c:pt>
                <c:pt idx="71">
                  <c:v>37970</c:v>
                </c:pt>
                <c:pt idx="72">
                  <c:v>37975</c:v>
                </c:pt>
                <c:pt idx="73">
                  <c:v>37980</c:v>
                </c:pt>
                <c:pt idx="74">
                  <c:v>37985</c:v>
                </c:pt>
                <c:pt idx="75">
                  <c:v>37991</c:v>
                </c:pt>
                <c:pt idx="76">
                  <c:v>37996</c:v>
                </c:pt>
                <c:pt idx="77">
                  <c:v>38001</c:v>
                </c:pt>
                <c:pt idx="78">
                  <c:v>38006</c:v>
                </c:pt>
                <c:pt idx="79">
                  <c:v>38011</c:v>
                </c:pt>
                <c:pt idx="80">
                  <c:v>38016</c:v>
                </c:pt>
                <c:pt idx="81">
                  <c:v>38022</c:v>
                </c:pt>
                <c:pt idx="82">
                  <c:v>38027</c:v>
                </c:pt>
                <c:pt idx="83">
                  <c:v>38032</c:v>
                </c:pt>
                <c:pt idx="84">
                  <c:v>38037</c:v>
                </c:pt>
                <c:pt idx="85">
                  <c:v>38042</c:v>
                </c:pt>
                <c:pt idx="86">
                  <c:v>38045</c:v>
                </c:pt>
                <c:pt idx="87">
                  <c:v>38046</c:v>
                </c:pt>
                <c:pt idx="88">
                  <c:v>38051</c:v>
                </c:pt>
                <c:pt idx="89">
                  <c:v>38056</c:v>
                </c:pt>
                <c:pt idx="90">
                  <c:v>38061</c:v>
                </c:pt>
                <c:pt idx="91">
                  <c:v>38066</c:v>
                </c:pt>
                <c:pt idx="92">
                  <c:v>38071</c:v>
                </c:pt>
                <c:pt idx="93">
                  <c:v>38076</c:v>
                </c:pt>
                <c:pt idx="94">
                  <c:v>38082</c:v>
                </c:pt>
                <c:pt idx="95">
                  <c:v>38087</c:v>
                </c:pt>
                <c:pt idx="96">
                  <c:v>38092</c:v>
                </c:pt>
                <c:pt idx="97">
                  <c:v>38097</c:v>
                </c:pt>
                <c:pt idx="98">
                  <c:v>38102</c:v>
                </c:pt>
                <c:pt idx="99">
                  <c:v>38107</c:v>
                </c:pt>
                <c:pt idx="100">
                  <c:v>38112</c:v>
                </c:pt>
                <c:pt idx="101">
                  <c:v>38117</c:v>
                </c:pt>
                <c:pt idx="102">
                  <c:v>38122</c:v>
                </c:pt>
                <c:pt idx="103">
                  <c:v>38127</c:v>
                </c:pt>
                <c:pt idx="104">
                  <c:v>38132</c:v>
                </c:pt>
                <c:pt idx="105">
                  <c:v>38137</c:v>
                </c:pt>
                <c:pt idx="106">
                  <c:v>38143</c:v>
                </c:pt>
                <c:pt idx="107">
                  <c:v>38148</c:v>
                </c:pt>
                <c:pt idx="108">
                  <c:v>38153</c:v>
                </c:pt>
                <c:pt idx="109">
                  <c:v>38158</c:v>
                </c:pt>
                <c:pt idx="110">
                  <c:v>38163</c:v>
                </c:pt>
                <c:pt idx="111">
                  <c:v>38168</c:v>
                </c:pt>
                <c:pt idx="112">
                  <c:v>38173</c:v>
                </c:pt>
                <c:pt idx="113">
                  <c:v>38178</c:v>
                </c:pt>
                <c:pt idx="114">
                  <c:v>38183</c:v>
                </c:pt>
                <c:pt idx="115">
                  <c:v>38188</c:v>
                </c:pt>
                <c:pt idx="116">
                  <c:v>38193</c:v>
                </c:pt>
                <c:pt idx="117">
                  <c:v>38198</c:v>
                </c:pt>
                <c:pt idx="118">
                  <c:v>38204</c:v>
                </c:pt>
                <c:pt idx="119">
                  <c:v>38209</c:v>
                </c:pt>
                <c:pt idx="120">
                  <c:v>38214</c:v>
                </c:pt>
                <c:pt idx="121">
                  <c:v>38219</c:v>
                </c:pt>
                <c:pt idx="122">
                  <c:v>38224</c:v>
                </c:pt>
                <c:pt idx="123">
                  <c:v>38229</c:v>
                </c:pt>
                <c:pt idx="124">
                  <c:v>38235</c:v>
                </c:pt>
                <c:pt idx="125">
                  <c:v>38240</c:v>
                </c:pt>
                <c:pt idx="126">
                  <c:v>38245</c:v>
                </c:pt>
                <c:pt idx="127">
                  <c:v>38250</c:v>
                </c:pt>
                <c:pt idx="128">
                  <c:v>38255</c:v>
                </c:pt>
                <c:pt idx="129">
                  <c:v>38260</c:v>
                </c:pt>
                <c:pt idx="130">
                  <c:v>38265</c:v>
                </c:pt>
                <c:pt idx="131">
                  <c:v>38270</c:v>
                </c:pt>
                <c:pt idx="132">
                  <c:v>38421</c:v>
                </c:pt>
                <c:pt idx="133">
                  <c:v>38426</c:v>
                </c:pt>
                <c:pt idx="134">
                  <c:v>38431</c:v>
                </c:pt>
                <c:pt idx="135">
                  <c:v>38436</c:v>
                </c:pt>
                <c:pt idx="136">
                  <c:v>38441</c:v>
                </c:pt>
                <c:pt idx="137">
                  <c:v>38447</c:v>
                </c:pt>
                <c:pt idx="138">
                  <c:v>38452</c:v>
                </c:pt>
                <c:pt idx="139">
                  <c:v>38457</c:v>
                </c:pt>
                <c:pt idx="140">
                  <c:v>38462</c:v>
                </c:pt>
                <c:pt idx="141">
                  <c:v>38467</c:v>
                </c:pt>
                <c:pt idx="142">
                  <c:v>38472</c:v>
                </c:pt>
                <c:pt idx="143">
                  <c:v>38477</c:v>
                </c:pt>
                <c:pt idx="144">
                  <c:v>38482</c:v>
                </c:pt>
                <c:pt idx="145">
                  <c:v>38487</c:v>
                </c:pt>
                <c:pt idx="146">
                  <c:v>38492</c:v>
                </c:pt>
                <c:pt idx="147">
                  <c:v>38497</c:v>
                </c:pt>
                <c:pt idx="148">
                  <c:v>38502</c:v>
                </c:pt>
                <c:pt idx="149">
                  <c:v>38508</c:v>
                </c:pt>
                <c:pt idx="150">
                  <c:v>38513</c:v>
                </c:pt>
                <c:pt idx="151">
                  <c:v>38518</c:v>
                </c:pt>
                <c:pt idx="152">
                  <c:v>38523</c:v>
                </c:pt>
                <c:pt idx="153">
                  <c:v>38528</c:v>
                </c:pt>
                <c:pt idx="154">
                  <c:v>38533</c:v>
                </c:pt>
                <c:pt idx="155">
                  <c:v>38538</c:v>
                </c:pt>
                <c:pt idx="156">
                  <c:v>38543</c:v>
                </c:pt>
                <c:pt idx="157">
                  <c:v>38548</c:v>
                </c:pt>
                <c:pt idx="158">
                  <c:v>38553</c:v>
                </c:pt>
                <c:pt idx="159">
                  <c:v>38558</c:v>
                </c:pt>
                <c:pt idx="160">
                  <c:v>38563</c:v>
                </c:pt>
                <c:pt idx="161">
                  <c:v>38569</c:v>
                </c:pt>
                <c:pt idx="162">
                  <c:v>38574</c:v>
                </c:pt>
                <c:pt idx="163">
                  <c:v>38579</c:v>
                </c:pt>
                <c:pt idx="164">
                  <c:v>38584</c:v>
                </c:pt>
                <c:pt idx="165">
                  <c:v>38589</c:v>
                </c:pt>
                <c:pt idx="166">
                  <c:v>38594</c:v>
                </c:pt>
                <c:pt idx="167">
                  <c:v>38600</c:v>
                </c:pt>
                <c:pt idx="168">
                  <c:v>38605</c:v>
                </c:pt>
                <c:pt idx="169">
                  <c:v>38610</c:v>
                </c:pt>
                <c:pt idx="170">
                  <c:v>38615</c:v>
                </c:pt>
                <c:pt idx="171">
                  <c:v>38620</c:v>
                </c:pt>
                <c:pt idx="172">
                  <c:v>38625</c:v>
                </c:pt>
                <c:pt idx="173">
                  <c:v>38630</c:v>
                </c:pt>
                <c:pt idx="174">
                  <c:v>38635</c:v>
                </c:pt>
                <c:pt idx="175">
                  <c:v>38640</c:v>
                </c:pt>
                <c:pt idx="176">
                  <c:v>38645</c:v>
                </c:pt>
                <c:pt idx="177">
                  <c:v>38650</c:v>
                </c:pt>
                <c:pt idx="178">
                  <c:v>38655</c:v>
                </c:pt>
                <c:pt idx="179">
                  <c:v>38661</c:v>
                </c:pt>
                <c:pt idx="180">
                  <c:v>38666</c:v>
                </c:pt>
                <c:pt idx="181">
                  <c:v>38671</c:v>
                </c:pt>
                <c:pt idx="182">
                  <c:v>38676</c:v>
                </c:pt>
                <c:pt idx="183">
                  <c:v>38681</c:v>
                </c:pt>
                <c:pt idx="184">
                  <c:v>38686</c:v>
                </c:pt>
                <c:pt idx="185">
                  <c:v>38691</c:v>
                </c:pt>
                <c:pt idx="186">
                  <c:v>38696</c:v>
                </c:pt>
                <c:pt idx="187">
                  <c:v>38701</c:v>
                </c:pt>
                <c:pt idx="188">
                  <c:v>38706</c:v>
                </c:pt>
                <c:pt idx="189">
                  <c:v>38711</c:v>
                </c:pt>
                <c:pt idx="190">
                  <c:v>38716</c:v>
                </c:pt>
                <c:pt idx="191">
                  <c:v>38722</c:v>
                </c:pt>
                <c:pt idx="192">
                  <c:v>38727</c:v>
                </c:pt>
                <c:pt idx="193">
                  <c:v>38732</c:v>
                </c:pt>
                <c:pt idx="194">
                  <c:v>38737</c:v>
                </c:pt>
                <c:pt idx="195">
                  <c:v>38742</c:v>
                </c:pt>
                <c:pt idx="196">
                  <c:v>38747</c:v>
                </c:pt>
                <c:pt idx="197">
                  <c:v>38753</c:v>
                </c:pt>
                <c:pt idx="198">
                  <c:v>38758</c:v>
                </c:pt>
                <c:pt idx="199">
                  <c:v>38763</c:v>
                </c:pt>
                <c:pt idx="200">
                  <c:v>38768</c:v>
                </c:pt>
                <c:pt idx="201">
                  <c:v>38773</c:v>
                </c:pt>
                <c:pt idx="202">
                  <c:v>38776</c:v>
                </c:pt>
                <c:pt idx="203">
                  <c:v>38781</c:v>
                </c:pt>
                <c:pt idx="204">
                  <c:v>38786</c:v>
                </c:pt>
                <c:pt idx="205">
                  <c:v>38791</c:v>
                </c:pt>
                <c:pt idx="206">
                  <c:v>38796</c:v>
                </c:pt>
                <c:pt idx="207">
                  <c:v>38801</c:v>
                </c:pt>
                <c:pt idx="208">
                  <c:v>38806</c:v>
                </c:pt>
                <c:pt idx="209">
                  <c:v>38812</c:v>
                </c:pt>
                <c:pt idx="210">
                  <c:v>38817</c:v>
                </c:pt>
                <c:pt idx="211">
                  <c:v>38822</c:v>
                </c:pt>
                <c:pt idx="212">
                  <c:v>38827</c:v>
                </c:pt>
                <c:pt idx="213">
                  <c:v>38832</c:v>
                </c:pt>
                <c:pt idx="214">
                  <c:v>38837</c:v>
                </c:pt>
                <c:pt idx="215">
                  <c:v>38842</c:v>
                </c:pt>
                <c:pt idx="216">
                  <c:v>38847</c:v>
                </c:pt>
                <c:pt idx="217">
                  <c:v>38852</c:v>
                </c:pt>
                <c:pt idx="218">
                  <c:v>38857</c:v>
                </c:pt>
                <c:pt idx="219">
                  <c:v>38862</c:v>
                </c:pt>
                <c:pt idx="220">
                  <c:v>38867</c:v>
                </c:pt>
                <c:pt idx="221">
                  <c:v>38873</c:v>
                </c:pt>
                <c:pt idx="222">
                  <c:v>38878</c:v>
                </c:pt>
                <c:pt idx="223">
                  <c:v>38883</c:v>
                </c:pt>
                <c:pt idx="224">
                  <c:v>38888</c:v>
                </c:pt>
                <c:pt idx="225">
                  <c:v>38893</c:v>
                </c:pt>
                <c:pt idx="226">
                  <c:v>38898</c:v>
                </c:pt>
                <c:pt idx="227">
                  <c:v>38903</c:v>
                </c:pt>
                <c:pt idx="228">
                  <c:v>38908</c:v>
                </c:pt>
                <c:pt idx="229">
                  <c:v>38913</c:v>
                </c:pt>
                <c:pt idx="230">
                  <c:v>38918</c:v>
                </c:pt>
                <c:pt idx="231">
                  <c:v>38923</c:v>
                </c:pt>
                <c:pt idx="232">
                  <c:v>38928</c:v>
                </c:pt>
                <c:pt idx="233">
                  <c:v>38934</c:v>
                </c:pt>
                <c:pt idx="234">
                  <c:v>38939</c:v>
                </c:pt>
                <c:pt idx="235">
                  <c:v>38944</c:v>
                </c:pt>
                <c:pt idx="236">
                  <c:v>38949</c:v>
                </c:pt>
                <c:pt idx="237">
                  <c:v>38954</c:v>
                </c:pt>
                <c:pt idx="238">
                  <c:v>38959</c:v>
                </c:pt>
                <c:pt idx="239">
                  <c:v>38965</c:v>
                </c:pt>
                <c:pt idx="240">
                  <c:v>38970</c:v>
                </c:pt>
                <c:pt idx="241">
                  <c:v>38975</c:v>
                </c:pt>
                <c:pt idx="242">
                  <c:v>38980</c:v>
                </c:pt>
                <c:pt idx="243">
                  <c:v>38985</c:v>
                </c:pt>
                <c:pt idx="244">
                  <c:v>38990</c:v>
                </c:pt>
                <c:pt idx="245">
                  <c:v>38995</c:v>
                </c:pt>
                <c:pt idx="246">
                  <c:v>39000</c:v>
                </c:pt>
                <c:pt idx="247">
                  <c:v>39005</c:v>
                </c:pt>
                <c:pt idx="248">
                  <c:v>39010</c:v>
                </c:pt>
                <c:pt idx="249">
                  <c:v>39015</c:v>
                </c:pt>
                <c:pt idx="250">
                  <c:v>39020</c:v>
                </c:pt>
                <c:pt idx="251">
                  <c:v>39026</c:v>
                </c:pt>
                <c:pt idx="252">
                  <c:v>39031</c:v>
                </c:pt>
                <c:pt idx="253">
                  <c:v>39036</c:v>
                </c:pt>
                <c:pt idx="254">
                  <c:v>39041</c:v>
                </c:pt>
                <c:pt idx="255">
                  <c:v>39046</c:v>
                </c:pt>
                <c:pt idx="256">
                  <c:v>39051</c:v>
                </c:pt>
                <c:pt idx="257">
                  <c:v>39056</c:v>
                </c:pt>
                <c:pt idx="258">
                  <c:v>39061</c:v>
                </c:pt>
                <c:pt idx="259">
                  <c:v>39066</c:v>
                </c:pt>
                <c:pt idx="260">
                  <c:v>39071</c:v>
                </c:pt>
                <c:pt idx="261">
                  <c:v>39076</c:v>
                </c:pt>
                <c:pt idx="262">
                  <c:v>39081</c:v>
                </c:pt>
                <c:pt idx="263">
                  <c:v>39087</c:v>
                </c:pt>
                <c:pt idx="264">
                  <c:v>39092</c:v>
                </c:pt>
                <c:pt idx="265">
                  <c:v>39097</c:v>
                </c:pt>
                <c:pt idx="266">
                  <c:v>39102</c:v>
                </c:pt>
                <c:pt idx="267">
                  <c:v>39107</c:v>
                </c:pt>
                <c:pt idx="268">
                  <c:v>39112</c:v>
                </c:pt>
                <c:pt idx="269">
                  <c:v>39118</c:v>
                </c:pt>
                <c:pt idx="270">
                  <c:v>39123</c:v>
                </c:pt>
                <c:pt idx="271">
                  <c:v>39128</c:v>
                </c:pt>
                <c:pt idx="272">
                  <c:v>39133</c:v>
                </c:pt>
                <c:pt idx="273">
                  <c:v>39138</c:v>
                </c:pt>
                <c:pt idx="274">
                  <c:v>39141</c:v>
                </c:pt>
                <c:pt idx="275">
                  <c:v>39146</c:v>
                </c:pt>
                <c:pt idx="276">
                  <c:v>39151</c:v>
                </c:pt>
                <c:pt idx="277">
                  <c:v>39156</c:v>
                </c:pt>
                <c:pt idx="278">
                  <c:v>39161</c:v>
                </c:pt>
                <c:pt idx="279">
                  <c:v>39166</c:v>
                </c:pt>
                <c:pt idx="280">
                  <c:v>39171</c:v>
                </c:pt>
                <c:pt idx="281">
                  <c:v>39177</c:v>
                </c:pt>
                <c:pt idx="282">
                  <c:v>39182</c:v>
                </c:pt>
                <c:pt idx="283">
                  <c:v>39187</c:v>
                </c:pt>
                <c:pt idx="284">
                  <c:v>39192</c:v>
                </c:pt>
                <c:pt idx="285">
                  <c:v>39197</c:v>
                </c:pt>
                <c:pt idx="286">
                  <c:v>39202</c:v>
                </c:pt>
                <c:pt idx="287">
                  <c:v>39207</c:v>
                </c:pt>
                <c:pt idx="288">
                  <c:v>39212</c:v>
                </c:pt>
                <c:pt idx="289">
                  <c:v>39217</c:v>
                </c:pt>
                <c:pt idx="290">
                  <c:v>39222</c:v>
                </c:pt>
                <c:pt idx="291">
                  <c:v>39227</c:v>
                </c:pt>
                <c:pt idx="292">
                  <c:v>39232</c:v>
                </c:pt>
                <c:pt idx="293">
                  <c:v>39238</c:v>
                </c:pt>
                <c:pt idx="294">
                  <c:v>39243</c:v>
                </c:pt>
                <c:pt idx="295">
                  <c:v>39248</c:v>
                </c:pt>
                <c:pt idx="296">
                  <c:v>39253</c:v>
                </c:pt>
                <c:pt idx="297">
                  <c:v>39258</c:v>
                </c:pt>
                <c:pt idx="298">
                  <c:v>39263</c:v>
                </c:pt>
                <c:pt idx="299">
                  <c:v>39268</c:v>
                </c:pt>
                <c:pt idx="300">
                  <c:v>39273</c:v>
                </c:pt>
                <c:pt idx="301">
                  <c:v>39278</c:v>
                </c:pt>
                <c:pt idx="302">
                  <c:v>39283</c:v>
                </c:pt>
                <c:pt idx="303">
                  <c:v>39288</c:v>
                </c:pt>
                <c:pt idx="304">
                  <c:v>39293</c:v>
                </c:pt>
                <c:pt idx="305">
                  <c:v>39299</c:v>
                </c:pt>
                <c:pt idx="306">
                  <c:v>39304</c:v>
                </c:pt>
                <c:pt idx="307">
                  <c:v>39309</c:v>
                </c:pt>
                <c:pt idx="308">
                  <c:v>39314</c:v>
                </c:pt>
                <c:pt idx="309">
                  <c:v>39319</c:v>
                </c:pt>
                <c:pt idx="310">
                  <c:v>39324</c:v>
                </c:pt>
                <c:pt idx="311">
                  <c:v>39330</c:v>
                </c:pt>
                <c:pt idx="312">
                  <c:v>39335</c:v>
                </c:pt>
                <c:pt idx="313">
                  <c:v>39340</c:v>
                </c:pt>
                <c:pt idx="314">
                  <c:v>39345</c:v>
                </c:pt>
                <c:pt idx="315">
                  <c:v>39350</c:v>
                </c:pt>
                <c:pt idx="316">
                  <c:v>39355</c:v>
                </c:pt>
                <c:pt idx="317">
                  <c:v>39360</c:v>
                </c:pt>
                <c:pt idx="318">
                  <c:v>39365</c:v>
                </c:pt>
                <c:pt idx="319">
                  <c:v>39370</c:v>
                </c:pt>
                <c:pt idx="320">
                  <c:v>39375</c:v>
                </c:pt>
                <c:pt idx="321">
                  <c:v>39380</c:v>
                </c:pt>
                <c:pt idx="322">
                  <c:v>39385</c:v>
                </c:pt>
                <c:pt idx="323">
                  <c:v>39391</c:v>
                </c:pt>
                <c:pt idx="324">
                  <c:v>39396</c:v>
                </c:pt>
                <c:pt idx="325">
                  <c:v>39401</c:v>
                </c:pt>
                <c:pt idx="326">
                  <c:v>39406</c:v>
                </c:pt>
                <c:pt idx="327">
                  <c:v>39411</c:v>
                </c:pt>
                <c:pt idx="328">
                  <c:v>39416</c:v>
                </c:pt>
                <c:pt idx="329">
                  <c:v>39421</c:v>
                </c:pt>
                <c:pt idx="330">
                  <c:v>39426</c:v>
                </c:pt>
                <c:pt idx="331">
                  <c:v>39431</c:v>
                </c:pt>
                <c:pt idx="332">
                  <c:v>39436</c:v>
                </c:pt>
                <c:pt idx="333">
                  <c:v>39441</c:v>
                </c:pt>
                <c:pt idx="334">
                  <c:v>39446</c:v>
                </c:pt>
                <c:pt idx="335">
                  <c:v>39452</c:v>
                </c:pt>
                <c:pt idx="336">
                  <c:v>39457</c:v>
                </c:pt>
                <c:pt idx="337">
                  <c:v>39462</c:v>
                </c:pt>
                <c:pt idx="338">
                  <c:v>39467</c:v>
                </c:pt>
                <c:pt idx="339">
                  <c:v>39472</c:v>
                </c:pt>
                <c:pt idx="340">
                  <c:v>39477</c:v>
                </c:pt>
                <c:pt idx="341">
                  <c:v>39483</c:v>
                </c:pt>
                <c:pt idx="342">
                  <c:v>39488</c:v>
                </c:pt>
                <c:pt idx="343">
                  <c:v>39493</c:v>
                </c:pt>
                <c:pt idx="344">
                  <c:v>39498</c:v>
                </c:pt>
                <c:pt idx="345">
                  <c:v>39503</c:v>
                </c:pt>
                <c:pt idx="346">
                  <c:v>39506</c:v>
                </c:pt>
                <c:pt idx="347">
                  <c:v>39507</c:v>
                </c:pt>
                <c:pt idx="348">
                  <c:v>39512</c:v>
                </c:pt>
                <c:pt idx="349">
                  <c:v>39517</c:v>
                </c:pt>
                <c:pt idx="350">
                  <c:v>39522</c:v>
                </c:pt>
                <c:pt idx="351">
                  <c:v>39527</c:v>
                </c:pt>
                <c:pt idx="352">
                  <c:v>39532</c:v>
                </c:pt>
                <c:pt idx="353">
                  <c:v>39537</c:v>
                </c:pt>
                <c:pt idx="354">
                  <c:v>39543</c:v>
                </c:pt>
                <c:pt idx="355">
                  <c:v>39548</c:v>
                </c:pt>
                <c:pt idx="356">
                  <c:v>39553</c:v>
                </c:pt>
                <c:pt idx="357">
                  <c:v>39558</c:v>
                </c:pt>
                <c:pt idx="358">
                  <c:v>39563</c:v>
                </c:pt>
                <c:pt idx="359">
                  <c:v>39568</c:v>
                </c:pt>
                <c:pt idx="360">
                  <c:v>39573</c:v>
                </c:pt>
                <c:pt idx="361">
                  <c:v>39578</c:v>
                </c:pt>
                <c:pt idx="362">
                  <c:v>39583</c:v>
                </c:pt>
                <c:pt idx="363">
                  <c:v>39588</c:v>
                </c:pt>
                <c:pt idx="364">
                  <c:v>39593</c:v>
                </c:pt>
                <c:pt idx="365">
                  <c:v>39598</c:v>
                </c:pt>
                <c:pt idx="366">
                  <c:v>39604</c:v>
                </c:pt>
                <c:pt idx="367">
                  <c:v>39609</c:v>
                </c:pt>
                <c:pt idx="368">
                  <c:v>39614</c:v>
                </c:pt>
                <c:pt idx="369">
                  <c:v>39619</c:v>
                </c:pt>
                <c:pt idx="370">
                  <c:v>39624</c:v>
                </c:pt>
                <c:pt idx="371">
                  <c:v>39629</c:v>
                </c:pt>
                <c:pt idx="372">
                  <c:v>39634</c:v>
                </c:pt>
                <c:pt idx="373">
                  <c:v>39639</c:v>
                </c:pt>
                <c:pt idx="374">
                  <c:v>39644</c:v>
                </c:pt>
                <c:pt idx="375">
                  <c:v>39649</c:v>
                </c:pt>
                <c:pt idx="376">
                  <c:v>39654</c:v>
                </c:pt>
                <c:pt idx="377">
                  <c:v>39659</c:v>
                </c:pt>
                <c:pt idx="378">
                  <c:v>39665</c:v>
                </c:pt>
                <c:pt idx="379">
                  <c:v>39670</c:v>
                </c:pt>
                <c:pt idx="380">
                  <c:v>39675</c:v>
                </c:pt>
                <c:pt idx="381">
                  <c:v>39680</c:v>
                </c:pt>
                <c:pt idx="382">
                  <c:v>39685</c:v>
                </c:pt>
                <c:pt idx="383">
                  <c:v>39690</c:v>
                </c:pt>
                <c:pt idx="384">
                  <c:v>39696</c:v>
                </c:pt>
                <c:pt idx="385">
                  <c:v>39701</c:v>
                </c:pt>
                <c:pt idx="386">
                  <c:v>39706</c:v>
                </c:pt>
                <c:pt idx="387">
                  <c:v>39711</c:v>
                </c:pt>
                <c:pt idx="388">
                  <c:v>39716</c:v>
                </c:pt>
                <c:pt idx="389">
                  <c:v>39721</c:v>
                </c:pt>
                <c:pt idx="390">
                  <c:v>39726</c:v>
                </c:pt>
                <c:pt idx="391">
                  <c:v>39731</c:v>
                </c:pt>
                <c:pt idx="392">
                  <c:v>39736</c:v>
                </c:pt>
                <c:pt idx="393">
                  <c:v>39741</c:v>
                </c:pt>
                <c:pt idx="394">
                  <c:v>39746</c:v>
                </c:pt>
                <c:pt idx="395">
                  <c:v>39751</c:v>
                </c:pt>
                <c:pt idx="396">
                  <c:v>39757</c:v>
                </c:pt>
                <c:pt idx="397">
                  <c:v>39762</c:v>
                </c:pt>
                <c:pt idx="398">
                  <c:v>39767</c:v>
                </c:pt>
                <c:pt idx="399">
                  <c:v>39772</c:v>
                </c:pt>
                <c:pt idx="400">
                  <c:v>39777</c:v>
                </c:pt>
                <c:pt idx="401">
                  <c:v>39782</c:v>
                </c:pt>
                <c:pt idx="402">
                  <c:v>39787</c:v>
                </c:pt>
                <c:pt idx="403">
                  <c:v>39792</c:v>
                </c:pt>
                <c:pt idx="404">
                  <c:v>39797</c:v>
                </c:pt>
                <c:pt idx="405">
                  <c:v>39802</c:v>
                </c:pt>
                <c:pt idx="406">
                  <c:v>39807</c:v>
                </c:pt>
                <c:pt idx="407">
                  <c:v>39812</c:v>
                </c:pt>
                <c:pt idx="408">
                  <c:v>39818</c:v>
                </c:pt>
                <c:pt idx="409">
                  <c:v>39823</c:v>
                </c:pt>
                <c:pt idx="410">
                  <c:v>39828</c:v>
                </c:pt>
                <c:pt idx="411">
                  <c:v>39833</c:v>
                </c:pt>
                <c:pt idx="412">
                  <c:v>39838</c:v>
                </c:pt>
                <c:pt idx="413">
                  <c:v>39843</c:v>
                </c:pt>
                <c:pt idx="414">
                  <c:v>39849</c:v>
                </c:pt>
                <c:pt idx="415">
                  <c:v>39854</c:v>
                </c:pt>
                <c:pt idx="416">
                  <c:v>39859</c:v>
                </c:pt>
                <c:pt idx="417">
                  <c:v>39864</c:v>
                </c:pt>
                <c:pt idx="418">
                  <c:v>39869</c:v>
                </c:pt>
                <c:pt idx="419">
                  <c:v>39872</c:v>
                </c:pt>
                <c:pt idx="420">
                  <c:v>39877</c:v>
                </c:pt>
                <c:pt idx="421">
                  <c:v>39882</c:v>
                </c:pt>
                <c:pt idx="422">
                  <c:v>39887</c:v>
                </c:pt>
                <c:pt idx="423">
                  <c:v>39892</c:v>
                </c:pt>
                <c:pt idx="424">
                  <c:v>39897</c:v>
                </c:pt>
                <c:pt idx="425">
                  <c:v>39902</c:v>
                </c:pt>
                <c:pt idx="426">
                  <c:v>39908</c:v>
                </c:pt>
                <c:pt idx="427">
                  <c:v>39913</c:v>
                </c:pt>
                <c:pt idx="428">
                  <c:v>39918</c:v>
                </c:pt>
                <c:pt idx="429">
                  <c:v>39923</c:v>
                </c:pt>
                <c:pt idx="430">
                  <c:v>39928</c:v>
                </c:pt>
                <c:pt idx="431">
                  <c:v>39933</c:v>
                </c:pt>
                <c:pt idx="432">
                  <c:v>39938</c:v>
                </c:pt>
                <c:pt idx="433">
                  <c:v>39943</c:v>
                </c:pt>
                <c:pt idx="434">
                  <c:v>39948</c:v>
                </c:pt>
                <c:pt idx="435">
                  <c:v>39953</c:v>
                </c:pt>
                <c:pt idx="436">
                  <c:v>39958</c:v>
                </c:pt>
                <c:pt idx="437">
                  <c:v>39963</c:v>
                </c:pt>
                <c:pt idx="438">
                  <c:v>39969</c:v>
                </c:pt>
                <c:pt idx="439">
                  <c:v>39974</c:v>
                </c:pt>
                <c:pt idx="440">
                  <c:v>39979</c:v>
                </c:pt>
                <c:pt idx="441">
                  <c:v>39984</c:v>
                </c:pt>
                <c:pt idx="442">
                  <c:v>39989</c:v>
                </c:pt>
                <c:pt idx="443">
                  <c:v>39994</c:v>
                </c:pt>
                <c:pt idx="444">
                  <c:v>39999</c:v>
                </c:pt>
                <c:pt idx="445">
                  <c:v>40004</c:v>
                </c:pt>
                <c:pt idx="446">
                  <c:v>40009</c:v>
                </c:pt>
                <c:pt idx="447">
                  <c:v>40014</c:v>
                </c:pt>
                <c:pt idx="448">
                  <c:v>40019</c:v>
                </c:pt>
                <c:pt idx="449">
                  <c:v>40024</c:v>
                </c:pt>
                <c:pt idx="450">
                  <c:v>40030</c:v>
                </c:pt>
                <c:pt idx="451">
                  <c:v>40035</c:v>
                </c:pt>
                <c:pt idx="452">
                  <c:v>40040</c:v>
                </c:pt>
                <c:pt idx="453">
                  <c:v>40045</c:v>
                </c:pt>
                <c:pt idx="454">
                  <c:v>40050</c:v>
                </c:pt>
                <c:pt idx="455">
                  <c:v>40055</c:v>
                </c:pt>
                <c:pt idx="456">
                  <c:v>40061</c:v>
                </c:pt>
                <c:pt idx="457">
                  <c:v>40066</c:v>
                </c:pt>
                <c:pt idx="458">
                  <c:v>40071</c:v>
                </c:pt>
                <c:pt idx="459">
                  <c:v>40076</c:v>
                </c:pt>
                <c:pt idx="460">
                  <c:v>40081</c:v>
                </c:pt>
                <c:pt idx="461">
                  <c:v>40086</c:v>
                </c:pt>
                <c:pt idx="462">
                  <c:v>40091</c:v>
                </c:pt>
                <c:pt idx="463">
                  <c:v>40096</c:v>
                </c:pt>
                <c:pt idx="464">
                  <c:v>40101</c:v>
                </c:pt>
                <c:pt idx="465">
                  <c:v>40106</c:v>
                </c:pt>
                <c:pt idx="466">
                  <c:v>40111</c:v>
                </c:pt>
                <c:pt idx="467">
                  <c:v>40116</c:v>
                </c:pt>
                <c:pt idx="468">
                  <c:v>40122</c:v>
                </c:pt>
                <c:pt idx="469">
                  <c:v>40127</c:v>
                </c:pt>
                <c:pt idx="470">
                  <c:v>40132</c:v>
                </c:pt>
                <c:pt idx="471">
                  <c:v>40137</c:v>
                </c:pt>
                <c:pt idx="472">
                  <c:v>40142</c:v>
                </c:pt>
                <c:pt idx="473">
                  <c:v>40147</c:v>
                </c:pt>
                <c:pt idx="474">
                  <c:v>40152</c:v>
                </c:pt>
                <c:pt idx="475">
                  <c:v>40157</c:v>
                </c:pt>
                <c:pt idx="476">
                  <c:v>40162</c:v>
                </c:pt>
                <c:pt idx="477">
                  <c:v>40167</c:v>
                </c:pt>
                <c:pt idx="478">
                  <c:v>40172</c:v>
                </c:pt>
                <c:pt idx="479">
                  <c:v>40177</c:v>
                </c:pt>
                <c:pt idx="480">
                  <c:v>40183</c:v>
                </c:pt>
                <c:pt idx="481">
                  <c:v>40188</c:v>
                </c:pt>
                <c:pt idx="482">
                  <c:v>40193</c:v>
                </c:pt>
                <c:pt idx="483">
                  <c:v>40198</c:v>
                </c:pt>
                <c:pt idx="484">
                  <c:v>40203</c:v>
                </c:pt>
                <c:pt idx="485">
                  <c:v>40208</c:v>
                </c:pt>
                <c:pt idx="486">
                  <c:v>40214</c:v>
                </c:pt>
                <c:pt idx="487">
                  <c:v>40219</c:v>
                </c:pt>
                <c:pt idx="488">
                  <c:v>40224</c:v>
                </c:pt>
                <c:pt idx="489">
                  <c:v>40229</c:v>
                </c:pt>
                <c:pt idx="490">
                  <c:v>40234</c:v>
                </c:pt>
                <c:pt idx="491">
                  <c:v>40237</c:v>
                </c:pt>
                <c:pt idx="492">
                  <c:v>40242</c:v>
                </c:pt>
                <c:pt idx="493">
                  <c:v>40247</c:v>
                </c:pt>
                <c:pt idx="494">
                  <c:v>40252</c:v>
                </c:pt>
                <c:pt idx="495">
                  <c:v>40257</c:v>
                </c:pt>
                <c:pt idx="496">
                  <c:v>40262</c:v>
                </c:pt>
                <c:pt idx="497">
                  <c:v>40267</c:v>
                </c:pt>
                <c:pt idx="498">
                  <c:v>40273</c:v>
                </c:pt>
                <c:pt idx="499">
                  <c:v>40278</c:v>
                </c:pt>
                <c:pt idx="500">
                  <c:v>40283</c:v>
                </c:pt>
                <c:pt idx="501">
                  <c:v>40288</c:v>
                </c:pt>
                <c:pt idx="502">
                  <c:v>40293</c:v>
                </c:pt>
                <c:pt idx="503">
                  <c:v>40298</c:v>
                </c:pt>
                <c:pt idx="504">
                  <c:v>40303</c:v>
                </c:pt>
                <c:pt idx="505">
                  <c:v>40308</c:v>
                </c:pt>
                <c:pt idx="506">
                  <c:v>40313</c:v>
                </c:pt>
                <c:pt idx="507">
                  <c:v>40318</c:v>
                </c:pt>
                <c:pt idx="508">
                  <c:v>40323</c:v>
                </c:pt>
                <c:pt idx="509">
                  <c:v>40328</c:v>
                </c:pt>
                <c:pt idx="510">
                  <c:v>40334</c:v>
                </c:pt>
                <c:pt idx="511">
                  <c:v>40339</c:v>
                </c:pt>
                <c:pt idx="512">
                  <c:v>40344</c:v>
                </c:pt>
                <c:pt idx="513">
                  <c:v>40349</c:v>
                </c:pt>
                <c:pt idx="514">
                  <c:v>40354</c:v>
                </c:pt>
                <c:pt idx="515">
                  <c:v>40359</c:v>
                </c:pt>
                <c:pt idx="516">
                  <c:v>40364</c:v>
                </c:pt>
                <c:pt idx="517">
                  <c:v>40369</c:v>
                </c:pt>
                <c:pt idx="518">
                  <c:v>40374</c:v>
                </c:pt>
                <c:pt idx="519">
                  <c:v>40379</c:v>
                </c:pt>
                <c:pt idx="520">
                  <c:v>40384</c:v>
                </c:pt>
                <c:pt idx="521">
                  <c:v>40389</c:v>
                </c:pt>
                <c:pt idx="522">
                  <c:v>40395</c:v>
                </c:pt>
                <c:pt idx="523">
                  <c:v>40400</c:v>
                </c:pt>
                <c:pt idx="524">
                  <c:v>40405</c:v>
                </c:pt>
                <c:pt idx="525">
                  <c:v>40410</c:v>
                </c:pt>
                <c:pt idx="526">
                  <c:v>40415</c:v>
                </c:pt>
                <c:pt idx="527">
                  <c:v>40420</c:v>
                </c:pt>
                <c:pt idx="528">
                  <c:v>40426</c:v>
                </c:pt>
                <c:pt idx="529">
                  <c:v>40431</c:v>
                </c:pt>
                <c:pt idx="530">
                  <c:v>40436</c:v>
                </c:pt>
                <c:pt idx="531">
                  <c:v>40441</c:v>
                </c:pt>
                <c:pt idx="532">
                  <c:v>40446</c:v>
                </c:pt>
                <c:pt idx="533">
                  <c:v>40451</c:v>
                </c:pt>
                <c:pt idx="534">
                  <c:v>40456</c:v>
                </c:pt>
                <c:pt idx="535">
                  <c:v>40461</c:v>
                </c:pt>
                <c:pt idx="536">
                  <c:v>40476</c:v>
                </c:pt>
                <c:pt idx="537">
                  <c:v>40481</c:v>
                </c:pt>
                <c:pt idx="538">
                  <c:v>40492</c:v>
                </c:pt>
                <c:pt idx="539">
                  <c:v>40497</c:v>
                </c:pt>
                <c:pt idx="540">
                  <c:v>40502</c:v>
                </c:pt>
                <c:pt idx="541">
                  <c:v>40507</c:v>
                </c:pt>
                <c:pt idx="542">
                  <c:v>40512</c:v>
                </c:pt>
                <c:pt idx="543">
                  <c:v>40517</c:v>
                </c:pt>
                <c:pt idx="544">
                  <c:v>40522</c:v>
                </c:pt>
                <c:pt idx="545">
                  <c:v>40527</c:v>
                </c:pt>
                <c:pt idx="546">
                  <c:v>40532</c:v>
                </c:pt>
                <c:pt idx="547">
                  <c:v>40537</c:v>
                </c:pt>
                <c:pt idx="548">
                  <c:v>40542</c:v>
                </c:pt>
                <c:pt idx="549">
                  <c:v>40548</c:v>
                </c:pt>
                <c:pt idx="550">
                  <c:v>40553</c:v>
                </c:pt>
                <c:pt idx="551">
                  <c:v>40558</c:v>
                </c:pt>
                <c:pt idx="552">
                  <c:v>40563</c:v>
                </c:pt>
                <c:pt idx="553">
                  <c:v>40568</c:v>
                </c:pt>
                <c:pt idx="554">
                  <c:v>40573</c:v>
                </c:pt>
                <c:pt idx="555">
                  <c:v>40594</c:v>
                </c:pt>
                <c:pt idx="556">
                  <c:v>40599</c:v>
                </c:pt>
                <c:pt idx="557">
                  <c:v>40607</c:v>
                </c:pt>
                <c:pt idx="558">
                  <c:v>40612</c:v>
                </c:pt>
                <c:pt idx="559">
                  <c:v>40617</c:v>
                </c:pt>
                <c:pt idx="560">
                  <c:v>40622</c:v>
                </c:pt>
                <c:pt idx="561">
                  <c:v>40658</c:v>
                </c:pt>
                <c:pt idx="562">
                  <c:v>40663</c:v>
                </c:pt>
                <c:pt idx="563">
                  <c:v>40668</c:v>
                </c:pt>
                <c:pt idx="564">
                  <c:v>40673</c:v>
                </c:pt>
                <c:pt idx="565">
                  <c:v>40678</c:v>
                </c:pt>
                <c:pt idx="566">
                  <c:v>40683</c:v>
                </c:pt>
                <c:pt idx="567">
                  <c:v>40688</c:v>
                </c:pt>
                <c:pt idx="568">
                  <c:v>40693</c:v>
                </c:pt>
                <c:pt idx="569">
                  <c:v>40699</c:v>
                </c:pt>
                <c:pt idx="570">
                  <c:v>40704</c:v>
                </c:pt>
                <c:pt idx="571">
                  <c:v>40709</c:v>
                </c:pt>
                <c:pt idx="572">
                  <c:v>40714</c:v>
                </c:pt>
                <c:pt idx="573">
                  <c:v>40719</c:v>
                </c:pt>
                <c:pt idx="574">
                  <c:v>40724</c:v>
                </c:pt>
                <c:pt idx="575">
                  <c:v>40729</c:v>
                </c:pt>
                <c:pt idx="576">
                  <c:v>40734</c:v>
                </c:pt>
                <c:pt idx="577">
                  <c:v>40754</c:v>
                </c:pt>
                <c:pt idx="578">
                  <c:v>40760</c:v>
                </c:pt>
                <c:pt idx="579">
                  <c:v>40765</c:v>
                </c:pt>
                <c:pt idx="580">
                  <c:v>40770</c:v>
                </c:pt>
                <c:pt idx="581">
                  <c:v>40775</c:v>
                </c:pt>
                <c:pt idx="582">
                  <c:v>40780</c:v>
                </c:pt>
                <c:pt idx="583">
                  <c:v>40785</c:v>
                </c:pt>
                <c:pt idx="584">
                  <c:v>40791</c:v>
                </c:pt>
                <c:pt idx="585">
                  <c:v>40796</c:v>
                </c:pt>
                <c:pt idx="586">
                  <c:v>40801</c:v>
                </c:pt>
                <c:pt idx="587">
                  <c:v>40806</c:v>
                </c:pt>
                <c:pt idx="588">
                  <c:v>40811</c:v>
                </c:pt>
                <c:pt idx="589">
                  <c:v>40816</c:v>
                </c:pt>
                <c:pt idx="590">
                  <c:v>40821</c:v>
                </c:pt>
                <c:pt idx="591">
                  <c:v>40846</c:v>
                </c:pt>
                <c:pt idx="592">
                  <c:v>40852</c:v>
                </c:pt>
                <c:pt idx="593">
                  <c:v>40857</c:v>
                </c:pt>
                <c:pt idx="594">
                  <c:v>40862</c:v>
                </c:pt>
                <c:pt idx="595">
                  <c:v>40867</c:v>
                </c:pt>
                <c:pt idx="596">
                  <c:v>40872</c:v>
                </c:pt>
                <c:pt idx="597">
                  <c:v>40877</c:v>
                </c:pt>
                <c:pt idx="598">
                  <c:v>40882</c:v>
                </c:pt>
                <c:pt idx="599">
                  <c:v>40887</c:v>
                </c:pt>
                <c:pt idx="600">
                  <c:v>40928</c:v>
                </c:pt>
                <c:pt idx="601">
                  <c:v>40933</c:v>
                </c:pt>
                <c:pt idx="602">
                  <c:v>40938</c:v>
                </c:pt>
                <c:pt idx="603">
                  <c:v>40944</c:v>
                </c:pt>
                <c:pt idx="604">
                  <c:v>40949</c:v>
                </c:pt>
                <c:pt idx="605">
                  <c:v>40954</c:v>
                </c:pt>
                <c:pt idx="606">
                  <c:v>40959</c:v>
                </c:pt>
                <c:pt idx="607">
                  <c:v>40964</c:v>
                </c:pt>
                <c:pt idx="608">
                  <c:v>40967</c:v>
                </c:pt>
                <c:pt idx="609">
                  <c:v>40978</c:v>
                </c:pt>
                <c:pt idx="610">
                  <c:v>40983</c:v>
                </c:pt>
                <c:pt idx="611">
                  <c:v>40988</c:v>
                </c:pt>
                <c:pt idx="612">
                  <c:v>40993</c:v>
                </c:pt>
                <c:pt idx="613">
                  <c:v>40998</c:v>
                </c:pt>
                <c:pt idx="614">
                  <c:v>41004</c:v>
                </c:pt>
                <c:pt idx="615">
                  <c:v>41009</c:v>
                </c:pt>
                <c:pt idx="616">
                  <c:v>41014</c:v>
                </c:pt>
                <c:pt idx="617">
                  <c:v>41019</c:v>
                </c:pt>
                <c:pt idx="618">
                  <c:v>41024</c:v>
                </c:pt>
                <c:pt idx="619">
                  <c:v>41029</c:v>
                </c:pt>
                <c:pt idx="620">
                  <c:v>41034</c:v>
                </c:pt>
                <c:pt idx="621">
                  <c:v>41039</c:v>
                </c:pt>
                <c:pt idx="622">
                  <c:v>41044</c:v>
                </c:pt>
                <c:pt idx="623">
                  <c:v>41049</c:v>
                </c:pt>
                <c:pt idx="624">
                  <c:v>41070</c:v>
                </c:pt>
                <c:pt idx="625">
                  <c:v>41075</c:v>
                </c:pt>
                <c:pt idx="626">
                  <c:v>41080</c:v>
                </c:pt>
                <c:pt idx="627">
                  <c:v>41085</c:v>
                </c:pt>
                <c:pt idx="628">
                  <c:v>41090</c:v>
                </c:pt>
                <c:pt idx="629">
                  <c:v>41095</c:v>
                </c:pt>
                <c:pt idx="630">
                  <c:v>41100</c:v>
                </c:pt>
                <c:pt idx="631">
                  <c:v>41110</c:v>
                </c:pt>
                <c:pt idx="632">
                  <c:v>41115</c:v>
                </c:pt>
                <c:pt idx="633">
                  <c:v>41120</c:v>
                </c:pt>
                <c:pt idx="634">
                  <c:v>41126</c:v>
                </c:pt>
                <c:pt idx="635">
                  <c:v>41131</c:v>
                </c:pt>
                <c:pt idx="636">
                  <c:v>41136</c:v>
                </c:pt>
                <c:pt idx="637">
                  <c:v>41141</c:v>
                </c:pt>
                <c:pt idx="638">
                  <c:v>41146</c:v>
                </c:pt>
                <c:pt idx="639">
                  <c:v>41151</c:v>
                </c:pt>
                <c:pt idx="640">
                  <c:v>41157</c:v>
                </c:pt>
                <c:pt idx="641">
                  <c:v>41162</c:v>
                </c:pt>
                <c:pt idx="642">
                  <c:v>41167</c:v>
                </c:pt>
                <c:pt idx="643">
                  <c:v>41172</c:v>
                </c:pt>
                <c:pt idx="644">
                  <c:v>41177</c:v>
                </c:pt>
                <c:pt idx="645">
                  <c:v>41182</c:v>
                </c:pt>
                <c:pt idx="646">
                  <c:v>41187</c:v>
                </c:pt>
                <c:pt idx="647">
                  <c:v>41192</c:v>
                </c:pt>
                <c:pt idx="648">
                  <c:v>41197</c:v>
                </c:pt>
                <c:pt idx="649">
                  <c:v>41202</c:v>
                </c:pt>
                <c:pt idx="650">
                  <c:v>41207</c:v>
                </c:pt>
                <c:pt idx="651">
                  <c:v>41212</c:v>
                </c:pt>
                <c:pt idx="652">
                  <c:v>41218</c:v>
                </c:pt>
                <c:pt idx="653">
                  <c:v>41223</c:v>
                </c:pt>
                <c:pt idx="654">
                  <c:v>41240</c:v>
                </c:pt>
                <c:pt idx="655">
                  <c:v>41243</c:v>
                </c:pt>
                <c:pt idx="656">
                  <c:v>41248</c:v>
                </c:pt>
                <c:pt idx="657">
                  <c:v>41253</c:v>
                </c:pt>
                <c:pt idx="658">
                  <c:v>41258</c:v>
                </c:pt>
                <c:pt idx="659">
                  <c:v>41263</c:v>
                </c:pt>
                <c:pt idx="660">
                  <c:v>41268</c:v>
                </c:pt>
                <c:pt idx="661">
                  <c:v>41273</c:v>
                </c:pt>
                <c:pt idx="662">
                  <c:v>41279</c:v>
                </c:pt>
                <c:pt idx="663">
                  <c:v>41284</c:v>
                </c:pt>
                <c:pt idx="664">
                  <c:v>41289</c:v>
                </c:pt>
                <c:pt idx="665">
                  <c:v>41294</c:v>
                </c:pt>
                <c:pt idx="666">
                  <c:v>41299</c:v>
                </c:pt>
                <c:pt idx="667">
                  <c:v>41304</c:v>
                </c:pt>
                <c:pt idx="668">
                  <c:v>41310</c:v>
                </c:pt>
                <c:pt idx="669">
                  <c:v>41315</c:v>
                </c:pt>
                <c:pt idx="670">
                  <c:v>41320</c:v>
                </c:pt>
                <c:pt idx="671">
                  <c:v>41325</c:v>
                </c:pt>
                <c:pt idx="672">
                  <c:v>41330</c:v>
                </c:pt>
                <c:pt idx="673">
                  <c:v>41333</c:v>
                </c:pt>
                <c:pt idx="674">
                  <c:v>41338</c:v>
                </c:pt>
                <c:pt idx="675">
                  <c:v>41343</c:v>
                </c:pt>
                <c:pt idx="676">
                  <c:v>41348</c:v>
                </c:pt>
                <c:pt idx="677">
                  <c:v>41353</c:v>
                </c:pt>
                <c:pt idx="678">
                  <c:v>41358</c:v>
                </c:pt>
                <c:pt idx="679">
                  <c:v>41363</c:v>
                </c:pt>
                <c:pt idx="680">
                  <c:v>41369</c:v>
                </c:pt>
                <c:pt idx="681">
                  <c:v>41374</c:v>
                </c:pt>
                <c:pt idx="682">
                  <c:v>41379</c:v>
                </c:pt>
                <c:pt idx="683">
                  <c:v>41384</c:v>
                </c:pt>
                <c:pt idx="684">
                  <c:v>41389</c:v>
                </c:pt>
                <c:pt idx="685">
                  <c:v>41394</c:v>
                </c:pt>
                <c:pt idx="686">
                  <c:v>41399</c:v>
                </c:pt>
                <c:pt idx="687">
                  <c:v>41404</c:v>
                </c:pt>
                <c:pt idx="688">
                  <c:v>41409</c:v>
                </c:pt>
                <c:pt idx="689">
                  <c:v>41414</c:v>
                </c:pt>
                <c:pt idx="690">
                  <c:v>41419</c:v>
                </c:pt>
                <c:pt idx="691">
                  <c:v>41424</c:v>
                </c:pt>
                <c:pt idx="692">
                  <c:v>41430</c:v>
                </c:pt>
                <c:pt idx="693">
                  <c:v>41435</c:v>
                </c:pt>
                <c:pt idx="694">
                  <c:v>41440</c:v>
                </c:pt>
                <c:pt idx="695">
                  <c:v>41445</c:v>
                </c:pt>
                <c:pt idx="696">
                  <c:v>41450</c:v>
                </c:pt>
                <c:pt idx="697">
                  <c:v>41455</c:v>
                </c:pt>
                <c:pt idx="698">
                  <c:v>41460</c:v>
                </c:pt>
                <c:pt idx="699">
                  <c:v>41465</c:v>
                </c:pt>
                <c:pt idx="700">
                  <c:v>41470</c:v>
                </c:pt>
                <c:pt idx="701">
                  <c:v>41475</c:v>
                </c:pt>
                <c:pt idx="702">
                  <c:v>41480</c:v>
                </c:pt>
                <c:pt idx="703">
                  <c:v>41485</c:v>
                </c:pt>
                <c:pt idx="704">
                  <c:v>41491</c:v>
                </c:pt>
                <c:pt idx="705">
                  <c:v>41496</c:v>
                </c:pt>
                <c:pt idx="706">
                  <c:v>41501</c:v>
                </c:pt>
                <c:pt idx="707">
                  <c:v>41506</c:v>
                </c:pt>
                <c:pt idx="708">
                  <c:v>41511</c:v>
                </c:pt>
                <c:pt idx="709">
                  <c:v>41516</c:v>
                </c:pt>
                <c:pt idx="710">
                  <c:v>41522</c:v>
                </c:pt>
                <c:pt idx="711">
                  <c:v>41527</c:v>
                </c:pt>
                <c:pt idx="712">
                  <c:v>41532</c:v>
                </c:pt>
                <c:pt idx="713">
                  <c:v>41537</c:v>
                </c:pt>
                <c:pt idx="714">
                  <c:v>41542</c:v>
                </c:pt>
                <c:pt idx="715">
                  <c:v>41547</c:v>
                </c:pt>
                <c:pt idx="716">
                  <c:v>41552</c:v>
                </c:pt>
                <c:pt idx="717">
                  <c:v>41557</c:v>
                </c:pt>
                <c:pt idx="718">
                  <c:v>41562</c:v>
                </c:pt>
                <c:pt idx="719">
                  <c:v>41567</c:v>
                </c:pt>
                <c:pt idx="720">
                  <c:v>41570</c:v>
                </c:pt>
                <c:pt idx="721">
                  <c:v>41572</c:v>
                </c:pt>
                <c:pt idx="722">
                  <c:v>41576</c:v>
                </c:pt>
                <c:pt idx="723">
                  <c:v>41577</c:v>
                </c:pt>
                <c:pt idx="724">
                  <c:v>41583</c:v>
                </c:pt>
                <c:pt idx="725">
                  <c:v>41588</c:v>
                </c:pt>
                <c:pt idx="726">
                  <c:v>41593</c:v>
                </c:pt>
                <c:pt idx="727">
                  <c:v>41598</c:v>
                </c:pt>
                <c:pt idx="728">
                  <c:v>41603</c:v>
                </c:pt>
                <c:pt idx="729">
                  <c:v>41608</c:v>
                </c:pt>
                <c:pt idx="730">
                  <c:v>41613</c:v>
                </c:pt>
                <c:pt idx="731">
                  <c:v>41618</c:v>
                </c:pt>
                <c:pt idx="732">
                  <c:v>41623</c:v>
                </c:pt>
                <c:pt idx="733">
                  <c:v>41628</c:v>
                </c:pt>
                <c:pt idx="734">
                  <c:v>41633</c:v>
                </c:pt>
                <c:pt idx="735">
                  <c:v>41638</c:v>
                </c:pt>
                <c:pt idx="736">
                  <c:v>41644</c:v>
                </c:pt>
                <c:pt idx="737">
                  <c:v>41649</c:v>
                </c:pt>
                <c:pt idx="738">
                  <c:v>41654</c:v>
                </c:pt>
                <c:pt idx="739">
                  <c:v>41659</c:v>
                </c:pt>
                <c:pt idx="740">
                  <c:v>41664</c:v>
                </c:pt>
                <c:pt idx="741">
                  <c:v>41669</c:v>
                </c:pt>
                <c:pt idx="742">
                  <c:v>41674</c:v>
                </c:pt>
                <c:pt idx="743">
                  <c:v>41675</c:v>
                </c:pt>
                <c:pt idx="744">
                  <c:v>41680</c:v>
                </c:pt>
                <c:pt idx="745">
                  <c:v>41685</c:v>
                </c:pt>
                <c:pt idx="746">
                  <c:v>41690</c:v>
                </c:pt>
                <c:pt idx="747">
                  <c:v>41695</c:v>
                </c:pt>
                <c:pt idx="748">
                  <c:v>41698</c:v>
                </c:pt>
                <c:pt idx="749">
                  <c:v>41703</c:v>
                </c:pt>
                <c:pt idx="750">
                  <c:v>41708</c:v>
                </c:pt>
                <c:pt idx="751">
                  <c:v>41713</c:v>
                </c:pt>
                <c:pt idx="752">
                  <c:v>41718</c:v>
                </c:pt>
                <c:pt idx="753">
                  <c:v>41723</c:v>
                </c:pt>
                <c:pt idx="754">
                  <c:v>41728</c:v>
                </c:pt>
                <c:pt idx="755">
                  <c:v>41734</c:v>
                </c:pt>
                <c:pt idx="756">
                  <c:v>41739</c:v>
                </c:pt>
                <c:pt idx="757">
                  <c:v>41744</c:v>
                </c:pt>
                <c:pt idx="758">
                  <c:v>41749</c:v>
                </c:pt>
                <c:pt idx="759">
                  <c:v>41754</c:v>
                </c:pt>
                <c:pt idx="760">
                  <c:v>41759</c:v>
                </c:pt>
                <c:pt idx="761">
                  <c:v>41764</c:v>
                </c:pt>
                <c:pt idx="762">
                  <c:v>41769</c:v>
                </c:pt>
                <c:pt idx="763">
                  <c:v>41774</c:v>
                </c:pt>
                <c:pt idx="764">
                  <c:v>41779</c:v>
                </c:pt>
                <c:pt idx="765">
                  <c:v>41784</c:v>
                </c:pt>
                <c:pt idx="766">
                  <c:v>41789</c:v>
                </c:pt>
                <c:pt idx="767">
                  <c:v>41795</c:v>
                </c:pt>
                <c:pt idx="768">
                  <c:v>41800</c:v>
                </c:pt>
                <c:pt idx="769">
                  <c:v>41805</c:v>
                </c:pt>
                <c:pt idx="770">
                  <c:v>41810</c:v>
                </c:pt>
                <c:pt idx="771">
                  <c:v>41815</c:v>
                </c:pt>
                <c:pt idx="772">
                  <c:v>41820</c:v>
                </c:pt>
                <c:pt idx="773">
                  <c:v>41825</c:v>
                </c:pt>
                <c:pt idx="774">
                  <c:v>41830</c:v>
                </c:pt>
                <c:pt idx="775">
                  <c:v>41835</c:v>
                </c:pt>
                <c:pt idx="776">
                  <c:v>41840</c:v>
                </c:pt>
                <c:pt idx="777">
                  <c:v>41845</c:v>
                </c:pt>
                <c:pt idx="778">
                  <c:v>41850</c:v>
                </c:pt>
                <c:pt idx="779">
                  <c:v>41856</c:v>
                </c:pt>
                <c:pt idx="780">
                  <c:v>41861</c:v>
                </c:pt>
                <c:pt idx="781">
                  <c:v>41866</c:v>
                </c:pt>
                <c:pt idx="782">
                  <c:v>41871</c:v>
                </c:pt>
                <c:pt idx="783">
                  <c:v>41876</c:v>
                </c:pt>
                <c:pt idx="784">
                  <c:v>41881</c:v>
                </c:pt>
                <c:pt idx="785">
                  <c:v>41887</c:v>
                </c:pt>
                <c:pt idx="786">
                  <c:v>41892</c:v>
                </c:pt>
                <c:pt idx="787">
                  <c:v>41897</c:v>
                </c:pt>
                <c:pt idx="788">
                  <c:v>41902</c:v>
                </c:pt>
                <c:pt idx="789">
                  <c:v>41907</c:v>
                </c:pt>
                <c:pt idx="790">
                  <c:v>41912</c:v>
                </c:pt>
                <c:pt idx="791">
                  <c:v>41917</c:v>
                </c:pt>
                <c:pt idx="792">
                  <c:v>41922</c:v>
                </c:pt>
                <c:pt idx="793">
                  <c:v>41927</c:v>
                </c:pt>
                <c:pt idx="794">
                  <c:v>41932</c:v>
                </c:pt>
                <c:pt idx="795">
                  <c:v>41937</c:v>
                </c:pt>
                <c:pt idx="796">
                  <c:v>41942</c:v>
                </c:pt>
                <c:pt idx="797">
                  <c:v>41948</c:v>
                </c:pt>
                <c:pt idx="798">
                  <c:v>41953</c:v>
                </c:pt>
                <c:pt idx="799">
                  <c:v>41958</c:v>
                </c:pt>
                <c:pt idx="800">
                  <c:v>41963</c:v>
                </c:pt>
                <c:pt idx="801">
                  <c:v>41967</c:v>
                </c:pt>
                <c:pt idx="802">
                  <c:v>41968</c:v>
                </c:pt>
                <c:pt idx="803">
                  <c:v>41973</c:v>
                </c:pt>
                <c:pt idx="804">
                  <c:v>41978</c:v>
                </c:pt>
                <c:pt idx="805">
                  <c:v>41983</c:v>
                </c:pt>
                <c:pt idx="806">
                  <c:v>41988</c:v>
                </c:pt>
                <c:pt idx="807">
                  <c:v>41993</c:v>
                </c:pt>
                <c:pt idx="808">
                  <c:v>41998</c:v>
                </c:pt>
                <c:pt idx="809">
                  <c:v>42003</c:v>
                </c:pt>
                <c:pt idx="810">
                  <c:v>42009</c:v>
                </c:pt>
                <c:pt idx="811">
                  <c:v>42014</c:v>
                </c:pt>
                <c:pt idx="812">
                  <c:v>42019</c:v>
                </c:pt>
                <c:pt idx="813">
                  <c:v>42024</c:v>
                </c:pt>
                <c:pt idx="814">
                  <c:v>42029</c:v>
                </c:pt>
                <c:pt idx="815">
                  <c:v>42034</c:v>
                </c:pt>
                <c:pt idx="816">
                  <c:v>42040</c:v>
                </c:pt>
                <c:pt idx="817">
                  <c:v>42045</c:v>
                </c:pt>
                <c:pt idx="818">
                  <c:v>42050</c:v>
                </c:pt>
                <c:pt idx="819">
                  <c:v>42055</c:v>
                </c:pt>
                <c:pt idx="820">
                  <c:v>42060</c:v>
                </c:pt>
                <c:pt idx="821">
                  <c:v>42063</c:v>
                </c:pt>
                <c:pt idx="822">
                  <c:v>42068</c:v>
                </c:pt>
                <c:pt idx="823">
                  <c:v>42073</c:v>
                </c:pt>
                <c:pt idx="824">
                  <c:v>42078</c:v>
                </c:pt>
                <c:pt idx="825">
                  <c:v>42083</c:v>
                </c:pt>
                <c:pt idx="826">
                  <c:v>42088</c:v>
                </c:pt>
                <c:pt idx="827">
                  <c:v>42093</c:v>
                </c:pt>
                <c:pt idx="828">
                  <c:v>42099</c:v>
                </c:pt>
                <c:pt idx="829">
                  <c:v>42104</c:v>
                </c:pt>
                <c:pt idx="830">
                  <c:v>42109</c:v>
                </c:pt>
                <c:pt idx="831">
                  <c:v>42114</c:v>
                </c:pt>
                <c:pt idx="832">
                  <c:v>42119</c:v>
                </c:pt>
                <c:pt idx="833">
                  <c:v>42124</c:v>
                </c:pt>
                <c:pt idx="834">
                  <c:v>42129</c:v>
                </c:pt>
                <c:pt idx="835">
                  <c:v>42134</c:v>
                </c:pt>
                <c:pt idx="836">
                  <c:v>42139</c:v>
                </c:pt>
                <c:pt idx="837">
                  <c:v>42144</c:v>
                </c:pt>
                <c:pt idx="838">
                  <c:v>42149</c:v>
                </c:pt>
                <c:pt idx="839">
                  <c:v>42154</c:v>
                </c:pt>
                <c:pt idx="840">
                  <c:v>42160</c:v>
                </c:pt>
                <c:pt idx="841">
                  <c:v>42165</c:v>
                </c:pt>
                <c:pt idx="842">
                  <c:v>42170</c:v>
                </c:pt>
                <c:pt idx="843">
                  <c:v>42175</c:v>
                </c:pt>
                <c:pt idx="844">
                  <c:v>42180</c:v>
                </c:pt>
                <c:pt idx="845">
                  <c:v>42185</c:v>
                </c:pt>
                <c:pt idx="846">
                  <c:v>42200</c:v>
                </c:pt>
                <c:pt idx="847">
                  <c:v>42205</c:v>
                </c:pt>
                <c:pt idx="848">
                  <c:v>42210</c:v>
                </c:pt>
                <c:pt idx="849">
                  <c:v>42215</c:v>
                </c:pt>
                <c:pt idx="850">
                  <c:v>42221</c:v>
                </c:pt>
                <c:pt idx="851">
                  <c:v>42226</c:v>
                </c:pt>
                <c:pt idx="852">
                  <c:v>42231</c:v>
                </c:pt>
                <c:pt idx="853">
                  <c:v>42236</c:v>
                </c:pt>
                <c:pt idx="854">
                  <c:v>42241</c:v>
                </c:pt>
                <c:pt idx="855">
                  <c:v>42246</c:v>
                </c:pt>
                <c:pt idx="856">
                  <c:v>42252</c:v>
                </c:pt>
                <c:pt idx="857">
                  <c:v>42257</c:v>
                </c:pt>
                <c:pt idx="858">
                  <c:v>42262</c:v>
                </c:pt>
                <c:pt idx="859">
                  <c:v>42267</c:v>
                </c:pt>
                <c:pt idx="860">
                  <c:v>42272</c:v>
                </c:pt>
                <c:pt idx="861">
                  <c:v>42277</c:v>
                </c:pt>
                <c:pt idx="862">
                  <c:v>42282</c:v>
                </c:pt>
                <c:pt idx="863">
                  <c:v>42287</c:v>
                </c:pt>
                <c:pt idx="864">
                  <c:v>42292</c:v>
                </c:pt>
                <c:pt idx="865">
                  <c:v>42297</c:v>
                </c:pt>
                <c:pt idx="866">
                  <c:v>42302</c:v>
                </c:pt>
                <c:pt idx="867">
                  <c:v>42307</c:v>
                </c:pt>
                <c:pt idx="868">
                  <c:v>42313</c:v>
                </c:pt>
                <c:pt idx="869">
                  <c:v>42318</c:v>
                </c:pt>
                <c:pt idx="870">
                  <c:v>42323</c:v>
                </c:pt>
                <c:pt idx="871">
                  <c:v>42328</c:v>
                </c:pt>
                <c:pt idx="872">
                  <c:v>42333</c:v>
                </c:pt>
                <c:pt idx="873">
                  <c:v>42338</c:v>
                </c:pt>
                <c:pt idx="874">
                  <c:v>42343</c:v>
                </c:pt>
                <c:pt idx="875">
                  <c:v>42348</c:v>
                </c:pt>
                <c:pt idx="876">
                  <c:v>42353</c:v>
                </c:pt>
                <c:pt idx="877">
                  <c:v>42358</c:v>
                </c:pt>
                <c:pt idx="878">
                  <c:v>42363</c:v>
                </c:pt>
                <c:pt idx="879">
                  <c:v>42368</c:v>
                </c:pt>
                <c:pt idx="880">
                  <c:v>42374</c:v>
                </c:pt>
                <c:pt idx="881">
                  <c:v>42379</c:v>
                </c:pt>
                <c:pt idx="882">
                  <c:v>42384</c:v>
                </c:pt>
                <c:pt idx="883">
                  <c:v>42389</c:v>
                </c:pt>
                <c:pt idx="884">
                  <c:v>42394</c:v>
                </c:pt>
                <c:pt idx="885">
                  <c:v>42399</c:v>
                </c:pt>
                <c:pt idx="886">
                  <c:v>42405</c:v>
                </c:pt>
                <c:pt idx="887">
                  <c:v>42410</c:v>
                </c:pt>
                <c:pt idx="888">
                  <c:v>42415</c:v>
                </c:pt>
                <c:pt idx="889">
                  <c:v>42420</c:v>
                </c:pt>
                <c:pt idx="890">
                  <c:v>42425</c:v>
                </c:pt>
                <c:pt idx="891">
                  <c:v>42434</c:v>
                </c:pt>
                <c:pt idx="892">
                  <c:v>42439</c:v>
                </c:pt>
                <c:pt idx="893">
                  <c:v>42444</c:v>
                </c:pt>
                <c:pt idx="894">
                  <c:v>42449</c:v>
                </c:pt>
                <c:pt idx="895">
                  <c:v>42454</c:v>
                </c:pt>
                <c:pt idx="896">
                  <c:v>42459</c:v>
                </c:pt>
                <c:pt idx="897">
                  <c:v>42465</c:v>
                </c:pt>
                <c:pt idx="898">
                  <c:v>42470</c:v>
                </c:pt>
                <c:pt idx="899">
                  <c:v>42475</c:v>
                </c:pt>
                <c:pt idx="900">
                  <c:v>42480</c:v>
                </c:pt>
                <c:pt idx="901">
                  <c:v>42485</c:v>
                </c:pt>
                <c:pt idx="902">
                  <c:v>42490</c:v>
                </c:pt>
                <c:pt idx="903">
                  <c:v>42495</c:v>
                </c:pt>
                <c:pt idx="904">
                  <c:v>42500</c:v>
                </c:pt>
                <c:pt idx="905">
                  <c:v>42505</c:v>
                </c:pt>
                <c:pt idx="906">
                  <c:v>42510</c:v>
                </c:pt>
                <c:pt idx="907">
                  <c:v>42515</c:v>
                </c:pt>
                <c:pt idx="908">
                  <c:v>42520</c:v>
                </c:pt>
                <c:pt idx="909">
                  <c:v>42526</c:v>
                </c:pt>
                <c:pt idx="910">
                  <c:v>42531</c:v>
                </c:pt>
                <c:pt idx="911">
                  <c:v>42536</c:v>
                </c:pt>
                <c:pt idx="912">
                  <c:v>42541</c:v>
                </c:pt>
                <c:pt idx="913">
                  <c:v>42546</c:v>
                </c:pt>
                <c:pt idx="914">
                  <c:v>42551</c:v>
                </c:pt>
                <c:pt idx="915">
                  <c:v>42556</c:v>
                </c:pt>
                <c:pt idx="916">
                  <c:v>42561</c:v>
                </c:pt>
                <c:pt idx="917">
                  <c:v>42566</c:v>
                </c:pt>
                <c:pt idx="918">
                  <c:v>42571</c:v>
                </c:pt>
                <c:pt idx="919">
                  <c:v>42576</c:v>
                </c:pt>
                <c:pt idx="920">
                  <c:v>42581</c:v>
                </c:pt>
                <c:pt idx="921">
                  <c:v>42587</c:v>
                </c:pt>
                <c:pt idx="922">
                  <c:v>42592</c:v>
                </c:pt>
                <c:pt idx="923">
                  <c:v>42597</c:v>
                </c:pt>
                <c:pt idx="924">
                  <c:v>42602</c:v>
                </c:pt>
                <c:pt idx="925">
                  <c:v>42607</c:v>
                </c:pt>
                <c:pt idx="926">
                  <c:v>42618</c:v>
                </c:pt>
                <c:pt idx="927">
                  <c:v>42623</c:v>
                </c:pt>
                <c:pt idx="928">
                  <c:v>42628</c:v>
                </c:pt>
                <c:pt idx="929">
                  <c:v>42633</c:v>
                </c:pt>
                <c:pt idx="930">
                  <c:v>42638</c:v>
                </c:pt>
                <c:pt idx="931">
                  <c:v>42643</c:v>
                </c:pt>
                <c:pt idx="932">
                  <c:v>42648</c:v>
                </c:pt>
                <c:pt idx="933">
                  <c:v>42653</c:v>
                </c:pt>
                <c:pt idx="934">
                  <c:v>42658</c:v>
                </c:pt>
                <c:pt idx="935">
                  <c:v>42663</c:v>
                </c:pt>
                <c:pt idx="936">
                  <c:v>42668</c:v>
                </c:pt>
                <c:pt idx="937">
                  <c:v>42669</c:v>
                </c:pt>
                <c:pt idx="938">
                  <c:v>42673</c:v>
                </c:pt>
                <c:pt idx="939">
                  <c:v>42679</c:v>
                </c:pt>
                <c:pt idx="940">
                  <c:v>42684</c:v>
                </c:pt>
                <c:pt idx="941">
                  <c:v>42689</c:v>
                </c:pt>
                <c:pt idx="942">
                  <c:v>42694</c:v>
                </c:pt>
                <c:pt idx="943">
                  <c:v>42699</c:v>
                </c:pt>
                <c:pt idx="944">
                  <c:v>42704</c:v>
                </c:pt>
                <c:pt idx="945">
                  <c:v>42709</c:v>
                </c:pt>
                <c:pt idx="946">
                  <c:v>42714</c:v>
                </c:pt>
                <c:pt idx="947">
                  <c:v>42719</c:v>
                </c:pt>
                <c:pt idx="948">
                  <c:v>42724</c:v>
                </c:pt>
                <c:pt idx="949">
                  <c:v>42729</c:v>
                </c:pt>
                <c:pt idx="950">
                  <c:v>42734</c:v>
                </c:pt>
                <c:pt idx="951">
                  <c:v>42740</c:v>
                </c:pt>
                <c:pt idx="952">
                  <c:v>42745</c:v>
                </c:pt>
                <c:pt idx="953">
                  <c:v>42750</c:v>
                </c:pt>
                <c:pt idx="954">
                  <c:v>42755</c:v>
                </c:pt>
                <c:pt idx="955">
                  <c:v>42760</c:v>
                </c:pt>
                <c:pt idx="956">
                  <c:v>42765</c:v>
                </c:pt>
                <c:pt idx="957">
                  <c:v>42771</c:v>
                </c:pt>
                <c:pt idx="958">
                  <c:v>42776</c:v>
                </c:pt>
                <c:pt idx="959">
                  <c:v>42781</c:v>
                </c:pt>
                <c:pt idx="960">
                  <c:v>42786</c:v>
                </c:pt>
                <c:pt idx="961">
                  <c:v>42791</c:v>
                </c:pt>
                <c:pt idx="962">
                  <c:v>42799</c:v>
                </c:pt>
                <c:pt idx="963">
                  <c:v>42804</c:v>
                </c:pt>
                <c:pt idx="964">
                  <c:v>42809</c:v>
                </c:pt>
                <c:pt idx="965">
                  <c:v>42814</c:v>
                </c:pt>
                <c:pt idx="966">
                  <c:v>42819</c:v>
                </c:pt>
                <c:pt idx="967">
                  <c:v>42824</c:v>
                </c:pt>
                <c:pt idx="968">
                  <c:v>42830</c:v>
                </c:pt>
                <c:pt idx="969">
                  <c:v>42835</c:v>
                </c:pt>
                <c:pt idx="970">
                  <c:v>42840</c:v>
                </c:pt>
                <c:pt idx="971">
                  <c:v>42845</c:v>
                </c:pt>
                <c:pt idx="972">
                  <c:v>42850</c:v>
                </c:pt>
                <c:pt idx="973">
                  <c:v>42855</c:v>
                </c:pt>
                <c:pt idx="974">
                  <c:v>42860</c:v>
                </c:pt>
                <c:pt idx="975">
                  <c:v>42865</c:v>
                </c:pt>
                <c:pt idx="976">
                  <c:v>42870</c:v>
                </c:pt>
                <c:pt idx="977">
                  <c:v>42875</c:v>
                </c:pt>
                <c:pt idx="978">
                  <c:v>42880</c:v>
                </c:pt>
                <c:pt idx="979">
                  <c:v>42885</c:v>
                </c:pt>
                <c:pt idx="980">
                  <c:v>42891</c:v>
                </c:pt>
                <c:pt idx="981">
                  <c:v>42896</c:v>
                </c:pt>
                <c:pt idx="982">
                  <c:v>42901</c:v>
                </c:pt>
                <c:pt idx="983">
                  <c:v>42906</c:v>
                </c:pt>
                <c:pt idx="984">
                  <c:v>42911</c:v>
                </c:pt>
                <c:pt idx="985">
                  <c:v>42916</c:v>
                </c:pt>
                <c:pt idx="986">
                  <c:v>42921</c:v>
                </c:pt>
                <c:pt idx="987">
                  <c:v>42926</c:v>
                </c:pt>
                <c:pt idx="988">
                  <c:v>42931</c:v>
                </c:pt>
                <c:pt idx="989">
                  <c:v>42936</c:v>
                </c:pt>
                <c:pt idx="990">
                  <c:v>42941</c:v>
                </c:pt>
                <c:pt idx="991">
                  <c:v>42946</c:v>
                </c:pt>
                <c:pt idx="992">
                  <c:v>42952</c:v>
                </c:pt>
                <c:pt idx="993">
                  <c:v>42957</c:v>
                </c:pt>
                <c:pt idx="994">
                  <c:v>42962</c:v>
                </c:pt>
                <c:pt idx="995">
                  <c:v>42967</c:v>
                </c:pt>
                <c:pt idx="996">
                  <c:v>42972</c:v>
                </c:pt>
                <c:pt idx="997">
                  <c:v>42977</c:v>
                </c:pt>
                <c:pt idx="998">
                  <c:v>42983</c:v>
                </c:pt>
                <c:pt idx="999">
                  <c:v>42988</c:v>
                </c:pt>
                <c:pt idx="1000">
                  <c:v>42993</c:v>
                </c:pt>
                <c:pt idx="1001">
                  <c:v>42998</c:v>
                </c:pt>
                <c:pt idx="1002">
                  <c:v>43003</c:v>
                </c:pt>
                <c:pt idx="1003">
                  <c:v>43008</c:v>
                </c:pt>
                <c:pt idx="1004">
                  <c:v>43013</c:v>
                </c:pt>
                <c:pt idx="1005">
                  <c:v>43018</c:v>
                </c:pt>
                <c:pt idx="1006">
                  <c:v>43023</c:v>
                </c:pt>
                <c:pt idx="1007">
                  <c:v>43028</c:v>
                </c:pt>
                <c:pt idx="1008">
                  <c:v>43032</c:v>
                </c:pt>
                <c:pt idx="1009">
                  <c:v>43033</c:v>
                </c:pt>
                <c:pt idx="1010">
                  <c:v>43038</c:v>
                </c:pt>
                <c:pt idx="1011">
                  <c:v>43044</c:v>
                </c:pt>
                <c:pt idx="1012">
                  <c:v>43049</c:v>
                </c:pt>
                <c:pt idx="1013">
                  <c:v>43054</c:v>
                </c:pt>
                <c:pt idx="1014">
                  <c:v>43059</c:v>
                </c:pt>
                <c:pt idx="1015">
                  <c:v>43064</c:v>
                </c:pt>
                <c:pt idx="1016">
                  <c:v>43069</c:v>
                </c:pt>
                <c:pt idx="1017">
                  <c:v>43074</c:v>
                </c:pt>
                <c:pt idx="1018">
                  <c:v>43079</c:v>
                </c:pt>
                <c:pt idx="1019">
                  <c:v>43084</c:v>
                </c:pt>
                <c:pt idx="1020">
                  <c:v>43089</c:v>
                </c:pt>
                <c:pt idx="1021">
                  <c:v>43094</c:v>
                </c:pt>
                <c:pt idx="1022">
                  <c:v>43099</c:v>
                </c:pt>
                <c:pt idx="1023">
                  <c:v>43105</c:v>
                </c:pt>
                <c:pt idx="1024">
                  <c:v>43110</c:v>
                </c:pt>
                <c:pt idx="1025">
                  <c:v>43115</c:v>
                </c:pt>
                <c:pt idx="1026">
                  <c:v>43120</c:v>
                </c:pt>
                <c:pt idx="1027">
                  <c:v>43125</c:v>
                </c:pt>
                <c:pt idx="1028">
                  <c:v>43130</c:v>
                </c:pt>
                <c:pt idx="1029">
                  <c:v>43136</c:v>
                </c:pt>
                <c:pt idx="1030">
                  <c:v>43141</c:v>
                </c:pt>
                <c:pt idx="1031">
                  <c:v>43146</c:v>
                </c:pt>
                <c:pt idx="1032">
                  <c:v>43151</c:v>
                </c:pt>
                <c:pt idx="1033">
                  <c:v>43156</c:v>
                </c:pt>
                <c:pt idx="1034">
                  <c:v>43164</c:v>
                </c:pt>
                <c:pt idx="1035">
                  <c:v>43169</c:v>
                </c:pt>
                <c:pt idx="1036">
                  <c:v>43174</c:v>
                </c:pt>
                <c:pt idx="1037">
                  <c:v>43179</c:v>
                </c:pt>
                <c:pt idx="1038">
                  <c:v>43184</c:v>
                </c:pt>
                <c:pt idx="1039">
                  <c:v>43189</c:v>
                </c:pt>
                <c:pt idx="1040">
                  <c:v>43195</c:v>
                </c:pt>
                <c:pt idx="1041">
                  <c:v>43200</c:v>
                </c:pt>
                <c:pt idx="1042">
                  <c:v>43205</c:v>
                </c:pt>
                <c:pt idx="1043">
                  <c:v>43210</c:v>
                </c:pt>
                <c:pt idx="1044">
                  <c:v>43215</c:v>
                </c:pt>
                <c:pt idx="1045">
                  <c:v>43220</c:v>
                </c:pt>
              </c:numCache>
            </c:numRef>
          </c:cat>
          <c:val>
            <c:numRef>
              <c:f>'WellData (1)'!$F$2:$F$1163</c:f>
              <c:numCache>
                <c:formatCode>General</c:formatCode>
                <c:ptCount val="1162"/>
                <c:pt idx="0">
                  <c:v>358.97</c:v>
                </c:pt>
                <c:pt idx="1">
                  <c:v>367.73</c:v>
                </c:pt>
                <c:pt idx="2">
                  <c:v>370.73</c:v>
                </c:pt>
                <c:pt idx="3">
                  <c:v>372.75</c:v>
                </c:pt>
                <c:pt idx="4">
                  <c:v>371.88</c:v>
                </c:pt>
                <c:pt idx="5">
                  <c:v>368.5</c:v>
                </c:pt>
                <c:pt idx="6">
                  <c:v>365.99</c:v>
                </c:pt>
                <c:pt idx="7">
                  <c:v>372.39</c:v>
                </c:pt>
                <c:pt idx="8">
                  <c:v>375.62</c:v>
                </c:pt>
                <c:pt idx="9">
                  <c:v>377.73</c:v>
                </c:pt>
                <c:pt idx="10">
                  <c:v>379.53</c:v>
                </c:pt>
                <c:pt idx="11">
                  <c:v>380.72</c:v>
                </c:pt>
                <c:pt idx="12">
                  <c:v>384.16</c:v>
                </c:pt>
                <c:pt idx="13">
                  <c:v>383.08</c:v>
                </c:pt>
                <c:pt idx="14">
                  <c:v>372.6</c:v>
                </c:pt>
                <c:pt idx="15">
                  <c:v>373.52</c:v>
                </c:pt>
                <c:pt idx="16">
                  <c:v>374.12</c:v>
                </c:pt>
                <c:pt idx="17">
                  <c:v>373.46</c:v>
                </c:pt>
                <c:pt idx="18">
                  <c:v>373.49</c:v>
                </c:pt>
                <c:pt idx="19">
                  <c:v>374.21</c:v>
                </c:pt>
                <c:pt idx="20">
                  <c:v>370.91</c:v>
                </c:pt>
                <c:pt idx="21">
                  <c:v>369.63</c:v>
                </c:pt>
                <c:pt idx="22">
                  <c:v>366.36</c:v>
                </c:pt>
                <c:pt idx="23">
                  <c:v>363.66</c:v>
                </c:pt>
                <c:pt idx="24">
                  <c:v>367.21</c:v>
                </c:pt>
                <c:pt idx="25">
                  <c:v>366.97</c:v>
                </c:pt>
                <c:pt idx="26">
                  <c:v>369.19</c:v>
                </c:pt>
                <c:pt idx="27">
                  <c:v>367.48</c:v>
                </c:pt>
                <c:pt idx="28">
                  <c:v>358.69</c:v>
                </c:pt>
                <c:pt idx="29">
                  <c:v>355.86</c:v>
                </c:pt>
                <c:pt idx="30">
                  <c:v>357.17</c:v>
                </c:pt>
                <c:pt idx="31">
                  <c:v>353.27</c:v>
                </c:pt>
                <c:pt idx="32">
                  <c:v>359.27</c:v>
                </c:pt>
                <c:pt idx="33">
                  <c:v>362.05</c:v>
                </c:pt>
                <c:pt idx="34">
                  <c:v>359.37</c:v>
                </c:pt>
                <c:pt idx="35">
                  <c:v>362.72</c:v>
                </c:pt>
                <c:pt idx="36">
                  <c:v>365.01</c:v>
                </c:pt>
                <c:pt idx="37">
                  <c:v>366.24</c:v>
                </c:pt>
                <c:pt idx="38">
                  <c:v>361.9</c:v>
                </c:pt>
                <c:pt idx="39">
                  <c:v>362.86</c:v>
                </c:pt>
                <c:pt idx="40">
                  <c:v>364.78</c:v>
                </c:pt>
                <c:pt idx="41">
                  <c:v>367.57</c:v>
                </c:pt>
                <c:pt idx="42">
                  <c:v>368.64</c:v>
                </c:pt>
                <c:pt idx="43">
                  <c:v>369.59</c:v>
                </c:pt>
                <c:pt idx="44">
                  <c:v>370.15</c:v>
                </c:pt>
                <c:pt idx="45">
                  <c:v>369.71</c:v>
                </c:pt>
                <c:pt idx="46">
                  <c:v>368.5</c:v>
                </c:pt>
                <c:pt idx="47">
                  <c:v>361.71</c:v>
                </c:pt>
                <c:pt idx="48">
                  <c:v>364.32</c:v>
                </c:pt>
                <c:pt idx="49">
                  <c:v>361.11</c:v>
                </c:pt>
                <c:pt idx="50">
                  <c:v>361.77</c:v>
                </c:pt>
                <c:pt idx="51">
                  <c:v>363.42</c:v>
                </c:pt>
                <c:pt idx="52">
                  <c:v>368.39</c:v>
                </c:pt>
                <c:pt idx="53">
                  <c:v>368.98</c:v>
                </c:pt>
                <c:pt idx="54">
                  <c:v>371.61</c:v>
                </c:pt>
                <c:pt idx="55">
                  <c:v>369.52</c:v>
                </c:pt>
                <c:pt idx="56">
                  <c:v>368.07</c:v>
                </c:pt>
                <c:pt idx="57">
                  <c:v>370.19</c:v>
                </c:pt>
                <c:pt idx="58">
                  <c:v>368.06</c:v>
                </c:pt>
                <c:pt idx="59">
                  <c:v>366.72</c:v>
                </c:pt>
                <c:pt idx="60">
                  <c:v>366.76</c:v>
                </c:pt>
                <c:pt idx="61">
                  <c:v>366.5</c:v>
                </c:pt>
                <c:pt idx="62">
                  <c:v>366.48</c:v>
                </c:pt>
                <c:pt idx="63">
                  <c:v>367.95</c:v>
                </c:pt>
                <c:pt idx="64">
                  <c:v>366.23</c:v>
                </c:pt>
                <c:pt idx="65">
                  <c:v>378.13</c:v>
                </c:pt>
                <c:pt idx="66">
                  <c:v>375.2</c:v>
                </c:pt>
                <c:pt idx="67">
                  <c:v>374.14</c:v>
                </c:pt>
                <c:pt idx="68">
                  <c:v>375.84</c:v>
                </c:pt>
                <c:pt idx="69">
                  <c:v>374.98</c:v>
                </c:pt>
                <c:pt idx="70">
                  <c:v>376.13</c:v>
                </c:pt>
                <c:pt idx="71">
                  <c:v>370.94</c:v>
                </c:pt>
                <c:pt idx="72">
                  <c:v>373.62</c:v>
                </c:pt>
                <c:pt idx="73">
                  <c:v>373.03</c:v>
                </c:pt>
                <c:pt idx="74">
                  <c:v>374.63</c:v>
                </c:pt>
                <c:pt idx="75">
                  <c:v>367.89</c:v>
                </c:pt>
                <c:pt idx="76">
                  <c:v>368.29</c:v>
                </c:pt>
                <c:pt idx="77">
                  <c:v>375.31</c:v>
                </c:pt>
                <c:pt idx="78">
                  <c:v>378.5</c:v>
                </c:pt>
                <c:pt idx="79">
                  <c:v>379.88</c:v>
                </c:pt>
                <c:pt idx="80">
                  <c:v>381.1</c:v>
                </c:pt>
                <c:pt idx="81">
                  <c:v>380.16</c:v>
                </c:pt>
                <c:pt idx="82">
                  <c:v>381</c:v>
                </c:pt>
                <c:pt idx="83">
                  <c:v>380.87</c:v>
                </c:pt>
                <c:pt idx="84">
                  <c:v>372.24</c:v>
                </c:pt>
                <c:pt idx="85">
                  <c:v>378.32</c:v>
                </c:pt>
                <c:pt idx="86">
                  <c:v>377.13</c:v>
                </c:pt>
                <c:pt idx="87">
                  <c:v>380.82</c:v>
                </c:pt>
                <c:pt idx="88">
                  <c:v>377.5</c:v>
                </c:pt>
                <c:pt idx="89">
                  <c:v>376.33</c:v>
                </c:pt>
                <c:pt idx="90">
                  <c:v>378.45</c:v>
                </c:pt>
                <c:pt idx="91">
                  <c:v>380.84</c:v>
                </c:pt>
                <c:pt idx="92">
                  <c:v>382.22</c:v>
                </c:pt>
                <c:pt idx="93">
                  <c:v>383</c:v>
                </c:pt>
                <c:pt idx="94">
                  <c:v>384.47</c:v>
                </c:pt>
                <c:pt idx="95">
                  <c:v>385.31</c:v>
                </c:pt>
                <c:pt idx="96">
                  <c:v>386.03</c:v>
                </c:pt>
                <c:pt idx="97">
                  <c:v>386.79</c:v>
                </c:pt>
                <c:pt idx="98">
                  <c:v>387.51</c:v>
                </c:pt>
                <c:pt idx="99">
                  <c:v>387.57</c:v>
                </c:pt>
                <c:pt idx="100">
                  <c:v>387.58</c:v>
                </c:pt>
                <c:pt idx="101">
                  <c:v>387.58</c:v>
                </c:pt>
                <c:pt idx="102">
                  <c:v>387.97</c:v>
                </c:pt>
                <c:pt idx="103">
                  <c:v>387.98</c:v>
                </c:pt>
                <c:pt idx="104">
                  <c:v>387.95</c:v>
                </c:pt>
                <c:pt idx="105">
                  <c:v>387.7</c:v>
                </c:pt>
                <c:pt idx="106">
                  <c:v>387.65</c:v>
                </c:pt>
                <c:pt idx="107">
                  <c:v>387.64</c:v>
                </c:pt>
                <c:pt idx="108">
                  <c:v>384.41</c:v>
                </c:pt>
                <c:pt idx="109">
                  <c:v>384.74</c:v>
                </c:pt>
                <c:pt idx="110">
                  <c:v>384.74</c:v>
                </c:pt>
                <c:pt idx="111">
                  <c:v>384.74</c:v>
                </c:pt>
                <c:pt idx="112">
                  <c:v>384.59</c:v>
                </c:pt>
                <c:pt idx="113">
                  <c:v>384.59</c:v>
                </c:pt>
                <c:pt idx="114">
                  <c:v>384.89</c:v>
                </c:pt>
                <c:pt idx="115">
                  <c:v>384.91</c:v>
                </c:pt>
                <c:pt idx="116">
                  <c:v>384.91</c:v>
                </c:pt>
                <c:pt idx="117">
                  <c:v>384.91</c:v>
                </c:pt>
                <c:pt idx="118">
                  <c:v>384.91</c:v>
                </c:pt>
                <c:pt idx="119">
                  <c:v>384.92</c:v>
                </c:pt>
                <c:pt idx="120">
                  <c:v>384.92</c:v>
                </c:pt>
                <c:pt idx="121">
                  <c:v>384.92</c:v>
                </c:pt>
                <c:pt idx="122">
                  <c:v>384.92</c:v>
                </c:pt>
                <c:pt idx="123">
                  <c:v>384.92</c:v>
                </c:pt>
                <c:pt idx="124">
                  <c:v>384.93</c:v>
                </c:pt>
                <c:pt idx="125">
                  <c:v>384.93</c:v>
                </c:pt>
                <c:pt idx="126">
                  <c:v>384.93</c:v>
                </c:pt>
                <c:pt idx="127">
                  <c:v>384.93</c:v>
                </c:pt>
                <c:pt idx="128">
                  <c:v>378.45</c:v>
                </c:pt>
                <c:pt idx="129">
                  <c:v>373.5</c:v>
                </c:pt>
                <c:pt idx="130">
                  <c:v>376.85</c:v>
                </c:pt>
                <c:pt idx="131">
                  <c:v>378.43</c:v>
                </c:pt>
                <c:pt idx="132">
                  <c:v>399.8</c:v>
                </c:pt>
                <c:pt idx="133">
                  <c:v>400.73</c:v>
                </c:pt>
                <c:pt idx="134">
                  <c:v>401.15</c:v>
                </c:pt>
                <c:pt idx="135">
                  <c:v>398.31</c:v>
                </c:pt>
                <c:pt idx="136">
                  <c:v>398.91</c:v>
                </c:pt>
                <c:pt idx="137">
                  <c:v>398.73</c:v>
                </c:pt>
                <c:pt idx="138">
                  <c:v>398.62</c:v>
                </c:pt>
                <c:pt idx="139">
                  <c:v>388.99</c:v>
                </c:pt>
                <c:pt idx="140">
                  <c:v>394.95</c:v>
                </c:pt>
                <c:pt idx="141">
                  <c:v>394.95</c:v>
                </c:pt>
                <c:pt idx="142">
                  <c:v>388.08</c:v>
                </c:pt>
                <c:pt idx="143">
                  <c:v>387.93</c:v>
                </c:pt>
                <c:pt idx="144">
                  <c:v>387.92</c:v>
                </c:pt>
                <c:pt idx="145">
                  <c:v>388.95</c:v>
                </c:pt>
                <c:pt idx="146">
                  <c:v>389.25</c:v>
                </c:pt>
                <c:pt idx="147">
                  <c:v>385</c:v>
                </c:pt>
                <c:pt idx="148">
                  <c:v>388.04</c:v>
                </c:pt>
                <c:pt idx="149">
                  <c:v>386.35</c:v>
                </c:pt>
                <c:pt idx="150">
                  <c:v>386.82</c:v>
                </c:pt>
                <c:pt idx="151">
                  <c:v>388.2</c:v>
                </c:pt>
                <c:pt idx="152">
                  <c:v>379.74</c:v>
                </c:pt>
                <c:pt idx="153">
                  <c:v>372.57</c:v>
                </c:pt>
                <c:pt idx="154">
                  <c:v>373.78</c:v>
                </c:pt>
                <c:pt idx="155">
                  <c:v>369.71</c:v>
                </c:pt>
                <c:pt idx="156">
                  <c:v>370.96</c:v>
                </c:pt>
                <c:pt idx="157">
                  <c:v>370.21</c:v>
                </c:pt>
                <c:pt idx="158">
                  <c:v>378.86</c:v>
                </c:pt>
                <c:pt idx="159">
                  <c:v>377.75</c:v>
                </c:pt>
                <c:pt idx="160">
                  <c:v>378.64</c:v>
                </c:pt>
                <c:pt idx="161">
                  <c:v>375.26</c:v>
                </c:pt>
                <c:pt idx="162">
                  <c:v>376.36</c:v>
                </c:pt>
                <c:pt idx="163">
                  <c:v>381.51</c:v>
                </c:pt>
                <c:pt idx="164">
                  <c:v>374.95</c:v>
                </c:pt>
                <c:pt idx="165">
                  <c:v>370.4</c:v>
                </c:pt>
                <c:pt idx="166">
                  <c:v>375.85</c:v>
                </c:pt>
                <c:pt idx="167">
                  <c:v>374.26</c:v>
                </c:pt>
                <c:pt idx="168">
                  <c:v>375.8</c:v>
                </c:pt>
                <c:pt idx="169">
                  <c:v>381.37</c:v>
                </c:pt>
                <c:pt idx="170">
                  <c:v>375</c:v>
                </c:pt>
                <c:pt idx="171">
                  <c:v>376.12</c:v>
                </c:pt>
                <c:pt idx="172">
                  <c:v>370.48</c:v>
                </c:pt>
                <c:pt idx="173">
                  <c:v>375.54</c:v>
                </c:pt>
                <c:pt idx="174">
                  <c:v>380.17</c:v>
                </c:pt>
                <c:pt idx="175">
                  <c:v>382.62</c:v>
                </c:pt>
                <c:pt idx="176">
                  <c:v>384.31</c:v>
                </c:pt>
                <c:pt idx="177">
                  <c:v>384.21</c:v>
                </c:pt>
                <c:pt idx="178">
                  <c:v>381.7</c:v>
                </c:pt>
                <c:pt idx="179">
                  <c:v>381.91</c:v>
                </c:pt>
                <c:pt idx="180">
                  <c:v>378.65</c:v>
                </c:pt>
                <c:pt idx="181">
                  <c:v>385.03</c:v>
                </c:pt>
                <c:pt idx="182">
                  <c:v>382.29</c:v>
                </c:pt>
                <c:pt idx="183">
                  <c:v>382.38</c:v>
                </c:pt>
                <c:pt idx="184">
                  <c:v>385.06</c:v>
                </c:pt>
                <c:pt idx="185">
                  <c:v>376.88</c:v>
                </c:pt>
                <c:pt idx="186">
                  <c:v>381.49</c:v>
                </c:pt>
                <c:pt idx="187">
                  <c:v>381.62</c:v>
                </c:pt>
                <c:pt idx="188">
                  <c:v>382.29</c:v>
                </c:pt>
                <c:pt idx="189">
                  <c:v>383.22</c:v>
                </c:pt>
                <c:pt idx="190">
                  <c:v>377.05</c:v>
                </c:pt>
                <c:pt idx="191">
                  <c:v>380.3</c:v>
                </c:pt>
                <c:pt idx="192">
                  <c:v>382.47</c:v>
                </c:pt>
                <c:pt idx="193">
                  <c:v>381.11</c:v>
                </c:pt>
                <c:pt idx="194">
                  <c:v>380.37</c:v>
                </c:pt>
                <c:pt idx="195">
                  <c:v>379.39</c:v>
                </c:pt>
                <c:pt idx="196">
                  <c:v>379.19</c:v>
                </c:pt>
                <c:pt idx="197">
                  <c:v>377.72</c:v>
                </c:pt>
                <c:pt idx="198">
                  <c:v>376.12</c:v>
                </c:pt>
                <c:pt idx="199">
                  <c:v>380.32</c:v>
                </c:pt>
                <c:pt idx="200">
                  <c:v>381.04</c:v>
                </c:pt>
                <c:pt idx="201">
                  <c:v>376.73</c:v>
                </c:pt>
                <c:pt idx="202">
                  <c:v>376.73</c:v>
                </c:pt>
                <c:pt idx="203">
                  <c:v>368.65</c:v>
                </c:pt>
                <c:pt idx="204">
                  <c:v>372.48</c:v>
                </c:pt>
                <c:pt idx="205">
                  <c:v>371.54</c:v>
                </c:pt>
                <c:pt idx="206">
                  <c:v>368.11</c:v>
                </c:pt>
                <c:pt idx="207">
                  <c:v>371.12</c:v>
                </c:pt>
                <c:pt idx="208">
                  <c:v>371.12</c:v>
                </c:pt>
                <c:pt idx="209">
                  <c:v>371.12</c:v>
                </c:pt>
                <c:pt idx="210">
                  <c:v>362.58</c:v>
                </c:pt>
                <c:pt idx="211">
                  <c:v>361.32</c:v>
                </c:pt>
                <c:pt idx="212">
                  <c:v>361.33</c:v>
                </c:pt>
                <c:pt idx="213">
                  <c:v>361.34</c:v>
                </c:pt>
                <c:pt idx="214">
                  <c:v>361.34</c:v>
                </c:pt>
                <c:pt idx="215">
                  <c:v>361.34</c:v>
                </c:pt>
                <c:pt idx="216">
                  <c:v>361.34</c:v>
                </c:pt>
                <c:pt idx="217">
                  <c:v>361.34</c:v>
                </c:pt>
                <c:pt idx="218">
                  <c:v>364.75</c:v>
                </c:pt>
                <c:pt idx="219">
                  <c:v>355.36</c:v>
                </c:pt>
                <c:pt idx="220">
                  <c:v>365.2</c:v>
                </c:pt>
                <c:pt idx="221">
                  <c:v>365.58</c:v>
                </c:pt>
                <c:pt idx="222">
                  <c:v>352.49</c:v>
                </c:pt>
                <c:pt idx="223">
                  <c:v>350.53</c:v>
                </c:pt>
                <c:pt idx="224">
                  <c:v>347.24</c:v>
                </c:pt>
                <c:pt idx="225">
                  <c:v>349.38</c:v>
                </c:pt>
                <c:pt idx="226">
                  <c:v>345.1</c:v>
                </c:pt>
                <c:pt idx="227">
                  <c:v>348.92</c:v>
                </c:pt>
                <c:pt idx="228">
                  <c:v>347.15</c:v>
                </c:pt>
                <c:pt idx="229">
                  <c:v>342.45</c:v>
                </c:pt>
                <c:pt idx="230">
                  <c:v>342.85</c:v>
                </c:pt>
                <c:pt idx="231">
                  <c:v>341.61</c:v>
                </c:pt>
                <c:pt idx="232">
                  <c:v>340.64</c:v>
                </c:pt>
                <c:pt idx="233">
                  <c:v>340.4</c:v>
                </c:pt>
                <c:pt idx="234">
                  <c:v>342.12</c:v>
                </c:pt>
                <c:pt idx="235">
                  <c:v>338.96</c:v>
                </c:pt>
                <c:pt idx="236">
                  <c:v>339.08</c:v>
                </c:pt>
                <c:pt idx="237">
                  <c:v>340.8</c:v>
                </c:pt>
                <c:pt idx="238">
                  <c:v>346.96</c:v>
                </c:pt>
                <c:pt idx="239">
                  <c:v>348.32</c:v>
                </c:pt>
                <c:pt idx="240">
                  <c:v>346.28</c:v>
                </c:pt>
                <c:pt idx="241">
                  <c:v>354.29</c:v>
                </c:pt>
                <c:pt idx="242">
                  <c:v>358.83</c:v>
                </c:pt>
                <c:pt idx="243">
                  <c:v>361.02</c:v>
                </c:pt>
                <c:pt idx="244">
                  <c:v>363.28</c:v>
                </c:pt>
                <c:pt idx="245">
                  <c:v>363.95</c:v>
                </c:pt>
                <c:pt idx="246">
                  <c:v>363.26</c:v>
                </c:pt>
                <c:pt idx="247">
                  <c:v>365.11</c:v>
                </c:pt>
                <c:pt idx="248">
                  <c:v>363.25</c:v>
                </c:pt>
                <c:pt idx="249">
                  <c:v>361.41</c:v>
                </c:pt>
                <c:pt idx="250">
                  <c:v>364.03</c:v>
                </c:pt>
                <c:pt idx="251">
                  <c:v>360.07</c:v>
                </c:pt>
                <c:pt idx="252">
                  <c:v>360.46</c:v>
                </c:pt>
                <c:pt idx="253">
                  <c:v>357.26</c:v>
                </c:pt>
                <c:pt idx="254">
                  <c:v>359.03</c:v>
                </c:pt>
                <c:pt idx="255">
                  <c:v>356.44</c:v>
                </c:pt>
                <c:pt idx="256">
                  <c:v>357.28</c:v>
                </c:pt>
                <c:pt idx="257">
                  <c:v>360.46</c:v>
                </c:pt>
                <c:pt idx="258">
                  <c:v>360.58</c:v>
                </c:pt>
                <c:pt idx="259">
                  <c:v>359.54</c:v>
                </c:pt>
                <c:pt idx="260">
                  <c:v>356.17</c:v>
                </c:pt>
                <c:pt idx="261">
                  <c:v>360.12</c:v>
                </c:pt>
                <c:pt idx="262">
                  <c:v>362.28</c:v>
                </c:pt>
                <c:pt idx="263">
                  <c:v>364.84</c:v>
                </c:pt>
                <c:pt idx="264">
                  <c:v>366.07</c:v>
                </c:pt>
                <c:pt idx="265">
                  <c:v>367.64</c:v>
                </c:pt>
                <c:pt idx="266">
                  <c:v>368.91</c:v>
                </c:pt>
                <c:pt idx="267">
                  <c:v>370.31</c:v>
                </c:pt>
                <c:pt idx="268">
                  <c:v>371.04</c:v>
                </c:pt>
                <c:pt idx="269">
                  <c:v>372.76</c:v>
                </c:pt>
                <c:pt idx="270">
                  <c:v>374.19</c:v>
                </c:pt>
                <c:pt idx="271">
                  <c:v>374.79</c:v>
                </c:pt>
                <c:pt idx="272">
                  <c:v>373.56</c:v>
                </c:pt>
                <c:pt idx="273">
                  <c:v>373.42</c:v>
                </c:pt>
                <c:pt idx="274">
                  <c:v>372.79</c:v>
                </c:pt>
                <c:pt idx="275">
                  <c:v>368.67</c:v>
                </c:pt>
                <c:pt idx="276">
                  <c:v>368.33</c:v>
                </c:pt>
                <c:pt idx="277">
                  <c:v>371.01</c:v>
                </c:pt>
                <c:pt idx="278">
                  <c:v>371.65</c:v>
                </c:pt>
                <c:pt idx="279">
                  <c:v>371.48</c:v>
                </c:pt>
                <c:pt idx="280">
                  <c:v>372.52</c:v>
                </c:pt>
                <c:pt idx="281">
                  <c:v>374.46</c:v>
                </c:pt>
                <c:pt idx="282">
                  <c:v>375.7</c:v>
                </c:pt>
                <c:pt idx="283">
                  <c:v>375.34</c:v>
                </c:pt>
                <c:pt idx="284">
                  <c:v>373.95</c:v>
                </c:pt>
                <c:pt idx="285">
                  <c:v>371.02</c:v>
                </c:pt>
                <c:pt idx="286">
                  <c:v>374.62</c:v>
                </c:pt>
                <c:pt idx="287">
                  <c:v>372.99</c:v>
                </c:pt>
                <c:pt idx="288">
                  <c:v>374.46</c:v>
                </c:pt>
                <c:pt idx="289">
                  <c:v>374.86</c:v>
                </c:pt>
                <c:pt idx="290">
                  <c:v>372.98</c:v>
                </c:pt>
                <c:pt idx="291">
                  <c:v>374.1</c:v>
                </c:pt>
                <c:pt idx="292">
                  <c:v>375.49</c:v>
                </c:pt>
                <c:pt idx="293">
                  <c:v>375.68</c:v>
                </c:pt>
                <c:pt idx="294">
                  <c:v>376.31</c:v>
                </c:pt>
                <c:pt idx="295">
                  <c:v>374.47</c:v>
                </c:pt>
                <c:pt idx="296">
                  <c:v>376.26</c:v>
                </c:pt>
                <c:pt idx="297">
                  <c:v>378.48</c:v>
                </c:pt>
                <c:pt idx="298">
                  <c:v>379.63</c:v>
                </c:pt>
                <c:pt idx="299">
                  <c:v>380.12</c:v>
                </c:pt>
                <c:pt idx="300">
                  <c:v>380.3</c:v>
                </c:pt>
                <c:pt idx="301">
                  <c:v>380.1</c:v>
                </c:pt>
                <c:pt idx="302">
                  <c:v>381.07</c:v>
                </c:pt>
                <c:pt idx="303">
                  <c:v>381.91</c:v>
                </c:pt>
                <c:pt idx="304">
                  <c:v>382.81</c:v>
                </c:pt>
                <c:pt idx="305">
                  <c:v>380.98</c:v>
                </c:pt>
                <c:pt idx="306">
                  <c:v>380.21</c:v>
                </c:pt>
                <c:pt idx="307">
                  <c:v>383.34</c:v>
                </c:pt>
                <c:pt idx="308">
                  <c:v>382.93</c:v>
                </c:pt>
                <c:pt idx="309">
                  <c:v>384.48</c:v>
                </c:pt>
                <c:pt idx="310">
                  <c:v>385.4</c:v>
                </c:pt>
                <c:pt idx="311">
                  <c:v>379.43</c:v>
                </c:pt>
                <c:pt idx="312">
                  <c:v>386.03</c:v>
                </c:pt>
                <c:pt idx="313">
                  <c:v>385.45</c:v>
                </c:pt>
                <c:pt idx="314">
                  <c:v>385.97</c:v>
                </c:pt>
                <c:pt idx="315">
                  <c:v>385.95</c:v>
                </c:pt>
                <c:pt idx="316">
                  <c:v>385.72</c:v>
                </c:pt>
                <c:pt idx="317">
                  <c:v>380.48</c:v>
                </c:pt>
                <c:pt idx="318">
                  <c:v>383.35</c:v>
                </c:pt>
                <c:pt idx="319">
                  <c:v>383.67</c:v>
                </c:pt>
                <c:pt idx="320">
                  <c:v>384.75</c:v>
                </c:pt>
                <c:pt idx="321">
                  <c:v>384.02</c:v>
                </c:pt>
                <c:pt idx="322">
                  <c:v>382.25</c:v>
                </c:pt>
                <c:pt idx="323">
                  <c:v>381.08</c:v>
                </c:pt>
                <c:pt idx="324">
                  <c:v>381.44</c:v>
                </c:pt>
                <c:pt idx="325">
                  <c:v>381.59</c:v>
                </c:pt>
                <c:pt idx="326">
                  <c:v>379.93</c:v>
                </c:pt>
                <c:pt idx="327">
                  <c:v>381.04</c:v>
                </c:pt>
                <c:pt idx="328">
                  <c:v>381.57</c:v>
                </c:pt>
                <c:pt idx="329">
                  <c:v>381.04</c:v>
                </c:pt>
                <c:pt idx="330">
                  <c:v>379.5</c:v>
                </c:pt>
                <c:pt idx="331">
                  <c:v>380.99</c:v>
                </c:pt>
                <c:pt idx="332">
                  <c:v>379.66</c:v>
                </c:pt>
                <c:pt idx="333">
                  <c:v>381.23</c:v>
                </c:pt>
                <c:pt idx="334">
                  <c:v>380.7</c:v>
                </c:pt>
                <c:pt idx="335">
                  <c:v>380.99</c:v>
                </c:pt>
                <c:pt idx="336">
                  <c:v>378.64</c:v>
                </c:pt>
                <c:pt idx="337">
                  <c:v>380.9</c:v>
                </c:pt>
                <c:pt idx="338">
                  <c:v>377.54</c:v>
                </c:pt>
                <c:pt idx="339">
                  <c:v>380.06</c:v>
                </c:pt>
                <c:pt idx="340">
                  <c:v>380.15</c:v>
                </c:pt>
                <c:pt idx="341">
                  <c:v>379.24</c:v>
                </c:pt>
                <c:pt idx="342">
                  <c:v>378.46</c:v>
                </c:pt>
                <c:pt idx="343">
                  <c:v>378.73</c:v>
                </c:pt>
                <c:pt idx="344">
                  <c:v>379.46</c:v>
                </c:pt>
                <c:pt idx="345">
                  <c:v>373.25</c:v>
                </c:pt>
                <c:pt idx="346">
                  <c:v>373.25</c:v>
                </c:pt>
                <c:pt idx="347">
                  <c:v>376.19</c:v>
                </c:pt>
                <c:pt idx="348">
                  <c:v>373.73</c:v>
                </c:pt>
                <c:pt idx="349">
                  <c:v>372.95</c:v>
                </c:pt>
                <c:pt idx="350">
                  <c:v>374.21</c:v>
                </c:pt>
                <c:pt idx="351">
                  <c:v>371.95</c:v>
                </c:pt>
                <c:pt idx="352">
                  <c:v>366.45</c:v>
                </c:pt>
                <c:pt idx="353">
                  <c:v>363.46</c:v>
                </c:pt>
                <c:pt idx="354">
                  <c:v>364.45</c:v>
                </c:pt>
                <c:pt idx="355">
                  <c:v>363.4</c:v>
                </c:pt>
                <c:pt idx="356">
                  <c:v>363.83</c:v>
                </c:pt>
                <c:pt idx="357">
                  <c:v>358.45</c:v>
                </c:pt>
                <c:pt idx="358">
                  <c:v>360.76</c:v>
                </c:pt>
                <c:pt idx="359">
                  <c:v>362.45</c:v>
                </c:pt>
                <c:pt idx="360">
                  <c:v>358.73</c:v>
                </c:pt>
                <c:pt idx="361">
                  <c:v>359.45</c:v>
                </c:pt>
                <c:pt idx="362">
                  <c:v>363.86</c:v>
                </c:pt>
                <c:pt idx="363">
                  <c:v>367.28</c:v>
                </c:pt>
                <c:pt idx="364">
                  <c:v>366.94</c:v>
                </c:pt>
                <c:pt idx="365">
                  <c:v>362.95</c:v>
                </c:pt>
                <c:pt idx="366">
                  <c:v>362.69</c:v>
                </c:pt>
                <c:pt idx="367">
                  <c:v>361.23</c:v>
                </c:pt>
                <c:pt idx="368">
                  <c:v>357.19</c:v>
                </c:pt>
                <c:pt idx="369">
                  <c:v>356</c:v>
                </c:pt>
                <c:pt idx="370">
                  <c:v>356.1</c:v>
                </c:pt>
                <c:pt idx="371">
                  <c:v>356.93</c:v>
                </c:pt>
                <c:pt idx="372">
                  <c:v>357.31</c:v>
                </c:pt>
                <c:pt idx="373">
                  <c:v>361.37</c:v>
                </c:pt>
                <c:pt idx="374">
                  <c:v>362.58</c:v>
                </c:pt>
                <c:pt idx="375">
                  <c:v>354.51</c:v>
                </c:pt>
                <c:pt idx="376">
                  <c:v>361.22</c:v>
                </c:pt>
                <c:pt idx="377">
                  <c:v>357.21</c:v>
                </c:pt>
                <c:pt idx="378">
                  <c:v>357.49</c:v>
                </c:pt>
                <c:pt idx="379">
                  <c:v>359.72</c:v>
                </c:pt>
                <c:pt idx="380">
                  <c:v>363.14</c:v>
                </c:pt>
                <c:pt idx="381">
                  <c:v>364.46</c:v>
                </c:pt>
                <c:pt idx="382">
                  <c:v>365.52</c:v>
                </c:pt>
                <c:pt idx="383">
                  <c:v>368.16</c:v>
                </c:pt>
                <c:pt idx="384">
                  <c:v>369.84</c:v>
                </c:pt>
                <c:pt idx="385">
                  <c:v>370.68</c:v>
                </c:pt>
                <c:pt idx="386">
                  <c:v>371.68</c:v>
                </c:pt>
                <c:pt idx="387">
                  <c:v>372.44</c:v>
                </c:pt>
                <c:pt idx="388">
                  <c:v>371.89</c:v>
                </c:pt>
                <c:pt idx="389">
                  <c:v>372.1</c:v>
                </c:pt>
                <c:pt idx="390">
                  <c:v>369.94</c:v>
                </c:pt>
                <c:pt idx="391">
                  <c:v>373.44</c:v>
                </c:pt>
                <c:pt idx="392">
                  <c:v>373.78</c:v>
                </c:pt>
                <c:pt idx="393">
                  <c:v>371.66</c:v>
                </c:pt>
                <c:pt idx="394">
                  <c:v>370.1</c:v>
                </c:pt>
                <c:pt idx="395">
                  <c:v>369.27</c:v>
                </c:pt>
                <c:pt idx="396">
                  <c:v>369.26</c:v>
                </c:pt>
                <c:pt idx="397">
                  <c:v>368.87</c:v>
                </c:pt>
                <c:pt idx="398">
                  <c:v>366.22</c:v>
                </c:pt>
                <c:pt idx="399">
                  <c:v>365.31</c:v>
                </c:pt>
                <c:pt idx="400">
                  <c:v>364.94</c:v>
                </c:pt>
                <c:pt idx="401">
                  <c:v>364.36</c:v>
                </c:pt>
                <c:pt idx="402">
                  <c:v>364.42</c:v>
                </c:pt>
                <c:pt idx="403">
                  <c:v>363.72</c:v>
                </c:pt>
                <c:pt idx="404">
                  <c:v>360.2</c:v>
                </c:pt>
                <c:pt idx="405">
                  <c:v>360.03</c:v>
                </c:pt>
                <c:pt idx="406">
                  <c:v>362.1</c:v>
                </c:pt>
                <c:pt idx="407">
                  <c:v>362.97</c:v>
                </c:pt>
                <c:pt idx="408">
                  <c:v>365.03</c:v>
                </c:pt>
                <c:pt idx="409">
                  <c:v>363.9</c:v>
                </c:pt>
                <c:pt idx="410">
                  <c:v>364.32</c:v>
                </c:pt>
                <c:pt idx="411">
                  <c:v>360.81</c:v>
                </c:pt>
                <c:pt idx="412">
                  <c:v>357.38</c:v>
                </c:pt>
                <c:pt idx="413">
                  <c:v>357.4</c:v>
                </c:pt>
                <c:pt idx="414">
                  <c:v>357.4</c:v>
                </c:pt>
                <c:pt idx="415">
                  <c:v>357.41</c:v>
                </c:pt>
                <c:pt idx="416">
                  <c:v>357.41</c:v>
                </c:pt>
                <c:pt idx="417">
                  <c:v>356.05</c:v>
                </c:pt>
                <c:pt idx="418">
                  <c:v>356.05</c:v>
                </c:pt>
                <c:pt idx="419">
                  <c:v>356.05</c:v>
                </c:pt>
                <c:pt idx="420">
                  <c:v>349.81</c:v>
                </c:pt>
                <c:pt idx="421">
                  <c:v>355.02</c:v>
                </c:pt>
                <c:pt idx="422">
                  <c:v>357.25</c:v>
                </c:pt>
                <c:pt idx="423">
                  <c:v>354.97</c:v>
                </c:pt>
                <c:pt idx="424">
                  <c:v>356.93</c:v>
                </c:pt>
                <c:pt idx="425">
                  <c:v>356.37</c:v>
                </c:pt>
                <c:pt idx="426">
                  <c:v>352.23</c:v>
                </c:pt>
                <c:pt idx="427">
                  <c:v>347.9</c:v>
                </c:pt>
                <c:pt idx="428">
                  <c:v>348.32</c:v>
                </c:pt>
                <c:pt idx="429">
                  <c:v>348.45</c:v>
                </c:pt>
                <c:pt idx="430">
                  <c:v>350.2</c:v>
                </c:pt>
                <c:pt idx="431">
                  <c:v>352.09</c:v>
                </c:pt>
                <c:pt idx="432">
                  <c:v>348.47</c:v>
                </c:pt>
                <c:pt idx="433">
                  <c:v>342.19</c:v>
                </c:pt>
                <c:pt idx="434">
                  <c:v>343.9</c:v>
                </c:pt>
                <c:pt idx="435">
                  <c:v>347.1</c:v>
                </c:pt>
                <c:pt idx="436">
                  <c:v>339.34</c:v>
                </c:pt>
                <c:pt idx="437">
                  <c:v>348.26</c:v>
                </c:pt>
                <c:pt idx="438">
                  <c:v>344.07</c:v>
                </c:pt>
                <c:pt idx="439">
                  <c:v>342.82</c:v>
                </c:pt>
                <c:pt idx="440">
                  <c:v>343.12</c:v>
                </c:pt>
                <c:pt idx="441">
                  <c:v>338.78</c:v>
                </c:pt>
                <c:pt idx="442">
                  <c:v>338.17</c:v>
                </c:pt>
                <c:pt idx="443">
                  <c:v>336.19</c:v>
                </c:pt>
                <c:pt idx="444">
                  <c:v>337.65</c:v>
                </c:pt>
                <c:pt idx="445">
                  <c:v>341.9</c:v>
                </c:pt>
                <c:pt idx="446">
                  <c:v>340.15</c:v>
                </c:pt>
                <c:pt idx="447">
                  <c:v>335.83</c:v>
                </c:pt>
                <c:pt idx="448">
                  <c:v>332.95</c:v>
                </c:pt>
                <c:pt idx="449">
                  <c:v>331.88</c:v>
                </c:pt>
                <c:pt idx="450">
                  <c:v>343.66</c:v>
                </c:pt>
                <c:pt idx="451">
                  <c:v>341.01</c:v>
                </c:pt>
                <c:pt idx="452">
                  <c:v>334.08</c:v>
                </c:pt>
                <c:pt idx="453">
                  <c:v>337.27</c:v>
                </c:pt>
                <c:pt idx="454">
                  <c:v>338.67</c:v>
                </c:pt>
                <c:pt idx="455">
                  <c:v>336.94</c:v>
                </c:pt>
                <c:pt idx="456">
                  <c:v>337.3</c:v>
                </c:pt>
                <c:pt idx="457">
                  <c:v>339.5</c:v>
                </c:pt>
                <c:pt idx="458">
                  <c:v>346.55</c:v>
                </c:pt>
                <c:pt idx="459">
                  <c:v>345.05</c:v>
                </c:pt>
                <c:pt idx="460">
                  <c:v>345.58</c:v>
                </c:pt>
                <c:pt idx="461">
                  <c:v>349.96</c:v>
                </c:pt>
                <c:pt idx="462">
                  <c:v>352.37</c:v>
                </c:pt>
                <c:pt idx="463">
                  <c:v>353.41</c:v>
                </c:pt>
                <c:pt idx="464">
                  <c:v>355.43</c:v>
                </c:pt>
                <c:pt idx="465">
                  <c:v>353.43</c:v>
                </c:pt>
                <c:pt idx="466">
                  <c:v>355.6</c:v>
                </c:pt>
                <c:pt idx="467">
                  <c:v>357.38</c:v>
                </c:pt>
                <c:pt idx="468">
                  <c:v>356.45</c:v>
                </c:pt>
                <c:pt idx="469">
                  <c:v>359.05</c:v>
                </c:pt>
                <c:pt idx="470">
                  <c:v>360.12</c:v>
                </c:pt>
                <c:pt idx="471">
                  <c:v>357.63</c:v>
                </c:pt>
                <c:pt idx="472">
                  <c:v>361.3</c:v>
                </c:pt>
                <c:pt idx="473">
                  <c:v>362.38</c:v>
                </c:pt>
                <c:pt idx="474">
                  <c:v>363.1</c:v>
                </c:pt>
                <c:pt idx="475">
                  <c:v>364.74</c:v>
                </c:pt>
                <c:pt idx="476">
                  <c:v>365.81</c:v>
                </c:pt>
                <c:pt idx="477">
                  <c:v>365.75</c:v>
                </c:pt>
                <c:pt idx="478">
                  <c:v>363.46</c:v>
                </c:pt>
                <c:pt idx="479">
                  <c:v>366.22</c:v>
                </c:pt>
                <c:pt idx="480">
                  <c:v>365.93</c:v>
                </c:pt>
                <c:pt idx="481">
                  <c:v>366.16</c:v>
                </c:pt>
                <c:pt idx="482">
                  <c:v>367.7</c:v>
                </c:pt>
                <c:pt idx="483">
                  <c:v>368.25</c:v>
                </c:pt>
                <c:pt idx="484">
                  <c:v>368.67</c:v>
                </c:pt>
                <c:pt idx="485">
                  <c:v>368.11</c:v>
                </c:pt>
                <c:pt idx="486">
                  <c:v>369.84</c:v>
                </c:pt>
                <c:pt idx="487">
                  <c:v>369.73</c:v>
                </c:pt>
                <c:pt idx="488">
                  <c:v>371.07</c:v>
                </c:pt>
                <c:pt idx="489">
                  <c:v>371.71</c:v>
                </c:pt>
                <c:pt idx="490">
                  <c:v>371.98</c:v>
                </c:pt>
                <c:pt idx="491">
                  <c:v>371.98</c:v>
                </c:pt>
                <c:pt idx="492">
                  <c:v>372.83</c:v>
                </c:pt>
                <c:pt idx="493">
                  <c:v>373.58</c:v>
                </c:pt>
                <c:pt idx="494">
                  <c:v>369.13</c:v>
                </c:pt>
                <c:pt idx="495">
                  <c:v>369.31</c:v>
                </c:pt>
                <c:pt idx="496">
                  <c:v>367.73</c:v>
                </c:pt>
                <c:pt idx="497">
                  <c:v>365.05</c:v>
                </c:pt>
                <c:pt idx="498">
                  <c:v>365.06</c:v>
                </c:pt>
                <c:pt idx="499">
                  <c:v>362.47</c:v>
                </c:pt>
                <c:pt idx="500">
                  <c:v>363.95</c:v>
                </c:pt>
                <c:pt idx="501">
                  <c:v>363.96</c:v>
                </c:pt>
                <c:pt idx="502">
                  <c:v>366.53</c:v>
                </c:pt>
                <c:pt idx="503">
                  <c:v>364.18</c:v>
                </c:pt>
                <c:pt idx="504">
                  <c:v>363.83</c:v>
                </c:pt>
                <c:pt idx="505">
                  <c:v>363.98</c:v>
                </c:pt>
                <c:pt idx="506">
                  <c:v>360.8</c:v>
                </c:pt>
                <c:pt idx="507">
                  <c:v>363.87</c:v>
                </c:pt>
                <c:pt idx="508">
                  <c:v>365.54</c:v>
                </c:pt>
                <c:pt idx="509">
                  <c:v>366.53</c:v>
                </c:pt>
                <c:pt idx="510">
                  <c:v>363.96</c:v>
                </c:pt>
                <c:pt idx="511">
                  <c:v>364.29</c:v>
                </c:pt>
                <c:pt idx="512">
                  <c:v>362.13</c:v>
                </c:pt>
                <c:pt idx="513">
                  <c:v>358.12</c:v>
                </c:pt>
                <c:pt idx="514">
                  <c:v>352.06</c:v>
                </c:pt>
                <c:pt idx="515">
                  <c:v>354.58</c:v>
                </c:pt>
                <c:pt idx="516">
                  <c:v>361.12</c:v>
                </c:pt>
                <c:pt idx="517">
                  <c:v>362.07</c:v>
                </c:pt>
                <c:pt idx="518">
                  <c:v>363.19</c:v>
                </c:pt>
                <c:pt idx="519">
                  <c:v>364.11</c:v>
                </c:pt>
                <c:pt idx="520">
                  <c:v>363.82</c:v>
                </c:pt>
                <c:pt idx="521">
                  <c:v>365.12</c:v>
                </c:pt>
                <c:pt idx="522">
                  <c:v>363.46</c:v>
                </c:pt>
                <c:pt idx="523">
                  <c:v>358.71</c:v>
                </c:pt>
                <c:pt idx="524">
                  <c:v>356.08</c:v>
                </c:pt>
                <c:pt idx="525">
                  <c:v>354.6</c:v>
                </c:pt>
                <c:pt idx="526">
                  <c:v>358.45</c:v>
                </c:pt>
                <c:pt idx="527">
                  <c:v>353.52</c:v>
                </c:pt>
                <c:pt idx="528">
                  <c:v>356.36</c:v>
                </c:pt>
                <c:pt idx="529">
                  <c:v>359.14</c:v>
                </c:pt>
                <c:pt idx="530">
                  <c:v>361.92</c:v>
                </c:pt>
                <c:pt idx="531">
                  <c:v>363.35</c:v>
                </c:pt>
                <c:pt idx="532">
                  <c:v>364.73</c:v>
                </c:pt>
                <c:pt idx="533">
                  <c:v>365.77</c:v>
                </c:pt>
                <c:pt idx="534">
                  <c:v>363.78</c:v>
                </c:pt>
                <c:pt idx="535">
                  <c:v>362.29</c:v>
                </c:pt>
                <c:pt idx="536">
                  <c:v>359.27</c:v>
                </c:pt>
                <c:pt idx="537">
                  <c:v>353.11</c:v>
                </c:pt>
                <c:pt idx="538">
                  <c:v>357.12</c:v>
                </c:pt>
                <c:pt idx="539">
                  <c:v>358.18</c:v>
                </c:pt>
                <c:pt idx="540">
                  <c:v>349.17</c:v>
                </c:pt>
                <c:pt idx="541">
                  <c:v>353.86</c:v>
                </c:pt>
                <c:pt idx="542">
                  <c:v>353.72</c:v>
                </c:pt>
                <c:pt idx="543">
                  <c:v>354.27</c:v>
                </c:pt>
                <c:pt idx="544">
                  <c:v>353.29</c:v>
                </c:pt>
                <c:pt idx="545">
                  <c:v>349.96</c:v>
                </c:pt>
                <c:pt idx="546">
                  <c:v>351.06</c:v>
                </c:pt>
                <c:pt idx="547">
                  <c:v>353.23</c:v>
                </c:pt>
                <c:pt idx="548">
                  <c:v>351.46</c:v>
                </c:pt>
                <c:pt idx="549">
                  <c:v>355.97</c:v>
                </c:pt>
                <c:pt idx="550">
                  <c:v>355.45</c:v>
                </c:pt>
                <c:pt idx="551">
                  <c:v>357.3</c:v>
                </c:pt>
                <c:pt idx="552">
                  <c:v>357.77</c:v>
                </c:pt>
                <c:pt idx="553">
                  <c:v>358.62</c:v>
                </c:pt>
                <c:pt idx="554">
                  <c:v>358.57</c:v>
                </c:pt>
                <c:pt idx="555">
                  <c:v>359.54</c:v>
                </c:pt>
                <c:pt idx="556">
                  <c:v>357.08</c:v>
                </c:pt>
                <c:pt idx="557">
                  <c:v>356.32</c:v>
                </c:pt>
                <c:pt idx="558">
                  <c:v>355.75</c:v>
                </c:pt>
                <c:pt idx="559">
                  <c:v>349.48</c:v>
                </c:pt>
                <c:pt idx="560">
                  <c:v>344.05</c:v>
                </c:pt>
                <c:pt idx="561">
                  <c:v>352.65</c:v>
                </c:pt>
                <c:pt idx="562">
                  <c:v>350.26</c:v>
                </c:pt>
                <c:pt idx="563">
                  <c:v>352.66</c:v>
                </c:pt>
                <c:pt idx="564">
                  <c:v>351.51</c:v>
                </c:pt>
                <c:pt idx="565">
                  <c:v>356.92</c:v>
                </c:pt>
                <c:pt idx="566">
                  <c:v>358.52</c:v>
                </c:pt>
                <c:pt idx="567">
                  <c:v>355.65</c:v>
                </c:pt>
                <c:pt idx="568">
                  <c:v>350.5</c:v>
                </c:pt>
                <c:pt idx="569">
                  <c:v>349.09</c:v>
                </c:pt>
                <c:pt idx="570">
                  <c:v>344.32</c:v>
                </c:pt>
                <c:pt idx="571">
                  <c:v>344.32</c:v>
                </c:pt>
                <c:pt idx="572">
                  <c:v>344.32</c:v>
                </c:pt>
                <c:pt idx="573">
                  <c:v>346.27</c:v>
                </c:pt>
                <c:pt idx="574">
                  <c:v>344.32</c:v>
                </c:pt>
                <c:pt idx="575">
                  <c:v>347.05</c:v>
                </c:pt>
                <c:pt idx="576">
                  <c:v>344.71</c:v>
                </c:pt>
                <c:pt idx="577">
                  <c:v>355.52</c:v>
                </c:pt>
                <c:pt idx="578">
                  <c:v>355.82</c:v>
                </c:pt>
                <c:pt idx="579">
                  <c:v>352.42</c:v>
                </c:pt>
                <c:pt idx="580">
                  <c:v>361.45</c:v>
                </c:pt>
                <c:pt idx="581">
                  <c:v>360.31</c:v>
                </c:pt>
                <c:pt idx="582">
                  <c:v>360.16</c:v>
                </c:pt>
                <c:pt idx="583">
                  <c:v>357.47</c:v>
                </c:pt>
                <c:pt idx="584">
                  <c:v>364.49</c:v>
                </c:pt>
                <c:pt idx="585">
                  <c:v>364.75</c:v>
                </c:pt>
                <c:pt idx="586">
                  <c:v>364.75</c:v>
                </c:pt>
                <c:pt idx="587">
                  <c:v>365.24</c:v>
                </c:pt>
                <c:pt idx="588">
                  <c:v>369.9</c:v>
                </c:pt>
                <c:pt idx="589">
                  <c:v>369.9</c:v>
                </c:pt>
                <c:pt idx="590">
                  <c:v>369.36</c:v>
                </c:pt>
                <c:pt idx="591">
                  <c:v>354.67</c:v>
                </c:pt>
                <c:pt idx="592">
                  <c:v>354.61</c:v>
                </c:pt>
                <c:pt idx="593">
                  <c:v>355.34</c:v>
                </c:pt>
                <c:pt idx="594">
                  <c:v>354.34</c:v>
                </c:pt>
                <c:pt idx="595">
                  <c:v>359.04</c:v>
                </c:pt>
                <c:pt idx="596">
                  <c:v>357.09</c:v>
                </c:pt>
                <c:pt idx="597">
                  <c:v>359.1</c:v>
                </c:pt>
                <c:pt idx="598">
                  <c:v>360.78</c:v>
                </c:pt>
                <c:pt idx="599">
                  <c:v>359.12</c:v>
                </c:pt>
                <c:pt idx="600">
                  <c:v>348.14</c:v>
                </c:pt>
                <c:pt idx="601">
                  <c:v>350.95</c:v>
                </c:pt>
                <c:pt idx="602">
                  <c:v>352.9</c:v>
                </c:pt>
                <c:pt idx="603">
                  <c:v>353.79</c:v>
                </c:pt>
                <c:pt idx="604">
                  <c:v>354.14</c:v>
                </c:pt>
                <c:pt idx="605">
                  <c:v>354.33</c:v>
                </c:pt>
                <c:pt idx="606">
                  <c:v>355.02</c:v>
                </c:pt>
                <c:pt idx="607">
                  <c:v>355.88</c:v>
                </c:pt>
                <c:pt idx="608">
                  <c:v>355.88</c:v>
                </c:pt>
                <c:pt idx="609">
                  <c:v>355.3</c:v>
                </c:pt>
                <c:pt idx="610">
                  <c:v>355.36</c:v>
                </c:pt>
                <c:pt idx="611">
                  <c:v>355.3</c:v>
                </c:pt>
                <c:pt idx="612">
                  <c:v>356.46</c:v>
                </c:pt>
                <c:pt idx="613">
                  <c:v>357.15</c:v>
                </c:pt>
                <c:pt idx="614">
                  <c:v>358.28</c:v>
                </c:pt>
                <c:pt idx="615">
                  <c:v>358.05</c:v>
                </c:pt>
                <c:pt idx="616">
                  <c:v>357.57</c:v>
                </c:pt>
                <c:pt idx="617">
                  <c:v>350.98</c:v>
                </c:pt>
                <c:pt idx="618">
                  <c:v>352.19</c:v>
                </c:pt>
                <c:pt idx="619">
                  <c:v>347.9</c:v>
                </c:pt>
                <c:pt idx="620">
                  <c:v>344</c:v>
                </c:pt>
                <c:pt idx="621">
                  <c:v>348.65</c:v>
                </c:pt>
                <c:pt idx="622">
                  <c:v>351.51</c:v>
                </c:pt>
                <c:pt idx="623">
                  <c:v>352.77</c:v>
                </c:pt>
                <c:pt idx="624">
                  <c:v>353.62</c:v>
                </c:pt>
                <c:pt idx="625">
                  <c:v>344.88</c:v>
                </c:pt>
                <c:pt idx="626">
                  <c:v>346.21</c:v>
                </c:pt>
                <c:pt idx="627">
                  <c:v>341.85</c:v>
                </c:pt>
                <c:pt idx="628">
                  <c:v>341.51</c:v>
                </c:pt>
                <c:pt idx="629">
                  <c:v>342.02</c:v>
                </c:pt>
                <c:pt idx="630">
                  <c:v>338.1</c:v>
                </c:pt>
                <c:pt idx="631">
                  <c:v>346.44</c:v>
                </c:pt>
                <c:pt idx="632">
                  <c:v>345.16</c:v>
                </c:pt>
                <c:pt idx="633">
                  <c:v>346.54</c:v>
                </c:pt>
                <c:pt idx="634">
                  <c:v>343.09</c:v>
                </c:pt>
                <c:pt idx="635">
                  <c:v>347.19</c:v>
                </c:pt>
                <c:pt idx="636">
                  <c:v>348.98</c:v>
                </c:pt>
                <c:pt idx="637">
                  <c:v>351.89</c:v>
                </c:pt>
                <c:pt idx="638">
                  <c:v>354.53</c:v>
                </c:pt>
                <c:pt idx="639">
                  <c:v>355.92</c:v>
                </c:pt>
                <c:pt idx="640">
                  <c:v>355.47</c:v>
                </c:pt>
                <c:pt idx="641">
                  <c:v>356.11</c:v>
                </c:pt>
                <c:pt idx="642">
                  <c:v>355.45</c:v>
                </c:pt>
                <c:pt idx="643">
                  <c:v>359.35</c:v>
                </c:pt>
                <c:pt idx="644">
                  <c:v>360.16</c:v>
                </c:pt>
                <c:pt idx="645">
                  <c:v>362.35</c:v>
                </c:pt>
                <c:pt idx="646">
                  <c:v>363.9</c:v>
                </c:pt>
                <c:pt idx="647">
                  <c:v>365.45</c:v>
                </c:pt>
                <c:pt idx="648">
                  <c:v>366.19</c:v>
                </c:pt>
                <c:pt idx="649">
                  <c:v>364.29</c:v>
                </c:pt>
                <c:pt idx="650">
                  <c:v>363.74</c:v>
                </c:pt>
                <c:pt idx="651">
                  <c:v>364.12</c:v>
                </c:pt>
                <c:pt idx="652">
                  <c:v>364.45</c:v>
                </c:pt>
                <c:pt idx="653">
                  <c:v>365.98</c:v>
                </c:pt>
                <c:pt idx="654">
                  <c:v>355.43</c:v>
                </c:pt>
                <c:pt idx="655">
                  <c:v>353.89</c:v>
                </c:pt>
                <c:pt idx="656">
                  <c:v>354.98</c:v>
                </c:pt>
                <c:pt idx="657">
                  <c:v>355.53</c:v>
                </c:pt>
                <c:pt idx="658">
                  <c:v>353.63</c:v>
                </c:pt>
                <c:pt idx="659">
                  <c:v>355.92</c:v>
                </c:pt>
                <c:pt idx="660">
                  <c:v>356.86</c:v>
                </c:pt>
                <c:pt idx="661">
                  <c:v>356.25</c:v>
                </c:pt>
                <c:pt idx="662">
                  <c:v>343.42</c:v>
                </c:pt>
                <c:pt idx="663">
                  <c:v>345.44</c:v>
                </c:pt>
                <c:pt idx="664">
                  <c:v>346.09</c:v>
                </c:pt>
                <c:pt idx="665">
                  <c:v>346</c:v>
                </c:pt>
                <c:pt idx="666">
                  <c:v>355.15</c:v>
                </c:pt>
                <c:pt idx="667">
                  <c:v>342.67</c:v>
                </c:pt>
                <c:pt idx="668">
                  <c:v>341.26</c:v>
                </c:pt>
                <c:pt idx="669">
                  <c:v>339.55</c:v>
                </c:pt>
                <c:pt idx="670">
                  <c:v>341.58</c:v>
                </c:pt>
                <c:pt idx="671">
                  <c:v>334.52</c:v>
                </c:pt>
                <c:pt idx="672">
                  <c:v>337.34</c:v>
                </c:pt>
                <c:pt idx="673">
                  <c:v>337.34</c:v>
                </c:pt>
                <c:pt idx="674">
                  <c:v>332.2</c:v>
                </c:pt>
                <c:pt idx="675">
                  <c:v>328.49</c:v>
                </c:pt>
                <c:pt idx="676">
                  <c:v>325.06</c:v>
                </c:pt>
                <c:pt idx="677">
                  <c:v>323.49</c:v>
                </c:pt>
                <c:pt idx="678">
                  <c:v>321.95999999999998</c:v>
                </c:pt>
                <c:pt idx="679">
                  <c:v>318.37</c:v>
                </c:pt>
                <c:pt idx="680">
                  <c:v>325.99</c:v>
                </c:pt>
                <c:pt idx="681">
                  <c:v>318.17</c:v>
                </c:pt>
                <c:pt idx="682">
                  <c:v>320.66000000000003</c:v>
                </c:pt>
                <c:pt idx="683">
                  <c:v>323.38</c:v>
                </c:pt>
                <c:pt idx="684">
                  <c:v>323.49</c:v>
                </c:pt>
                <c:pt idx="685">
                  <c:v>317.58</c:v>
                </c:pt>
                <c:pt idx="686">
                  <c:v>320.77</c:v>
                </c:pt>
                <c:pt idx="687">
                  <c:v>317.55</c:v>
                </c:pt>
                <c:pt idx="688">
                  <c:v>317.57</c:v>
                </c:pt>
                <c:pt idx="689">
                  <c:v>317.60000000000002</c:v>
                </c:pt>
                <c:pt idx="690">
                  <c:v>317.56</c:v>
                </c:pt>
                <c:pt idx="691">
                  <c:v>320.54000000000002</c:v>
                </c:pt>
                <c:pt idx="692">
                  <c:v>314.45</c:v>
                </c:pt>
                <c:pt idx="693">
                  <c:v>319.99</c:v>
                </c:pt>
                <c:pt idx="694">
                  <c:v>322.76</c:v>
                </c:pt>
                <c:pt idx="695">
                  <c:v>327.57</c:v>
                </c:pt>
                <c:pt idx="696">
                  <c:v>327.38</c:v>
                </c:pt>
                <c:pt idx="697">
                  <c:v>324.58</c:v>
                </c:pt>
                <c:pt idx="698">
                  <c:v>322.77</c:v>
                </c:pt>
                <c:pt idx="699">
                  <c:v>319.73</c:v>
                </c:pt>
                <c:pt idx="700">
                  <c:v>317.57</c:v>
                </c:pt>
                <c:pt idx="701">
                  <c:v>317.27999999999997</c:v>
                </c:pt>
                <c:pt idx="702">
                  <c:v>317.77999999999997</c:v>
                </c:pt>
                <c:pt idx="703">
                  <c:v>315.22000000000003</c:v>
                </c:pt>
                <c:pt idx="704">
                  <c:v>312.49</c:v>
                </c:pt>
                <c:pt idx="705">
                  <c:v>312.16000000000003</c:v>
                </c:pt>
                <c:pt idx="706">
                  <c:v>310.47000000000003</c:v>
                </c:pt>
                <c:pt idx="707">
                  <c:v>313.02</c:v>
                </c:pt>
                <c:pt idx="708">
                  <c:v>312.70999999999998</c:v>
                </c:pt>
                <c:pt idx="709">
                  <c:v>316.51</c:v>
                </c:pt>
                <c:pt idx="710">
                  <c:v>317.54000000000002</c:v>
                </c:pt>
                <c:pt idx="711">
                  <c:v>319.45</c:v>
                </c:pt>
                <c:pt idx="712">
                  <c:v>322.67</c:v>
                </c:pt>
                <c:pt idx="713">
                  <c:v>324.81</c:v>
                </c:pt>
                <c:pt idx="714">
                  <c:v>325.16000000000003</c:v>
                </c:pt>
                <c:pt idx="715">
                  <c:v>326.02999999999997</c:v>
                </c:pt>
                <c:pt idx="716">
                  <c:v>327.06</c:v>
                </c:pt>
                <c:pt idx="717">
                  <c:v>325.10000000000002</c:v>
                </c:pt>
                <c:pt idx="718">
                  <c:v>326.75</c:v>
                </c:pt>
                <c:pt idx="719">
                  <c:v>332.06</c:v>
                </c:pt>
                <c:pt idx="720">
                  <c:v>333.21</c:v>
                </c:pt>
                <c:pt idx="721">
                  <c:v>332.92</c:v>
                </c:pt>
                <c:pt idx="722">
                  <c:v>332.5</c:v>
                </c:pt>
                <c:pt idx="723">
                  <c:v>333.38</c:v>
                </c:pt>
                <c:pt idx="724">
                  <c:v>333.06</c:v>
                </c:pt>
                <c:pt idx="725">
                  <c:v>332.29</c:v>
                </c:pt>
                <c:pt idx="726">
                  <c:v>332.84</c:v>
                </c:pt>
                <c:pt idx="727">
                  <c:v>333.63</c:v>
                </c:pt>
                <c:pt idx="728">
                  <c:v>336.39</c:v>
                </c:pt>
                <c:pt idx="729">
                  <c:v>337.9</c:v>
                </c:pt>
                <c:pt idx="730">
                  <c:v>339.79</c:v>
                </c:pt>
                <c:pt idx="731">
                  <c:v>341</c:v>
                </c:pt>
                <c:pt idx="732">
                  <c:v>341</c:v>
                </c:pt>
                <c:pt idx="733">
                  <c:v>340.86</c:v>
                </c:pt>
                <c:pt idx="734">
                  <c:v>340.9</c:v>
                </c:pt>
                <c:pt idx="735">
                  <c:v>341.48</c:v>
                </c:pt>
                <c:pt idx="736">
                  <c:v>342.67</c:v>
                </c:pt>
                <c:pt idx="737">
                  <c:v>342.1</c:v>
                </c:pt>
                <c:pt idx="738">
                  <c:v>342.09</c:v>
                </c:pt>
                <c:pt idx="739">
                  <c:v>342.09</c:v>
                </c:pt>
                <c:pt idx="740">
                  <c:v>342.09</c:v>
                </c:pt>
                <c:pt idx="741">
                  <c:v>338.49</c:v>
                </c:pt>
                <c:pt idx="742">
                  <c:v>339.6</c:v>
                </c:pt>
                <c:pt idx="743">
                  <c:v>339.31</c:v>
                </c:pt>
                <c:pt idx="744">
                  <c:v>340.1</c:v>
                </c:pt>
                <c:pt idx="745">
                  <c:v>338.45</c:v>
                </c:pt>
                <c:pt idx="746">
                  <c:v>337.13</c:v>
                </c:pt>
                <c:pt idx="747">
                  <c:v>338.47</c:v>
                </c:pt>
                <c:pt idx="748">
                  <c:v>340.12</c:v>
                </c:pt>
                <c:pt idx="749">
                  <c:v>342.31</c:v>
                </c:pt>
                <c:pt idx="750">
                  <c:v>339.69</c:v>
                </c:pt>
                <c:pt idx="751">
                  <c:v>337.73</c:v>
                </c:pt>
                <c:pt idx="752">
                  <c:v>330.28</c:v>
                </c:pt>
                <c:pt idx="753">
                  <c:v>335.31</c:v>
                </c:pt>
                <c:pt idx="754">
                  <c:v>337.37</c:v>
                </c:pt>
                <c:pt idx="755">
                  <c:v>334.2</c:v>
                </c:pt>
                <c:pt idx="756">
                  <c:v>331.05</c:v>
                </c:pt>
                <c:pt idx="757">
                  <c:v>330.48</c:v>
                </c:pt>
                <c:pt idx="758">
                  <c:v>329.21</c:v>
                </c:pt>
                <c:pt idx="759">
                  <c:v>325.52999999999997</c:v>
                </c:pt>
                <c:pt idx="760">
                  <c:v>324.95999999999998</c:v>
                </c:pt>
                <c:pt idx="761">
                  <c:v>326.81</c:v>
                </c:pt>
                <c:pt idx="762">
                  <c:v>324.42</c:v>
                </c:pt>
                <c:pt idx="763">
                  <c:v>331.88</c:v>
                </c:pt>
                <c:pt idx="764">
                  <c:v>331.72</c:v>
                </c:pt>
                <c:pt idx="765">
                  <c:v>330.84</c:v>
                </c:pt>
                <c:pt idx="766">
                  <c:v>332.19</c:v>
                </c:pt>
                <c:pt idx="767">
                  <c:v>328.61</c:v>
                </c:pt>
                <c:pt idx="768">
                  <c:v>328.65</c:v>
                </c:pt>
                <c:pt idx="769">
                  <c:v>326.05</c:v>
                </c:pt>
                <c:pt idx="770">
                  <c:v>319.36</c:v>
                </c:pt>
                <c:pt idx="771">
                  <c:v>323.29000000000002</c:v>
                </c:pt>
                <c:pt idx="772">
                  <c:v>328.14</c:v>
                </c:pt>
                <c:pt idx="773">
                  <c:v>321.92</c:v>
                </c:pt>
                <c:pt idx="774">
                  <c:v>318.60000000000002</c:v>
                </c:pt>
                <c:pt idx="775">
                  <c:v>322.81</c:v>
                </c:pt>
                <c:pt idx="776">
                  <c:v>319.39999999999998</c:v>
                </c:pt>
                <c:pt idx="777">
                  <c:v>313.14</c:v>
                </c:pt>
                <c:pt idx="778">
                  <c:v>308.42</c:v>
                </c:pt>
                <c:pt idx="779">
                  <c:v>307.31</c:v>
                </c:pt>
                <c:pt idx="780">
                  <c:v>304.67</c:v>
                </c:pt>
                <c:pt idx="781">
                  <c:v>304.67</c:v>
                </c:pt>
                <c:pt idx="782">
                  <c:v>303.70999999999998</c:v>
                </c:pt>
                <c:pt idx="783">
                  <c:v>303.70999999999998</c:v>
                </c:pt>
                <c:pt idx="784">
                  <c:v>312.32</c:v>
                </c:pt>
                <c:pt idx="785">
                  <c:v>312.32</c:v>
                </c:pt>
                <c:pt idx="786">
                  <c:v>312.32</c:v>
                </c:pt>
                <c:pt idx="787">
                  <c:v>312.32</c:v>
                </c:pt>
                <c:pt idx="788">
                  <c:v>312.32</c:v>
                </c:pt>
                <c:pt idx="789">
                  <c:v>312.32</c:v>
                </c:pt>
                <c:pt idx="790">
                  <c:v>312.33999999999997</c:v>
                </c:pt>
                <c:pt idx="791">
                  <c:v>312.33999999999997</c:v>
                </c:pt>
                <c:pt idx="792">
                  <c:v>326.25</c:v>
                </c:pt>
                <c:pt idx="793">
                  <c:v>325.12</c:v>
                </c:pt>
                <c:pt idx="794">
                  <c:v>322.08999999999997</c:v>
                </c:pt>
                <c:pt idx="795">
                  <c:v>319.89</c:v>
                </c:pt>
                <c:pt idx="796">
                  <c:v>317.72000000000003</c:v>
                </c:pt>
                <c:pt idx="797">
                  <c:v>324.72000000000003</c:v>
                </c:pt>
                <c:pt idx="798">
                  <c:v>328.93</c:v>
                </c:pt>
                <c:pt idx="799">
                  <c:v>329.31</c:v>
                </c:pt>
                <c:pt idx="800">
                  <c:v>333.67</c:v>
                </c:pt>
                <c:pt idx="802">
                  <c:v>337.23</c:v>
                </c:pt>
                <c:pt idx="803">
                  <c:v>336.74</c:v>
                </c:pt>
                <c:pt idx="804">
                  <c:v>332.87</c:v>
                </c:pt>
                <c:pt idx="805">
                  <c:v>336.34</c:v>
                </c:pt>
                <c:pt idx="806">
                  <c:v>338.35</c:v>
                </c:pt>
                <c:pt idx="807">
                  <c:v>344.66</c:v>
                </c:pt>
                <c:pt idx="808">
                  <c:v>335.77</c:v>
                </c:pt>
                <c:pt idx="809">
                  <c:v>339.11</c:v>
                </c:pt>
                <c:pt idx="810">
                  <c:v>342.23</c:v>
                </c:pt>
                <c:pt idx="811">
                  <c:v>343.65</c:v>
                </c:pt>
                <c:pt idx="812">
                  <c:v>342.22</c:v>
                </c:pt>
                <c:pt idx="813">
                  <c:v>339.9</c:v>
                </c:pt>
                <c:pt idx="814">
                  <c:v>345.14</c:v>
                </c:pt>
                <c:pt idx="815">
                  <c:v>346.84</c:v>
                </c:pt>
                <c:pt idx="816">
                  <c:v>348.14</c:v>
                </c:pt>
                <c:pt idx="817">
                  <c:v>349.12</c:v>
                </c:pt>
                <c:pt idx="818">
                  <c:v>347.16</c:v>
                </c:pt>
                <c:pt idx="819">
                  <c:v>343.5</c:v>
                </c:pt>
                <c:pt idx="820">
                  <c:v>349.39</c:v>
                </c:pt>
                <c:pt idx="821">
                  <c:v>348.51</c:v>
                </c:pt>
                <c:pt idx="822">
                  <c:v>349.29</c:v>
                </c:pt>
                <c:pt idx="823">
                  <c:v>352.24</c:v>
                </c:pt>
                <c:pt idx="824">
                  <c:v>348.64</c:v>
                </c:pt>
                <c:pt idx="825">
                  <c:v>352.97</c:v>
                </c:pt>
                <c:pt idx="826">
                  <c:v>355.08</c:v>
                </c:pt>
                <c:pt idx="827">
                  <c:v>354.16</c:v>
                </c:pt>
                <c:pt idx="828">
                  <c:v>350.59</c:v>
                </c:pt>
                <c:pt idx="829">
                  <c:v>350.59</c:v>
                </c:pt>
                <c:pt idx="830">
                  <c:v>352.62</c:v>
                </c:pt>
                <c:pt idx="831">
                  <c:v>352.84</c:v>
                </c:pt>
                <c:pt idx="832">
                  <c:v>352.13</c:v>
                </c:pt>
                <c:pt idx="833">
                  <c:v>351.13</c:v>
                </c:pt>
                <c:pt idx="834">
                  <c:v>352.9</c:v>
                </c:pt>
                <c:pt idx="835">
                  <c:v>352.16</c:v>
                </c:pt>
                <c:pt idx="836">
                  <c:v>352.16</c:v>
                </c:pt>
                <c:pt idx="837">
                  <c:v>352.16</c:v>
                </c:pt>
                <c:pt idx="838">
                  <c:v>346.64</c:v>
                </c:pt>
                <c:pt idx="839">
                  <c:v>347.32</c:v>
                </c:pt>
                <c:pt idx="840">
                  <c:v>348.05</c:v>
                </c:pt>
                <c:pt idx="841">
                  <c:v>347.82</c:v>
                </c:pt>
                <c:pt idx="842">
                  <c:v>347.01</c:v>
                </c:pt>
                <c:pt idx="843">
                  <c:v>348.8</c:v>
                </c:pt>
                <c:pt idx="844">
                  <c:v>349.85</c:v>
                </c:pt>
                <c:pt idx="845">
                  <c:v>350.26</c:v>
                </c:pt>
                <c:pt idx="846">
                  <c:v>345.35</c:v>
                </c:pt>
                <c:pt idx="847">
                  <c:v>347.47</c:v>
                </c:pt>
                <c:pt idx="848">
                  <c:v>343.38</c:v>
                </c:pt>
                <c:pt idx="849">
                  <c:v>338.6</c:v>
                </c:pt>
                <c:pt idx="850">
                  <c:v>334.49</c:v>
                </c:pt>
                <c:pt idx="851">
                  <c:v>338.63</c:v>
                </c:pt>
                <c:pt idx="852">
                  <c:v>332.92</c:v>
                </c:pt>
                <c:pt idx="853">
                  <c:v>333.85</c:v>
                </c:pt>
                <c:pt idx="854">
                  <c:v>333.24</c:v>
                </c:pt>
                <c:pt idx="855">
                  <c:v>325.70999999999998</c:v>
                </c:pt>
                <c:pt idx="856">
                  <c:v>328.33</c:v>
                </c:pt>
                <c:pt idx="857">
                  <c:v>326.98</c:v>
                </c:pt>
                <c:pt idx="858">
                  <c:v>325.52999999999997</c:v>
                </c:pt>
                <c:pt idx="859">
                  <c:v>325.89999999999998</c:v>
                </c:pt>
                <c:pt idx="860">
                  <c:v>323.2</c:v>
                </c:pt>
                <c:pt idx="861">
                  <c:v>322.35000000000002</c:v>
                </c:pt>
                <c:pt idx="862">
                  <c:v>325.44</c:v>
                </c:pt>
                <c:pt idx="863">
                  <c:v>333.19</c:v>
                </c:pt>
                <c:pt idx="864">
                  <c:v>355.7</c:v>
                </c:pt>
                <c:pt idx="865">
                  <c:v>336.35</c:v>
                </c:pt>
                <c:pt idx="866">
                  <c:v>340.08</c:v>
                </c:pt>
                <c:pt idx="867">
                  <c:v>342.14</c:v>
                </c:pt>
                <c:pt idx="868">
                  <c:v>343.56</c:v>
                </c:pt>
                <c:pt idx="869">
                  <c:v>346.1</c:v>
                </c:pt>
                <c:pt idx="870">
                  <c:v>347.68</c:v>
                </c:pt>
                <c:pt idx="871">
                  <c:v>348.03</c:v>
                </c:pt>
                <c:pt idx="872">
                  <c:v>349.35</c:v>
                </c:pt>
                <c:pt idx="873">
                  <c:v>350.56</c:v>
                </c:pt>
                <c:pt idx="874">
                  <c:v>351.31</c:v>
                </c:pt>
                <c:pt idx="875">
                  <c:v>352.54</c:v>
                </c:pt>
                <c:pt idx="876">
                  <c:v>355.29</c:v>
                </c:pt>
                <c:pt idx="877">
                  <c:v>356.2</c:v>
                </c:pt>
                <c:pt idx="878">
                  <c:v>357.13</c:v>
                </c:pt>
                <c:pt idx="879">
                  <c:v>357.99</c:v>
                </c:pt>
                <c:pt idx="880">
                  <c:v>358.78</c:v>
                </c:pt>
                <c:pt idx="881">
                  <c:v>359.46</c:v>
                </c:pt>
                <c:pt idx="882">
                  <c:v>358.54</c:v>
                </c:pt>
                <c:pt idx="883">
                  <c:v>356.91</c:v>
                </c:pt>
                <c:pt idx="884">
                  <c:v>357.25</c:v>
                </c:pt>
                <c:pt idx="885">
                  <c:v>355.65</c:v>
                </c:pt>
                <c:pt idx="886">
                  <c:v>357.59</c:v>
                </c:pt>
                <c:pt idx="887">
                  <c:v>355.69</c:v>
                </c:pt>
                <c:pt idx="888">
                  <c:v>352.21</c:v>
                </c:pt>
                <c:pt idx="889">
                  <c:v>347.01</c:v>
                </c:pt>
                <c:pt idx="890">
                  <c:v>353.68</c:v>
                </c:pt>
                <c:pt idx="891">
                  <c:v>355.96</c:v>
                </c:pt>
                <c:pt idx="892">
                  <c:v>355.96</c:v>
                </c:pt>
                <c:pt idx="893">
                  <c:v>357.79</c:v>
                </c:pt>
                <c:pt idx="894">
                  <c:v>356.67</c:v>
                </c:pt>
                <c:pt idx="895">
                  <c:v>352.44</c:v>
                </c:pt>
                <c:pt idx="896">
                  <c:v>352.51</c:v>
                </c:pt>
                <c:pt idx="897">
                  <c:v>349.46</c:v>
                </c:pt>
                <c:pt idx="898">
                  <c:v>350.5</c:v>
                </c:pt>
                <c:pt idx="899">
                  <c:v>354.15</c:v>
                </c:pt>
                <c:pt idx="900">
                  <c:v>352.06</c:v>
                </c:pt>
                <c:pt idx="901">
                  <c:v>348.42</c:v>
                </c:pt>
                <c:pt idx="902">
                  <c:v>347.9</c:v>
                </c:pt>
                <c:pt idx="903">
                  <c:v>334.82</c:v>
                </c:pt>
                <c:pt idx="904">
                  <c:v>334.52</c:v>
                </c:pt>
                <c:pt idx="905">
                  <c:v>341.66</c:v>
                </c:pt>
                <c:pt idx="906">
                  <c:v>349.09</c:v>
                </c:pt>
                <c:pt idx="907">
                  <c:v>352.29</c:v>
                </c:pt>
                <c:pt idx="908">
                  <c:v>346.79</c:v>
                </c:pt>
                <c:pt idx="909">
                  <c:v>353.85</c:v>
                </c:pt>
                <c:pt idx="910">
                  <c:v>344.33</c:v>
                </c:pt>
                <c:pt idx="911">
                  <c:v>340.91</c:v>
                </c:pt>
                <c:pt idx="912">
                  <c:v>338.38</c:v>
                </c:pt>
                <c:pt idx="913">
                  <c:v>333.4</c:v>
                </c:pt>
                <c:pt idx="914">
                  <c:v>335.56</c:v>
                </c:pt>
                <c:pt idx="915">
                  <c:v>332.59</c:v>
                </c:pt>
                <c:pt idx="916">
                  <c:v>332.14</c:v>
                </c:pt>
                <c:pt idx="917">
                  <c:v>331.77</c:v>
                </c:pt>
                <c:pt idx="918">
                  <c:v>331.25</c:v>
                </c:pt>
                <c:pt idx="919">
                  <c:v>327.08</c:v>
                </c:pt>
                <c:pt idx="920">
                  <c:v>336.01</c:v>
                </c:pt>
                <c:pt idx="921">
                  <c:v>332.73</c:v>
                </c:pt>
                <c:pt idx="922">
                  <c:v>330.65</c:v>
                </c:pt>
                <c:pt idx="923">
                  <c:v>335.04</c:v>
                </c:pt>
                <c:pt idx="924">
                  <c:v>339.13</c:v>
                </c:pt>
                <c:pt idx="925">
                  <c:v>342.47</c:v>
                </c:pt>
                <c:pt idx="926">
                  <c:v>344.26</c:v>
                </c:pt>
                <c:pt idx="927">
                  <c:v>344.56</c:v>
                </c:pt>
                <c:pt idx="928">
                  <c:v>347.83</c:v>
                </c:pt>
                <c:pt idx="929">
                  <c:v>348.79</c:v>
                </c:pt>
                <c:pt idx="930">
                  <c:v>345.3</c:v>
                </c:pt>
                <c:pt idx="931">
                  <c:v>349.61</c:v>
                </c:pt>
                <c:pt idx="932">
                  <c:v>354.7</c:v>
                </c:pt>
                <c:pt idx="933">
                  <c:v>348.72</c:v>
                </c:pt>
                <c:pt idx="934">
                  <c:v>344.63</c:v>
                </c:pt>
                <c:pt idx="935">
                  <c:v>342.18</c:v>
                </c:pt>
                <c:pt idx="936">
                  <c:v>346.41</c:v>
                </c:pt>
                <c:pt idx="937">
                  <c:v>354.76</c:v>
                </c:pt>
                <c:pt idx="938">
                  <c:v>343.66</c:v>
                </c:pt>
                <c:pt idx="939">
                  <c:v>347.38</c:v>
                </c:pt>
                <c:pt idx="940">
                  <c:v>349.61</c:v>
                </c:pt>
                <c:pt idx="941">
                  <c:v>350.8</c:v>
                </c:pt>
                <c:pt idx="942">
                  <c:v>350.58</c:v>
                </c:pt>
                <c:pt idx="943">
                  <c:v>350.21</c:v>
                </c:pt>
                <c:pt idx="944">
                  <c:v>350.28</c:v>
                </c:pt>
                <c:pt idx="945">
                  <c:v>352.29</c:v>
                </c:pt>
                <c:pt idx="946">
                  <c:v>353.77</c:v>
                </c:pt>
                <c:pt idx="947">
                  <c:v>354.67</c:v>
                </c:pt>
                <c:pt idx="948">
                  <c:v>356.01</c:v>
                </c:pt>
                <c:pt idx="949">
                  <c:v>356.6</c:v>
                </c:pt>
                <c:pt idx="950">
                  <c:v>356.53</c:v>
                </c:pt>
                <c:pt idx="951">
                  <c:v>354.3</c:v>
                </c:pt>
                <c:pt idx="952">
                  <c:v>356.3</c:v>
                </c:pt>
                <c:pt idx="953">
                  <c:v>355.11</c:v>
                </c:pt>
                <c:pt idx="954">
                  <c:v>356.97</c:v>
                </c:pt>
                <c:pt idx="955">
                  <c:v>355.19</c:v>
                </c:pt>
                <c:pt idx="956">
                  <c:v>356.01</c:v>
                </c:pt>
                <c:pt idx="957">
                  <c:v>354.96</c:v>
                </c:pt>
                <c:pt idx="958">
                  <c:v>353.77</c:v>
                </c:pt>
                <c:pt idx="959">
                  <c:v>354.67</c:v>
                </c:pt>
                <c:pt idx="960">
                  <c:v>356.9</c:v>
                </c:pt>
                <c:pt idx="961">
                  <c:v>357.64</c:v>
                </c:pt>
                <c:pt idx="962">
                  <c:v>357.34</c:v>
                </c:pt>
                <c:pt idx="963">
                  <c:v>358.61</c:v>
                </c:pt>
                <c:pt idx="964">
                  <c:v>358.76</c:v>
                </c:pt>
                <c:pt idx="965">
                  <c:v>357.05</c:v>
                </c:pt>
                <c:pt idx="966">
                  <c:v>355.11</c:v>
                </c:pt>
                <c:pt idx="967">
                  <c:v>356.45</c:v>
                </c:pt>
                <c:pt idx="968">
                  <c:v>357.79</c:v>
                </c:pt>
                <c:pt idx="969">
                  <c:v>357.86</c:v>
                </c:pt>
                <c:pt idx="970">
                  <c:v>355.86</c:v>
                </c:pt>
                <c:pt idx="971">
                  <c:v>358.61</c:v>
                </c:pt>
                <c:pt idx="972">
                  <c:v>358.01</c:v>
                </c:pt>
                <c:pt idx="973">
                  <c:v>352.21</c:v>
                </c:pt>
                <c:pt idx="974">
                  <c:v>347.53</c:v>
                </c:pt>
                <c:pt idx="975">
                  <c:v>345.89</c:v>
                </c:pt>
                <c:pt idx="976">
                  <c:v>347.75</c:v>
                </c:pt>
                <c:pt idx="977">
                  <c:v>346.27</c:v>
                </c:pt>
                <c:pt idx="978">
                  <c:v>352.73</c:v>
                </c:pt>
                <c:pt idx="979">
                  <c:v>354.82</c:v>
                </c:pt>
                <c:pt idx="980">
                  <c:v>356.45</c:v>
                </c:pt>
                <c:pt idx="981">
                  <c:v>349.61</c:v>
                </c:pt>
                <c:pt idx="982">
                  <c:v>344.18</c:v>
                </c:pt>
                <c:pt idx="983">
                  <c:v>347.6</c:v>
                </c:pt>
                <c:pt idx="984">
                  <c:v>336.97</c:v>
                </c:pt>
                <c:pt idx="985">
                  <c:v>333.4</c:v>
                </c:pt>
                <c:pt idx="986">
                  <c:v>334.15</c:v>
                </c:pt>
                <c:pt idx="987">
                  <c:v>331.1</c:v>
                </c:pt>
                <c:pt idx="988">
                  <c:v>329.61</c:v>
                </c:pt>
                <c:pt idx="989">
                  <c:v>324.93</c:v>
                </c:pt>
                <c:pt idx="990">
                  <c:v>323.29000000000002</c:v>
                </c:pt>
                <c:pt idx="991">
                  <c:v>320.76</c:v>
                </c:pt>
                <c:pt idx="992">
                  <c:v>325.45</c:v>
                </c:pt>
                <c:pt idx="993">
                  <c:v>328.94</c:v>
                </c:pt>
                <c:pt idx="994">
                  <c:v>325.52</c:v>
                </c:pt>
                <c:pt idx="995">
                  <c:v>327.16000000000003</c:v>
                </c:pt>
                <c:pt idx="996">
                  <c:v>330.5</c:v>
                </c:pt>
                <c:pt idx="997">
                  <c:v>326.56</c:v>
                </c:pt>
                <c:pt idx="998">
                  <c:v>333.85</c:v>
                </c:pt>
                <c:pt idx="999">
                  <c:v>327.98</c:v>
                </c:pt>
                <c:pt idx="1000">
                  <c:v>326.12</c:v>
                </c:pt>
                <c:pt idx="1001">
                  <c:v>332.21</c:v>
                </c:pt>
                <c:pt idx="1002">
                  <c:v>334.15</c:v>
                </c:pt>
                <c:pt idx="1003">
                  <c:v>341.21</c:v>
                </c:pt>
                <c:pt idx="1004">
                  <c:v>343.59</c:v>
                </c:pt>
                <c:pt idx="1005">
                  <c:v>344.7</c:v>
                </c:pt>
                <c:pt idx="1006">
                  <c:v>347.01</c:v>
                </c:pt>
                <c:pt idx="1007">
                  <c:v>343.74</c:v>
                </c:pt>
                <c:pt idx="1008">
                  <c:v>354.34</c:v>
                </c:pt>
                <c:pt idx="1009">
                  <c:v>344.78</c:v>
                </c:pt>
                <c:pt idx="1010">
                  <c:v>340.54</c:v>
                </c:pt>
                <c:pt idx="1011">
                  <c:v>343.22</c:v>
                </c:pt>
                <c:pt idx="1012">
                  <c:v>343.96</c:v>
                </c:pt>
                <c:pt idx="1013">
                  <c:v>345.3</c:v>
                </c:pt>
                <c:pt idx="1014">
                  <c:v>346.41</c:v>
                </c:pt>
                <c:pt idx="1015">
                  <c:v>343.66</c:v>
                </c:pt>
                <c:pt idx="1016">
                  <c:v>345.15</c:v>
                </c:pt>
                <c:pt idx="1017">
                  <c:v>347.46</c:v>
                </c:pt>
                <c:pt idx="1018">
                  <c:v>349.61</c:v>
                </c:pt>
                <c:pt idx="1019">
                  <c:v>350.8</c:v>
                </c:pt>
                <c:pt idx="1020">
                  <c:v>351.99</c:v>
                </c:pt>
                <c:pt idx="1021">
                  <c:v>353.03</c:v>
                </c:pt>
                <c:pt idx="1022">
                  <c:v>353.85</c:v>
                </c:pt>
                <c:pt idx="1023">
                  <c:v>354</c:v>
                </c:pt>
                <c:pt idx="1024">
                  <c:v>352.14</c:v>
                </c:pt>
                <c:pt idx="1025">
                  <c:v>353.85</c:v>
                </c:pt>
                <c:pt idx="1026">
                  <c:v>354.59</c:v>
                </c:pt>
                <c:pt idx="1027">
                  <c:v>353.55</c:v>
                </c:pt>
                <c:pt idx="1028">
                  <c:v>353.55</c:v>
                </c:pt>
                <c:pt idx="1029">
                  <c:v>354.74</c:v>
                </c:pt>
                <c:pt idx="1030">
                  <c:v>354.3</c:v>
                </c:pt>
                <c:pt idx="1031">
                  <c:v>352.44</c:v>
                </c:pt>
                <c:pt idx="1032">
                  <c:v>355.71</c:v>
                </c:pt>
                <c:pt idx="1033">
                  <c:v>357.57</c:v>
                </c:pt>
                <c:pt idx="1034">
                  <c:v>356.82</c:v>
                </c:pt>
                <c:pt idx="1035">
                  <c:v>351.54</c:v>
                </c:pt>
                <c:pt idx="1036">
                  <c:v>349.83</c:v>
                </c:pt>
                <c:pt idx="1037">
                  <c:v>349.09</c:v>
                </c:pt>
                <c:pt idx="1038">
                  <c:v>344.18</c:v>
                </c:pt>
                <c:pt idx="1039">
                  <c:v>351.77</c:v>
                </c:pt>
                <c:pt idx="1040">
                  <c:v>351.17</c:v>
                </c:pt>
                <c:pt idx="1041">
                  <c:v>350.5</c:v>
                </c:pt>
                <c:pt idx="1042">
                  <c:v>347.31</c:v>
                </c:pt>
                <c:pt idx="1043">
                  <c:v>336.82</c:v>
                </c:pt>
                <c:pt idx="1044">
                  <c:v>344.56</c:v>
                </c:pt>
                <c:pt idx="1045">
                  <c:v>346.19</c:v>
                </c:pt>
              </c:numCache>
            </c:numRef>
          </c:val>
          <c:smooth val="0"/>
          <c:extLst>
            <c:ext xmlns:c16="http://schemas.microsoft.com/office/drawing/2014/chart" uri="{C3380CC4-5D6E-409C-BE32-E72D297353CC}">
              <c16:uniqueId val="{00000000-59F9-4270-A156-F2567C35FED5}"/>
            </c:ext>
          </c:extLst>
        </c:ser>
        <c:dLbls>
          <c:showLegendKey val="0"/>
          <c:showVal val="0"/>
          <c:showCatName val="0"/>
          <c:showSerName val="0"/>
          <c:showPercent val="0"/>
          <c:showBubbleSize val="0"/>
        </c:dLbls>
        <c:smooth val="0"/>
        <c:axId val="294835712"/>
        <c:axId val="294843136"/>
      </c:lineChart>
      <c:dateAx>
        <c:axId val="294835712"/>
        <c:scaling>
          <c:orientation val="minMax"/>
        </c:scaling>
        <c:delete val="0"/>
        <c:axPos val="b"/>
        <c:numFmt formatCode="m/d/yyyy" sourceLinked="1"/>
        <c:majorTickMark val="out"/>
        <c:minorTickMark val="none"/>
        <c:tickLblPos val="nextTo"/>
        <c:txPr>
          <a:bodyPr/>
          <a:lstStyle/>
          <a:p>
            <a:pPr>
              <a:defRPr sz="700"/>
            </a:pPr>
            <a:endParaRPr lang="en-US"/>
          </a:p>
        </c:txPr>
        <c:crossAx val="294843136"/>
        <c:crosses val="autoZero"/>
        <c:auto val="1"/>
        <c:lblOffset val="100"/>
        <c:baseTimeUnit val="days"/>
      </c:dateAx>
      <c:valAx>
        <c:axId val="294843136"/>
        <c:scaling>
          <c:orientation val="minMax"/>
        </c:scaling>
        <c:delete val="0"/>
        <c:axPos val="l"/>
        <c:majorGridlines/>
        <c:title>
          <c:tx>
            <c:rich>
              <a:bodyPr rot="-5400000" vert="horz"/>
              <a:lstStyle/>
              <a:p>
                <a:pPr>
                  <a:defRPr sz="800"/>
                </a:pPr>
                <a:r>
                  <a:rPr lang="en-US" sz="800"/>
                  <a:t>Water Elevation (Feet)</a:t>
                </a:r>
              </a:p>
            </c:rich>
          </c:tx>
          <c:overlay val="0"/>
        </c:title>
        <c:numFmt formatCode="General" sourceLinked="1"/>
        <c:majorTickMark val="out"/>
        <c:minorTickMark val="none"/>
        <c:tickLblPos val="nextTo"/>
        <c:txPr>
          <a:bodyPr/>
          <a:lstStyle/>
          <a:p>
            <a:pPr>
              <a:defRPr sz="800"/>
            </a:pPr>
            <a:endParaRPr lang="en-US"/>
          </a:p>
        </c:txPr>
        <c:crossAx val="29483571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Surface</a:t>
            </a:r>
            <a:r>
              <a:rPr lang="en-US" sz="1800" baseline="0" dirty="0"/>
              <a:t> Water Usage (149k </a:t>
            </a:r>
            <a:r>
              <a:rPr lang="en-US" sz="1800" baseline="0" dirty="0" err="1"/>
              <a:t>Acft</a:t>
            </a:r>
            <a:r>
              <a:rPr lang="en-US" sz="1800" baseline="0" dirty="0"/>
              <a:t>)</a:t>
            </a:r>
            <a:endParaRPr lang="en-US" sz="1800" dirty="0"/>
          </a:p>
        </c:rich>
      </c:tx>
      <c:overlay val="0"/>
    </c:title>
    <c:autoTitleDeleted val="0"/>
    <c:plotArea>
      <c:layout/>
      <c:pieChart>
        <c:varyColors val="1"/>
        <c:ser>
          <c:idx val="0"/>
          <c:order val="0"/>
          <c:dLbls>
            <c:dLbl>
              <c:idx val="0"/>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1"/>
              <c:showSerName val="0"/>
              <c:showPercent val="0"/>
              <c:showBubbleSize val="0"/>
              <c:extLst>
                <c:ext xmlns:c16="http://schemas.microsoft.com/office/drawing/2014/chart" uri="{C3380CC4-5D6E-409C-BE32-E72D297353CC}">
                  <c16:uniqueId val="{00000000-0F6D-41D8-9D22-D993CB95F157}"/>
                </c:ext>
              </c:extLst>
            </c:dLbl>
            <c:dLbl>
              <c:idx val="4"/>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1"/>
              <c:showSerName val="0"/>
              <c:showPercent val="0"/>
              <c:showBubbleSize val="0"/>
              <c:extLst>
                <c:ext xmlns:c16="http://schemas.microsoft.com/office/drawing/2014/chart" uri="{C3380CC4-5D6E-409C-BE32-E72D297353CC}">
                  <c16:uniqueId val="{00000001-0F6D-41D8-9D22-D993CB95F157}"/>
                </c:ext>
              </c:extLst>
            </c:dLbl>
            <c:numFmt formatCode="#,##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Sheet5!$J$49:$O$49</c:f>
              <c:strCache>
                <c:ptCount val="6"/>
                <c:pt idx="0">
                  <c:v>Municipal</c:v>
                </c:pt>
                <c:pt idx="1">
                  <c:v>Industrial</c:v>
                </c:pt>
                <c:pt idx="2">
                  <c:v>Mining</c:v>
                </c:pt>
                <c:pt idx="3">
                  <c:v>Power Plant</c:v>
                </c:pt>
                <c:pt idx="4">
                  <c:v>Irrigation</c:v>
                </c:pt>
                <c:pt idx="5">
                  <c:v>Livestock</c:v>
                </c:pt>
              </c:strCache>
            </c:strRef>
          </c:cat>
          <c:val>
            <c:numRef>
              <c:f>Sheet5!$J$50:$O$50</c:f>
              <c:numCache>
                <c:formatCode>General</c:formatCode>
                <c:ptCount val="6"/>
                <c:pt idx="0">
                  <c:v>68199.543099999995</c:v>
                </c:pt>
                <c:pt idx="1">
                  <c:v>12419.260700000001</c:v>
                </c:pt>
                <c:pt idx="2">
                  <c:v>4646.0778000000009</c:v>
                </c:pt>
                <c:pt idx="3">
                  <c:v>28881.6744</c:v>
                </c:pt>
                <c:pt idx="4">
                  <c:v>23673.808699999998</c:v>
                </c:pt>
                <c:pt idx="5">
                  <c:v>11260.570499999996</c:v>
                </c:pt>
              </c:numCache>
            </c:numRef>
          </c:val>
          <c:extLst>
            <c:ext xmlns:c16="http://schemas.microsoft.com/office/drawing/2014/chart" uri="{C3380CC4-5D6E-409C-BE32-E72D297353CC}">
              <c16:uniqueId val="{00000000-907B-46F7-B13C-56E09BEC0400}"/>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Ground Water Usage (643k </a:t>
            </a:r>
            <a:r>
              <a:rPr lang="en-US" sz="1800" dirty="0" err="1"/>
              <a:t>Acft</a:t>
            </a:r>
            <a:r>
              <a:rPr lang="en-US" sz="1800" dirty="0"/>
              <a:t>)</a:t>
            </a:r>
          </a:p>
        </c:rich>
      </c:tx>
      <c:overlay val="0"/>
    </c:title>
    <c:autoTitleDeleted val="0"/>
    <c:plotArea>
      <c:layout/>
      <c:pieChart>
        <c:varyColors val="1"/>
        <c:ser>
          <c:idx val="0"/>
          <c:order val="0"/>
          <c:dLbls>
            <c:dLbl>
              <c:idx val="0"/>
              <c:layout>
                <c:manualLayout>
                  <c:x val="-0.25729729729729728"/>
                  <c:y val="-2.5385498687664043E-2"/>
                </c:manualLayout>
              </c:layout>
              <c:numFmt formatCode="#,##0" sourceLinked="0"/>
              <c:spPr>
                <a:noFill/>
                <a:ln>
                  <a:noFill/>
                </a:ln>
                <a:effectLst/>
              </c:spPr>
              <c:txPr>
                <a:bodyPr wrap="square" lIns="38100" tIns="19050" rIns="38100" bIns="19050" anchor="ctr">
                  <a:noAutofit/>
                </a:bodyPr>
                <a:lstStyle/>
                <a:p>
                  <a:pPr>
                    <a:defRPr>
                      <a:solidFill>
                        <a:schemeClr val="bg1"/>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8324324324324324"/>
                      <c:h val="0.12291666666666666"/>
                    </c:manualLayout>
                  </c15:layout>
                </c:ext>
                <c:ext xmlns:c16="http://schemas.microsoft.com/office/drawing/2014/chart" uri="{C3380CC4-5D6E-409C-BE32-E72D297353CC}">
                  <c16:uniqueId val="{00000000-7876-4700-BA63-2A0BA1C984F0}"/>
                </c:ext>
              </c:extLst>
            </c:dLbl>
            <c:dLbl>
              <c:idx val="4"/>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0-3E94-41DA-B61D-1A625B2849DF}"/>
                </c:ext>
              </c:extLst>
            </c:dLbl>
            <c:numFmt formatCode="#,##0" sourceLinked="0"/>
            <c:spPr>
              <a:noFill/>
              <a:ln>
                <a:noFill/>
              </a:ln>
              <a:effectLst/>
            </c:spPr>
            <c:dLblPos val="bestFit"/>
            <c:showLegendKey val="0"/>
            <c:showVal val="1"/>
            <c:showCatName val="1"/>
            <c:showSerName val="0"/>
            <c:showPercent val="0"/>
            <c:showBubbleSize val="0"/>
            <c:showLeaderLines val="1"/>
            <c:extLst>
              <c:ext xmlns:c15="http://schemas.microsoft.com/office/drawing/2012/chart" uri="{CE6537A1-D6FC-4f65-9D91-7224C49458BB}"/>
            </c:extLst>
          </c:dLbls>
          <c:cat>
            <c:strRef>
              <c:f>Sheet5!$J$47:$O$47</c:f>
              <c:strCache>
                <c:ptCount val="6"/>
                <c:pt idx="0">
                  <c:v>Municipal</c:v>
                </c:pt>
                <c:pt idx="1">
                  <c:v>Industrial</c:v>
                </c:pt>
                <c:pt idx="2">
                  <c:v>Mining</c:v>
                </c:pt>
                <c:pt idx="3">
                  <c:v>Power Plant</c:v>
                </c:pt>
                <c:pt idx="4">
                  <c:v>Irrigation</c:v>
                </c:pt>
                <c:pt idx="5">
                  <c:v>Livestock</c:v>
                </c:pt>
              </c:strCache>
            </c:strRef>
          </c:cat>
          <c:val>
            <c:numRef>
              <c:f>Sheet5!$J$48:$O$48</c:f>
              <c:numCache>
                <c:formatCode>General</c:formatCode>
                <c:ptCount val="6"/>
                <c:pt idx="0">
                  <c:v>347888.87449999998</c:v>
                </c:pt>
                <c:pt idx="1">
                  <c:v>14128.748199999998</c:v>
                </c:pt>
                <c:pt idx="2">
                  <c:v>47135.051199999994</c:v>
                </c:pt>
                <c:pt idx="3">
                  <c:v>5356.741</c:v>
                </c:pt>
                <c:pt idx="4">
                  <c:v>210589.56149999998</c:v>
                </c:pt>
                <c:pt idx="5">
                  <c:v>18603.528700000003</c:v>
                </c:pt>
              </c:numCache>
            </c:numRef>
          </c:val>
          <c:extLst>
            <c:ext xmlns:c16="http://schemas.microsoft.com/office/drawing/2014/chart" uri="{C3380CC4-5D6E-409C-BE32-E72D297353CC}">
              <c16:uniqueId val="{00000000-9A09-49AE-96A7-551B363099F2}"/>
            </c:ext>
          </c:extLst>
        </c:ser>
        <c:dLbls>
          <c:dLblPos val="bestFit"/>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t>Bexar County Historical</a:t>
            </a:r>
            <a:r>
              <a:rPr lang="en-US" sz="1200" baseline="0" dirty="0" smtClean="0"/>
              <a:t> and Projected</a:t>
            </a:r>
            <a:r>
              <a:rPr lang="en-US" sz="1200" dirty="0" smtClean="0"/>
              <a:t> Population (Million)</a:t>
            </a:r>
            <a:r>
              <a:rPr lang="en-US" sz="1200" baseline="0" dirty="0" smtClean="0"/>
              <a:t> </a:t>
            </a:r>
            <a:endParaRPr lang="en-US" sz="1200" dirty="0"/>
          </a:p>
        </c:rich>
      </c:tx>
      <c:overlay val="0"/>
    </c:title>
    <c:autoTitleDeleted val="0"/>
    <c:plotArea>
      <c:layout/>
      <c:lineChart>
        <c:grouping val="standard"/>
        <c:varyColors val="0"/>
        <c:ser>
          <c:idx val="1"/>
          <c:order val="0"/>
          <c:marker>
            <c:symbol val="none"/>
          </c:marker>
          <c:cat>
            <c:numRef>
              <c:f>[historicalwaterusebysector.xlsx]Sheet2!$J$3:$J$10</c:f>
              <c:numCache>
                <c:formatCode>General</c:formatCode>
                <c:ptCount val="8"/>
                <c:pt idx="0">
                  <c:v>1980</c:v>
                </c:pt>
                <c:pt idx="1">
                  <c:v>1990</c:v>
                </c:pt>
                <c:pt idx="2">
                  <c:v>2000</c:v>
                </c:pt>
                <c:pt idx="3">
                  <c:v>2010</c:v>
                </c:pt>
                <c:pt idx="4">
                  <c:v>2020</c:v>
                </c:pt>
                <c:pt idx="5">
                  <c:v>2030</c:v>
                </c:pt>
                <c:pt idx="6">
                  <c:v>2040</c:v>
                </c:pt>
                <c:pt idx="7">
                  <c:v>2050</c:v>
                </c:pt>
              </c:numCache>
            </c:numRef>
          </c:cat>
          <c:val>
            <c:numRef>
              <c:f>[historicalwaterusebysector.xlsx]Sheet2!$K$3:$K$10</c:f>
              <c:numCache>
                <c:formatCode>General</c:formatCode>
                <c:ptCount val="8"/>
                <c:pt idx="0">
                  <c:v>988800</c:v>
                </c:pt>
                <c:pt idx="1">
                  <c:v>1185394</c:v>
                </c:pt>
                <c:pt idx="2">
                  <c:v>1392931</c:v>
                </c:pt>
                <c:pt idx="3">
                  <c:v>1714773</c:v>
                </c:pt>
                <c:pt idx="4">
                  <c:v>1950938.4</c:v>
                </c:pt>
                <c:pt idx="5">
                  <c:v>2199550.2000000002</c:v>
                </c:pt>
                <c:pt idx="6">
                  <c:v>2421592.7999999998</c:v>
                </c:pt>
                <c:pt idx="7">
                  <c:v>2634146.4</c:v>
                </c:pt>
              </c:numCache>
            </c:numRef>
          </c:val>
          <c:smooth val="0"/>
          <c:extLst>
            <c:ext xmlns:c16="http://schemas.microsoft.com/office/drawing/2014/chart" uri="{C3380CC4-5D6E-409C-BE32-E72D297353CC}">
              <c16:uniqueId val="{00000000-00F0-47D1-ADF5-B381BAEF2083}"/>
            </c:ext>
          </c:extLst>
        </c:ser>
        <c:dLbls>
          <c:showLegendKey val="0"/>
          <c:showVal val="0"/>
          <c:showCatName val="0"/>
          <c:showSerName val="0"/>
          <c:showPercent val="0"/>
          <c:showBubbleSize val="0"/>
        </c:dLbls>
        <c:smooth val="0"/>
        <c:axId val="219960832"/>
        <c:axId val="219962368"/>
      </c:lineChart>
      <c:catAx>
        <c:axId val="219960832"/>
        <c:scaling>
          <c:orientation val="minMax"/>
        </c:scaling>
        <c:delete val="0"/>
        <c:axPos val="b"/>
        <c:numFmt formatCode="General" sourceLinked="1"/>
        <c:majorTickMark val="out"/>
        <c:minorTickMark val="none"/>
        <c:tickLblPos val="nextTo"/>
        <c:txPr>
          <a:bodyPr/>
          <a:lstStyle/>
          <a:p>
            <a:pPr>
              <a:defRPr sz="900"/>
            </a:pPr>
            <a:endParaRPr lang="en-US"/>
          </a:p>
        </c:txPr>
        <c:crossAx val="219962368"/>
        <c:crosses val="autoZero"/>
        <c:auto val="1"/>
        <c:lblAlgn val="ctr"/>
        <c:lblOffset val="100"/>
        <c:noMultiLvlLbl val="0"/>
      </c:catAx>
      <c:valAx>
        <c:axId val="219962368"/>
        <c:scaling>
          <c:orientation val="minMax"/>
        </c:scaling>
        <c:delete val="0"/>
        <c:axPos val="l"/>
        <c:majorGridlines/>
        <c:numFmt formatCode="#,##0.0" sourceLinked="0"/>
        <c:majorTickMark val="out"/>
        <c:minorTickMark val="none"/>
        <c:tickLblPos val="nextTo"/>
        <c:txPr>
          <a:bodyPr/>
          <a:lstStyle/>
          <a:p>
            <a:pPr>
              <a:defRPr sz="800"/>
            </a:pPr>
            <a:endParaRPr lang="en-US"/>
          </a:p>
        </c:txPr>
        <c:crossAx val="219960832"/>
        <c:crosses val="autoZero"/>
        <c:crossBetween val="between"/>
        <c:dispUnits>
          <c:builtInUnit val="millions"/>
        </c:dispUnits>
      </c:valAx>
    </c:plotArea>
    <c:plotVisOnly val="1"/>
    <c:dispBlanksAs val="gap"/>
    <c:showDLblsOverMax val="0"/>
  </c:chart>
  <c:spPr>
    <a:solidFill>
      <a:schemeClr val="bg1"/>
    </a:solid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t>South Central Texas  Demand Supply and </a:t>
            </a:r>
            <a:r>
              <a:rPr lang="en-US" sz="1200" b="1" dirty="0" smtClean="0"/>
              <a:t>Gap (Million </a:t>
            </a:r>
            <a:r>
              <a:rPr lang="en-US" sz="1200" b="1" dirty="0" err="1" smtClean="0"/>
              <a:t>Acft</a:t>
            </a:r>
            <a:r>
              <a:rPr lang="en-US" sz="1200" b="1" dirty="0" smtClean="0"/>
              <a:t>)</a:t>
            </a:r>
            <a:endParaRPr lang="en-US" sz="1200" b="1" dirty="0"/>
          </a:p>
        </c:rich>
      </c:tx>
      <c:overlay val="0"/>
      <c:spPr>
        <a:noFill/>
        <a:ln>
          <a:noFill/>
        </a:ln>
        <a:effectLst/>
      </c:spPr>
    </c:title>
    <c:autoTitleDeleted val="0"/>
    <c:plotArea>
      <c:layout/>
      <c:lineChart>
        <c:grouping val="standard"/>
        <c:varyColors val="0"/>
        <c:ser>
          <c:idx val="0"/>
          <c:order val="0"/>
          <c:tx>
            <c:strRef>
              <c:f>Sheet1!$A$3</c:f>
              <c:strCache>
                <c:ptCount val="1"/>
                <c:pt idx="0">
                  <c:v>Demands</c:v>
                </c:pt>
              </c:strCache>
            </c:strRef>
          </c:tx>
          <c:spPr>
            <a:ln w="28575" cap="rnd">
              <a:solidFill>
                <a:schemeClr val="accent1">
                  <a:lumMod val="75000"/>
                </a:schemeClr>
              </a:solidFill>
              <a:round/>
            </a:ln>
            <a:effectLst/>
          </c:spPr>
          <c:marker>
            <c:symbol val="none"/>
          </c:marker>
          <c:cat>
            <c:numRef>
              <c:f>Sheet1!$B$2:$G$2</c:f>
              <c:numCache>
                <c:formatCode>General</c:formatCode>
                <c:ptCount val="6"/>
                <c:pt idx="0">
                  <c:v>2020</c:v>
                </c:pt>
                <c:pt idx="1">
                  <c:v>2030</c:v>
                </c:pt>
                <c:pt idx="2">
                  <c:v>2040</c:v>
                </c:pt>
                <c:pt idx="3">
                  <c:v>2050</c:v>
                </c:pt>
                <c:pt idx="4">
                  <c:v>2060</c:v>
                </c:pt>
                <c:pt idx="5">
                  <c:v>2070</c:v>
                </c:pt>
              </c:numCache>
            </c:numRef>
          </c:cat>
          <c:val>
            <c:numRef>
              <c:f>Sheet1!$B$3:$G$3</c:f>
              <c:numCache>
                <c:formatCode>#,##0</c:formatCode>
                <c:ptCount val="6"/>
                <c:pt idx="0">
                  <c:v>1070354</c:v>
                </c:pt>
                <c:pt idx="1">
                  <c:v>1156030</c:v>
                </c:pt>
                <c:pt idx="2">
                  <c:v>1219229</c:v>
                </c:pt>
                <c:pt idx="3">
                  <c:v>1290567</c:v>
                </c:pt>
                <c:pt idx="4">
                  <c:v>1366447</c:v>
                </c:pt>
                <c:pt idx="5">
                  <c:v>1433835</c:v>
                </c:pt>
              </c:numCache>
            </c:numRef>
          </c:val>
          <c:smooth val="0"/>
          <c:extLst>
            <c:ext xmlns:c16="http://schemas.microsoft.com/office/drawing/2014/chart" uri="{C3380CC4-5D6E-409C-BE32-E72D297353CC}">
              <c16:uniqueId val="{00000000-4310-4861-B4D9-3C7066FEA0D1}"/>
            </c:ext>
          </c:extLst>
        </c:ser>
        <c:ser>
          <c:idx val="1"/>
          <c:order val="1"/>
          <c:tx>
            <c:strRef>
              <c:f>Sheet1!$A$4</c:f>
              <c:strCache>
                <c:ptCount val="1"/>
                <c:pt idx="0">
                  <c:v>Existing Supplies</c:v>
                </c:pt>
              </c:strCache>
            </c:strRef>
          </c:tx>
          <c:spPr>
            <a:ln w="28575" cap="rnd">
              <a:solidFill>
                <a:schemeClr val="accent3">
                  <a:lumMod val="75000"/>
                </a:schemeClr>
              </a:solidFill>
              <a:round/>
            </a:ln>
            <a:effectLst/>
          </c:spPr>
          <c:marker>
            <c:symbol val="none"/>
          </c:marker>
          <c:cat>
            <c:numRef>
              <c:f>Sheet1!$B$2:$G$2</c:f>
              <c:numCache>
                <c:formatCode>General</c:formatCode>
                <c:ptCount val="6"/>
                <c:pt idx="0">
                  <c:v>2020</c:v>
                </c:pt>
                <c:pt idx="1">
                  <c:v>2030</c:v>
                </c:pt>
                <c:pt idx="2">
                  <c:v>2040</c:v>
                </c:pt>
                <c:pt idx="3">
                  <c:v>2050</c:v>
                </c:pt>
                <c:pt idx="4">
                  <c:v>2060</c:v>
                </c:pt>
                <c:pt idx="5">
                  <c:v>2070</c:v>
                </c:pt>
              </c:numCache>
            </c:numRef>
          </c:cat>
          <c:val>
            <c:numRef>
              <c:f>Sheet1!$B$4:$G$4</c:f>
              <c:numCache>
                <c:formatCode>#,##0</c:formatCode>
                <c:ptCount val="6"/>
                <c:pt idx="0">
                  <c:v>1027889</c:v>
                </c:pt>
                <c:pt idx="1">
                  <c:v>1028407</c:v>
                </c:pt>
                <c:pt idx="2">
                  <c:v>1027680</c:v>
                </c:pt>
                <c:pt idx="3">
                  <c:v>1022969</c:v>
                </c:pt>
                <c:pt idx="4">
                  <c:v>1017842</c:v>
                </c:pt>
                <c:pt idx="5">
                  <c:v>1015732</c:v>
                </c:pt>
              </c:numCache>
            </c:numRef>
          </c:val>
          <c:smooth val="0"/>
          <c:extLst>
            <c:ext xmlns:c16="http://schemas.microsoft.com/office/drawing/2014/chart" uri="{C3380CC4-5D6E-409C-BE32-E72D297353CC}">
              <c16:uniqueId val="{00000001-4310-4861-B4D9-3C7066FEA0D1}"/>
            </c:ext>
          </c:extLst>
        </c:ser>
        <c:ser>
          <c:idx val="2"/>
          <c:order val="2"/>
          <c:tx>
            <c:strRef>
              <c:f>Sheet1!$A$5</c:f>
              <c:strCache>
                <c:ptCount val="1"/>
                <c:pt idx="0">
                  <c:v>Deficit</c:v>
                </c:pt>
              </c:strCache>
            </c:strRef>
          </c:tx>
          <c:spPr>
            <a:ln w="28575" cap="rnd">
              <a:solidFill>
                <a:schemeClr val="accent2">
                  <a:lumMod val="75000"/>
                </a:schemeClr>
              </a:solidFill>
              <a:round/>
            </a:ln>
            <a:effectLst/>
          </c:spPr>
          <c:marker>
            <c:symbol val="none"/>
          </c:marker>
          <c:val>
            <c:numRef>
              <c:f>Sheet1!$B$5:$G$5</c:f>
              <c:numCache>
                <c:formatCode>#,##0</c:formatCode>
                <c:ptCount val="6"/>
                <c:pt idx="0">
                  <c:v>42465</c:v>
                </c:pt>
                <c:pt idx="1">
                  <c:v>127623</c:v>
                </c:pt>
                <c:pt idx="2">
                  <c:v>191549</c:v>
                </c:pt>
                <c:pt idx="3">
                  <c:v>267598</c:v>
                </c:pt>
                <c:pt idx="4">
                  <c:v>348605</c:v>
                </c:pt>
                <c:pt idx="5">
                  <c:v>418103</c:v>
                </c:pt>
              </c:numCache>
            </c:numRef>
          </c:val>
          <c:smooth val="0"/>
          <c:extLst>
            <c:ext xmlns:c16="http://schemas.microsoft.com/office/drawing/2014/chart" uri="{C3380CC4-5D6E-409C-BE32-E72D297353CC}">
              <c16:uniqueId val="{00000002-4310-4861-B4D9-3C7066FEA0D1}"/>
            </c:ext>
          </c:extLst>
        </c:ser>
        <c:dLbls>
          <c:showLegendKey val="0"/>
          <c:showVal val="0"/>
          <c:showCatName val="0"/>
          <c:showSerName val="0"/>
          <c:showPercent val="0"/>
          <c:showBubbleSize val="0"/>
        </c:dLbls>
        <c:smooth val="0"/>
        <c:axId val="286422144"/>
        <c:axId val="286445568"/>
      </c:lineChart>
      <c:catAx>
        <c:axId val="28642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86445568"/>
        <c:crosses val="autoZero"/>
        <c:auto val="1"/>
        <c:lblAlgn val="ctr"/>
        <c:lblOffset val="100"/>
        <c:noMultiLvlLbl val="0"/>
      </c:catAx>
      <c:valAx>
        <c:axId val="286445568"/>
        <c:scaling>
          <c:orientation val="minMax"/>
        </c:scaling>
        <c:delete val="0"/>
        <c:axPos val="l"/>
        <c:majorGridlines>
          <c:spPr>
            <a:ln w="9525" cap="flat" cmpd="sng" algn="ctr">
              <a:solidFill>
                <a:schemeClr val="tx1">
                  <a:lumMod val="15000"/>
                  <a:lumOff val="85000"/>
                </a:schemeClr>
              </a:solidFill>
              <a:round/>
            </a:ln>
            <a:effectLst/>
          </c:spPr>
        </c:majorGridlines>
        <c:minorGridlines/>
        <c:numFmt formatCode="#,##0.00" sourceLinked="0"/>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422144"/>
        <c:crosses val="autoZero"/>
        <c:crossBetween val="between"/>
        <c:minorUnit val="250000"/>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5E939-4D41-41F5-9FE4-CC5603AB33DA}" type="datetimeFigureOut">
              <a:rPr lang="en-US" smtClean="0"/>
              <a:t>6/12/2018</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7B57E8-9B1A-4AC7-8CE2-D764F17B5D05}" type="slidenum">
              <a:rPr lang="en-US" smtClean="0"/>
              <a:t>‹#›</a:t>
            </a:fld>
            <a:endParaRPr lang="en-US"/>
          </a:p>
        </p:txBody>
      </p:sp>
    </p:spTree>
    <p:extLst>
      <p:ext uri="{BB962C8B-B14F-4D97-AF65-F5344CB8AC3E}">
        <p14:creationId xmlns:p14="http://schemas.microsoft.com/office/powerpoint/2010/main" val="339830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B57E8-9B1A-4AC7-8CE2-D764F17B5D05}" type="slidenum">
              <a:rPr lang="en-US" smtClean="0"/>
              <a:t>22</a:t>
            </a:fld>
            <a:endParaRPr lang="en-US"/>
          </a:p>
        </p:txBody>
      </p:sp>
    </p:spTree>
    <p:extLst>
      <p:ext uri="{BB962C8B-B14F-4D97-AF65-F5344CB8AC3E}">
        <p14:creationId xmlns:p14="http://schemas.microsoft.com/office/powerpoint/2010/main" val="2128154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B57E8-9B1A-4AC7-8CE2-D764F17B5D05}" type="slidenum">
              <a:rPr lang="en-US" smtClean="0"/>
              <a:t>24</a:t>
            </a:fld>
            <a:endParaRPr lang="en-US"/>
          </a:p>
        </p:txBody>
      </p:sp>
    </p:spTree>
    <p:extLst>
      <p:ext uri="{BB962C8B-B14F-4D97-AF65-F5344CB8AC3E}">
        <p14:creationId xmlns:p14="http://schemas.microsoft.com/office/powerpoint/2010/main" val="353114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6/12/2018</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ncdc.noaa.gov/cag/time-series/global/globe/land_ocean/ytd/12/1880-2016?trend=true&amp;trend_base=10&amp;firsttrendyear=1970&amp;lasttrendyear=2016" TargetMode="External"/><Relationship Id="rId4" Type="http://schemas.openxmlformats.org/officeDocument/2006/relationships/hyperlink" Target="https://www.ncdc.noaa.gov/cag/time-series/global/globe/land_ocean/ytd/12/1880-2016?trend=true&amp;trend_base=10&amp;firsttrendyear=1880&amp;lasttrendyear=2016"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1.bin"/><Relationship Id="rId4" Type="http://schemas.openxmlformats.org/officeDocument/2006/relationships/chart" Target="../charts/chart13.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9.png"/><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jpeg"/><Relationship Id="rId5" Type="http://schemas.openxmlformats.org/officeDocument/2006/relationships/image" Target="../media/image30.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4.w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wmf"/><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5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5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58.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gif"/></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8.emf"/><Relationship Id="rId4" Type="http://schemas.openxmlformats.org/officeDocument/2006/relationships/oleObject" Target="../embeddings/oleObject5.bin"/></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9.emf"/><Relationship Id="rId4" Type="http://schemas.openxmlformats.org/officeDocument/2006/relationships/oleObject" Target="../embeddings/oleObject6.bin"/></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tiff"/><Relationship Id="rId4"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t" anchorCtr="0">
              <a:noAutofit/>
            </a:bodyPr>
            <a:lstStyle/>
            <a:p>
              <a:pPr lvl="0" algn="ctr"/>
              <a:r>
                <a:rPr lang="en-US" sz="1600" b="1" dirty="0">
                  <a:solidFill>
                    <a:srgbClr val="FF0000"/>
                  </a:solidFill>
                  <a:latin typeface="Calibri" panose="020F0502020204030204" pitchFamily="34" charset="0"/>
                  <a:cs typeface="Calibri" panose="020F0502020204030204" pitchFamily="34" charset="0"/>
                </a:rPr>
                <a:t>Climate Change, Bioenergy and Population Growth as they Stress the Food-Energy-Water Nexus</a:t>
              </a:r>
            </a:p>
            <a:p>
              <a:pPr lvl="0" algn="ctr"/>
              <a:endParaRPr lang="en-US" sz="1400" dirty="0">
                <a:solidFill>
                  <a:schemeClr val="dk1"/>
                </a:solidFill>
                <a:latin typeface="Calibri"/>
                <a:ea typeface="Calibri"/>
                <a:cs typeface="Calibri"/>
                <a:sym typeface="Calibri"/>
              </a:endParaRPr>
            </a:p>
            <a:p>
              <a:pPr algn="ctr"/>
              <a:r>
                <a:rPr lang="en-US" sz="1400" dirty="0">
                  <a:solidFill>
                    <a:schemeClr val="dk1"/>
                  </a:solidFill>
                  <a:latin typeface="Calibri"/>
                  <a:ea typeface="Calibri"/>
                  <a:cs typeface="Calibri"/>
                  <a:sym typeface="Calibri"/>
                </a:rPr>
                <a:t>B.A. McCarl, ChengCheng Fei, </a:t>
              </a:r>
              <a:r>
                <a:rPr lang="en-US" sz="1400" dirty="0" err="1">
                  <a:solidFill>
                    <a:schemeClr val="dk1"/>
                  </a:solidFill>
                  <a:latin typeface="Calibri"/>
                  <a:ea typeface="Calibri"/>
                  <a:cs typeface="Calibri"/>
                  <a:sym typeface="Calibri"/>
                </a:rPr>
                <a:t>Yingqian</a:t>
              </a:r>
              <a:r>
                <a:rPr lang="en-US" sz="1400" dirty="0">
                  <a:solidFill>
                    <a:schemeClr val="dk1"/>
                  </a:solidFill>
                  <a:latin typeface="Calibri"/>
                  <a:ea typeface="Calibri"/>
                  <a:cs typeface="Calibri"/>
                  <a:sym typeface="Calibri"/>
                </a:rPr>
                <a:t> Yang</a:t>
              </a:r>
            </a:p>
            <a:p>
              <a:pPr algn="ctr"/>
              <a:r>
                <a:rPr lang="en-US" sz="1400" dirty="0">
                  <a:solidFill>
                    <a:schemeClr val="dk1"/>
                  </a:solidFill>
                  <a:latin typeface="Calibri"/>
                  <a:ea typeface="Calibri"/>
                  <a:cs typeface="Calibri"/>
                  <a:sym typeface="Calibri"/>
                </a:rPr>
                <a:t>Department of Agricultural Economics</a:t>
              </a:r>
              <a:endParaRPr sz="1400" dirty="0"/>
            </a:p>
            <a:p>
              <a:pPr algn="ctr"/>
              <a:r>
                <a:rPr lang="en-US" sz="1400" dirty="0">
                  <a:solidFill>
                    <a:schemeClr val="dk1"/>
                  </a:solidFill>
                  <a:latin typeface="Calibri"/>
                  <a:ea typeface="Calibri"/>
                  <a:cs typeface="Calibri"/>
                  <a:sym typeface="Calibri"/>
                </a:rPr>
                <a:t>Texas A&amp;M University</a:t>
              </a:r>
            </a:p>
            <a:p>
              <a:pPr algn="ctr"/>
              <a:endParaRPr lang="en-US" sz="800" dirty="0">
                <a:solidFill>
                  <a:schemeClr val="dk1"/>
                </a:solidFill>
                <a:latin typeface="Calibri"/>
                <a:ea typeface="Calibri"/>
                <a:cs typeface="Calibri"/>
                <a:sym typeface="Calibri"/>
              </a:endParaRPr>
            </a:p>
            <a:p>
              <a:pPr algn="ctr"/>
              <a:r>
                <a:rPr lang="en-US" sz="1400">
                  <a:solidFill>
                    <a:schemeClr val="dk1"/>
                  </a:solidFill>
                  <a:latin typeface="Calibri"/>
                  <a:ea typeface="Calibri"/>
                  <a:cs typeface="Calibri"/>
                  <a:sym typeface="Calibri"/>
                </a:rPr>
                <a:t>Presented </a:t>
              </a:r>
              <a:r>
                <a:rPr lang="en-US" sz="1400" smtClean="0">
                  <a:solidFill>
                    <a:schemeClr val="dk1"/>
                  </a:solidFill>
                  <a:latin typeface="Calibri"/>
                  <a:ea typeface="Calibri"/>
                  <a:cs typeface="Calibri"/>
                  <a:sym typeface="Calibri"/>
                </a:rPr>
                <a:t>Shanghai </a:t>
              </a:r>
              <a:r>
                <a:rPr lang="en-US" sz="1400" dirty="0" smtClean="0">
                  <a:solidFill>
                    <a:schemeClr val="dk1"/>
                  </a:solidFill>
                  <a:latin typeface="Calibri"/>
                  <a:ea typeface="Calibri"/>
                  <a:cs typeface="Calibri"/>
                  <a:sym typeface="Calibri"/>
                </a:rPr>
                <a:t>Jiao Tong University</a:t>
              </a:r>
            </a:p>
            <a:p>
              <a:pPr algn="ctr"/>
              <a:r>
                <a:rPr lang="en-US" sz="1400" dirty="0" smtClean="0">
                  <a:solidFill>
                    <a:schemeClr val="dk1"/>
                  </a:solidFill>
                  <a:latin typeface="Calibri"/>
                  <a:ea typeface="Calibri"/>
                  <a:cs typeface="Calibri"/>
                  <a:sym typeface="Calibri"/>
                </a:rPr>
                <a:t>May </a:t>
              </a:r>
              <a:r>
                <a:rPr lang="en-US" sz="1400" dirty="0">
                  <a:solidFill>
                    <a:schemeClr val="dk1"/>
                  </a:solidFill>
                  <a:latin typeface="Calibri"/>
                  <a:ea typeface="Calibri"/>
                  <a:cs typeface="Calibri"/>
                  <a:sym typeface="Calibri"/>
                </a:rPr>
                <a:t>2018</a:t>
              </a:r>
              <a:endParaRPr sz="1400" dirty="0">
                <a:solidFill>
                  <a:schemeClr val="dk1"/>
                </a:solidFill>
                <a:latin typeface="Calibri"/>
                <a:ea typeface="Calibri"/>
                <a:cs typeface="Calibri"/>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a:alphaModFix/>
            </a:blip>
            <a:srcRect l="13070" r="30077"/>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a:alphaModFix/>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a:alphaModFix/>
            </a:blip>
            <a:srcRect b="34078"/>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a:alphaModFix/>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a:alphaModFix/>
            </a:blip>
            <a:srcRect r="18231"/>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a:alphaModFix/>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b="5514"/>
            <a:stretch/>
          </p:blipFill>
          <p:spPr>
            <a:xfrm>
              <a:off x="6555620" y="1829392"/>
              <a:ext cx="1826381" cy="2302699"/>
            </a:xfrm>
            <a:prstGeom prst="rect">
              <a:avLst/>
            </a:prstGeom>
          </p:spPr>
        </p:pic>
      </p:grpSp>
    </p:spTree>
    <p:extLst>
      <p:ext uri="{BB962C8B-B14F-4D97-AF65-F5344CB8AC3E}">
        <p14:creationId xmlns:p14="http://schemas.microsoft.com/office/powerpoint/2010/main" val="450846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a:solidFill>
                  <a:srgbClr val="0070C0"/>
                </a:solidFill>
              </a:rPr>
              <a:t>Limited water supply : Edwards Aquifer</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sp>
        <p:nvSpPr>
          <p:cNvPr id="7" name="Text Placeholder 2"/>
          <p:cNvSpPr txBox="1">
            <a:spLocks/>
          </p:cNvSpPr>
          <p:nvPr/>
        </p:nvSpPr>
        <p:spPr>
          <a:xfrm>
            <a:off x="494778" y="1359597"/>
            <a:ext cx="6058422" cy="3707704"/>
          </a:xfrm>
          <a:prstGeom prst="rect">
            <a:avLst/>
          </a:prstGeom>
          <a:noFill/>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en-US" sz="2333" dirty="0" smtClean="0"/>
              <a:t>Problems</a:t>
            </a:r>
          </a:p>
          <a:p>
            <a:pPr lvl="1"/>
            <a:r>
              <a:rPr lang="en-US" sz="2000" dirty="0" smtClean="0"/>
              <a:t>Limited water supply (recharge)</a:t>
            </a:r>
          </a:p>
          <a:p>
            <a:pPr lvl="1"/>
            <a:r>
              <a:rPr lang="en-US" sz="2000" dirty="0" smtClean="0"/>
              <a:t>Heavy discharge (pumping and </a:t>
            </a:r>
          </a:p>
          <a:p>
            <a:pPr marL="457200" lvl="1" indent="0">
              <a:buFont typeface="Arial" pitchFamily="34" charset="0"/>
              <a:buNone/>
            </a:pPr>
            <a:r>
              <a:rPr lang="en-US" sz="2000" dirty="0" smtClean="0"/>
              <a:t>	springs)</a:t>
            </a:r>
          </a:p>
          <a:p>
            <a:pPr lvl="1"/>
            <a:r>
              <a:rPr lang="en-US" sz="2000" dirty="0" smtClean="0"/>
              <a:t>Environment concerns and </a:t>
            </a:r>
          </a:p>
          <a:p>
            <a:pPr marL="457200" lvl="1" indent="0">
              <a:buFont typeface="Arial" pitchFamily="34" charset="0"/>
              <a:buNone/>
            </a:pPr>
            <a:r>
              <a:rPr lang="en-US" sz="2000" dirty="0" smtClean="0"/>
              <a:t>	endangered species finding</a:t>
            </a:r>
          </a:p>
          <a:p>
            <a:pPr marL="428608" indent="-380985"/>
            <a:r>
              <a:rPr lang="en-US" sz="2333" dirty="0" smtClean="0"/>
              <a:t>EAA solution</a:t>
            </a:r>
          </a:p>
          <a:p>
            <a:pPr lvl="1"/>
            <a:r>
              <a:rPr lang="en-US" sz="2000" dirty="0" smtClean="0"/>
              <a:t>Edwards Aquifer Authority (EAA) issued permits to limit pumping and regulated withdraw amount based on water level</a:t>
            </a:r>
          </a:p>
          <a:p>
            <a:pPr lvl="1"/>
            <a:r>
              <a:rPr lang="en-US" sz="2000" dirty="0" smtClean="0"/>
              <a:t>Permit trading is allowed in EAA (water market)</a:t>
            </a:r>
          </a:p>
          <a:p>
            <a:endParaRPr lang="en-US" sz="2333"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2056" t="4111" r="2091" b="30522"/>
          <a:stretch/>
        </p:blipFill>
        <p:spPr>
          <a:xfrm>
            <a:off x="5257800" y="1391347"/>
            <a:ext cx="2922409" cy="2241550"/>
          </a:xfrm>
          <a:prstGeom prst="rect">
            <a:avLst/>
          </a:prstGeom>
        </p:spPr>
      </p:pic>
    </p:spTree>
    <p:extLst>
      <p:ext uri="{BB962C8B-B14F-4D97-AF65-F5344CB8AC3E}">
        <p14:creationId xmlns:p14="http://schemas.microsoft.com/office/powerpoint/2010/main" val="216047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sz="3600" dirty="0">
                <a:solidFill>
                  <a:srgbClr val="0070C0"/>
                </a:solidFill>
              </a:rPr>
              <a:t>Stochastic water supply  Edwards Aquifer</a:t>
            </a:r>
          </a:p>
        </p:txBody>
      </p:sp>
      <p:sp>
        <p:nvSpPr>
          <p:cNvPr id="3" name="Text Placeholder 2"/>
          <p:cNvSpPr>
            <a:spLocks noGrp="1"/>
          </p:cNvSpPr>
          <p:nvPr>
            <p:ph type="body" idx="1"/>
          </p:nvPr>
        </p:nvSpPr>
        <p:spPr>
          <a:xfrm>
            <a:off x="533400" y="1333500"/>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429603734"/>
              </p:ext>
            </p:extLst>
          </p:nvPr>
        </p:nvGraphicFramePr>
        <p:xfrm>
          <a:off x="533400" y="1333500"/>
          <a:ext cx="8153400" cy="372549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58688" y="5084915"/>
            <a:ext cx="5203912" cy="338554"/>
          </a:xfrm>
          <a:prstGeom prst="rect">
            <a:avLst/>
          </a:prstGeom>
        </p:spPr>
        <p:txBody>
          <a:bodyPr wrap="square">
            <a:spAutoFit/>
          </a:bodyPr>
          <a:lstStyle/>
          <a:p>
            <a:pPr algn="ctr">
              <a:defRPr sz="1600" b="1" i="0" u="none" strike="noStrike" kern="1200" baseline="0">
                <a:solidFill>
                  <a:prstClr val="black">
                    <a:lumMod val="65000"/>
                    <a:lumOff val="35000"/>
                  </a:prstClr>
                </a:solidFill>
                <a:latin typeface="+mn-lt"/>
                <a:ea typeface="+mn-ea"/>
                <a:cs typeface="+mn-cs"/>
              </a:defRPr>
            </a:pPr>
            <a:r>
              <a:rPr lang="en-US" b="1" dirty="0"/>
              <a:t> U</a:t>
            </a:r>
            <a:r>
              <a:rPr lang="en-US" b="1" dirty="0" smtClean="0"/>
              <a:t>nit is thousands </a:t>
            </a:r>
            <a:r>
              <a:rPr lang="en-US" b="1" dirty="0"/>
              <a:t>of </a:t>
            </a:r>
            <a:r>
              <a:rPr lang="en-US" b="1" dirty="0" err="1"/>
              <a:t>acft</a:t>
            </a:r>
            <a:r>
              <a:rPr lang="en-US" b="1" dirty="0"/>
              <a:t> </a:t>
            </a:r>
            <a:r>
              <a:rPr lang="en-US" b="1" dirty="0" smtClean="0"/>
              <a:t> which is 1,233 cubic </a:t>
            </a:r>
            <a:r>
              <a:rPr lang="en-US" b="1" dirty="0"/>
              <a:t>meters)</a:t>
            </a:r>
          </a:p>
        </p:txBody>
      </p:sp>
    </p:spTree>
    <p:extLst>
      <p:ext uri="{BB962C8B-B14F-4D97-AF65-F5344CB8AC3E}">
        <p14:creationId xmlns:p14="http://schemas.microsoft.com/office/powerpoint/2010/main" val="2113939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Stochastic water supply : Aquifers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2073774451"/>
              </p:ext>
            </p:extLst>
          </p:nvPr>
        </p:nvGraphicFramePr>
        <p:xfrm>
          <a:off x="517307" y="1333500"/>
          <a:ext cx="8109386"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50310" y="4762500"/>
            <a:ext cx="4986686" cy="461665"/>
          </a:xfrm>
          <a:prstGeom prst="rect">
            <a:avLst/>
          </a:prstGeom>
          <a:noFill/>
        </p:spPr>
        <p:txBody>
          <a:bodyPr wrap="none" rtlCol="0">
            <a:spAutoFit/>
          </a:bodyPr>
          <a:lstStyle/>
          <a:p>
            <a:r>
              <a:rPr lang="en-US" sz="2400" dirty="0">
                <a:solidFill>
                  <a:srgbClr val="FF0000"/>
                </a:solidFill>
              </a:rPr>
              <a:t>Edwards Aquifer does not retain water</a:t>
            </a:r>
          </a:p>
        </p:txBody>
      </p:sp>
    </p:spTree>
    <p:extLst>
      <p:ext uri="{BB962C8B-B14F-4D97-AF65-F5344CB8AC3E}">
        <p14:creationId xmlns:p14="http://schemas.microsoft.com/office/powerpoint/2010/main" val="3126671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Environmental Issue - Edwards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cs typeface="Times New Roman" panose="02020603050405020304" pitchFamily="18" charset="0"/>
              </a:rPr>
              <a:t>Aquifer supports Endangered species</a:t>
            </a:r>
          </a:p>
          <a:p>
            <a:endParaRPr lang="en-US" dirty="0">
              <a:cs typeface="Times New Roman" panose="02020603050405020304" pitchFamily="18" charset="0"/>
            </a:endParaRPr>
          </a:p>
          <a:p>
            <a:endParaRPr lang="en-US" dirty="0">
              <a:latin typeface="+mn-lt"/>
              <a:cs typeface="Times New Roman" panose="02020603050405020304" pitchFamily="18" charset="0"/>
            </a:endParaRPr>
          </a:p>
        </p:txBody>
      </p:sp>
      <p:pic>
        <p:nvPicPr>
          <p:cNvPr id="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69" y="2095500"/>
            <a:ext cx="2133600" cy="116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839" y="2136252"/>
            <a:ext cx="2133600" cy="108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869" y="3573260"/>
            <a:ext cx="2133600" cy="116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9839" y="3573260"/>
            <a:ext cx="2133600" cy="116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0"/>
          <p:cNvSpPr txBox="1">
            <a:spLocks noChangeArrowheads="1"/>
          </p:cNvSpPr>
          <p:nvPr/>
        </p:nvSpPr>
        <p:spPr bwMode="auto">
          <a:xfrm>
            <a:off x="1539869" y="3262307"/>
            <a:ext cx="2599782"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500" b="1" dirty="0">
                <a:solidFill>
                  <a:srgbClr val="0066FF"/>
                </a:solidFill>
              </a:rPr>
              <a:t>Texas Blind Salamander</a:t>
            </a:r>
          </a:p>
        </p:txBody>
      </p:sp>
      <p:sp>
        <p:nvSpPr>
          <p:cNvPr id="12" name="Text Box 23"/>
          <p:cNvSpPr txBox="1">
            <a:spLocks noChangeArrowheads="1"/>
          </p:cNvSpPr>
          <p:nvPr/>
        </p:nvSpPr>
        <p:spPr bwMode="auto">
          <a:xfrm>
            <a:off x="5362530" y="3219770"/>
            <a:ext cx="203846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500" b="1" dirty="0">
                <a:solidFill>
                  <a:srgbClr val="0066FF"/>
                </a:solidFill>
              </a:rPr>
              <a:t>Fountain Darter</a:t>
            </a:r>
          </a:p>
        </p:txBody>
      </p:sp>
      <p:sp>
        <p:nvSpPr>
          <p:cNvPr id="13" name="Text Box 21"/>
          <p:cNvSpPr txBox="1">
            <a:spLocks noChangeArrowheads="1"/>
          </p:cNvSpPr>
          <p:nvPr/>
        </p:nvSpPr>
        <p:spPr bwMode="auto">
          <a:xfrm>
            <a:off x="1649249" y="4696300"/>
            <a:ext cx="205190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b="1" dirty="0">
                <a:solidFill>
                  <a:srgbClr val="0066FF"/>
                </a:solidFill>
              </a:rPr>
              <a:t>San Marcos </a:t>
            </a:r>
            <a:r>
              <a:rPr lang="en-US" altLang="en-US" sz="1500" b="1" dirty="0" err="1">
                <a:solidFill>
                  <a:srgbClr val="0066FF"/>
                </a:solidFill>
              </a:rPr>
              <a:t>Gambusia</a:t>
            </a:r>
            <a:endParaRPr lang="en-US" altLang="en-US" sz="1500" b="1" dirty="0">
              <a:solidFill>
                <a:srgbClr val="0066FF"/>
              </a:solidFill>
            </a:endParaRPr>
          </a:p>
        </p:txBody>
      </p:sp>
      <p:sp>
        <p:nvSpPr>
          <p:cNvPr id="14" name="Text Box 22"/>
          <p:cNvSpPr txBox="1">
            <a:spLocks noChangeArrowheads="1"/>
          </p:cNvSpPr>
          <p:nvPr/>
        </p:nvSpPr>
        <p:spPr bwMode="auto">
          <a:xfrm>
            <a:off x="5026250" y="4696300"/>
            <a:ext cx="220098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500" b="1" dirty="0">
                <a:solidFill>
                  <a:srgbClr val="0066FF"/>
                </a:solidFill>
              </a:rPr>
              <a:t>San Marcos Salamander</a:t>
            </a:r>
          </a:p>
        </p:txBody>
      </p:sp>
    </p:spTree>
    <p:extLst>
      <p:ext uri="{BB962C8B-B14F-4D97-AF65-F5344CB8AC3E}">
        <p14:creationId xmlns:p14="http://schemas.microsoft.com/office/powerpoint/2010/main" val="835791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2800" dirty="0">
                <a:solidFill>
                  <a:srgbClr val="0070C0"/>
                </a:solidFill>
              </a:rPr>
              <a:t>Carrizo-Wilcox Aquifer W</a:t>
            </a:r>
            <a:r>
              <a:rPr lang="en-US" sz="2800" dirty="0" smtClean="0">
                <a:solidFill>
                  <a:srgbClr val="0070C0"/>
                </a:solidFill>
              </a:rPr>
              <a:t>ater Level falling</a:t>
            </a:r>
            <a:endParaRPr lang="en-US" sz="2800" dirty="0">
              <a:solidFill>
                <a:srgbClr val="0070C0"/>
              </a:solidFill>
            </a:endParaRPr>
          </a:p>
        </p:txBody>
      </p:sp>
      <p:grpSp>
        <p:nvGrpSpPr>
          <p:cNvPr id="12" name="Group 11"/>
          <p:cNvGrpSpPr/>
          <p:nvPr/>
        </p:nvGrpSpPr>
        <p:grpSpPr>
          <a:xfrm>
            <a:off x="3424112" y="2244620"/>
            <a:ext cx="3686113" cy="2861310"/>
            <a:chOff x="4695887" y="1562100"/>
            <a:chExt cx="3686113" cy="286131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0" y="1562100"/>
              <a:ext cx="3543300" cy="2861310"/>
            </a:xfrm>
            <a:prstGeom prst="rect">
              <a:avLst/>
            </a:prstGeom>
          </p:spPr>
        </p:pic>
        <p:cxnSp>
          <p:nvCxnSpPr>
            <p:cNvPr id="14" name="Straight Connector 13"/>
            <p:cNvCxnSpPr>
              <a:endCxn id="23" idx="2"/>
            </p:cNvCxnSpPr>
            <p:nvPr/>
          </p:nvCxnSpPr>
          <p:spPr>
            <a:xfrm flipV="1">
              <a:off x="6210300" y="2072389"/>
              <a:ext cx="127545" cy="9203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4695887" y="2159105"/>
              <a:ext cx="864171" cy="7825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695887" y="3373755"/>
              <a:ext cx="1263958" cy="5569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23" name="Chart 22"/>
          <p:cNvGraphicFramePr>
            <a:graphicFrameLocks/>
          </p:cNvGraphicFramePr>
          <p:nvPr>
            <p:extLst>
              <p:ext uri="{D42A27DB-BD31-4B8C-83A1-F6EECF244321}">
                <p14:modId xmlns:p14="http://schemas.microsoft.com/office/powerpoint/2010/main" val="1560789357"/>
              </p:ext>
            </p:extLst>
          </p:nvPr>
        </p:nvGraphicFramePr>
        <p:xfrm>
          <a:off x="3541525" y="773709"/>
          <a:ext cx="3049091" cy="198120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p:nvPr/>
        </p:nvSpPr>
        <p:spPr>
          <a:xfrm>
            <a:off x="6934200" y="1792152"/>
            <a:ext cx="2135756" cy="2862322"/>
          </a:xfrm>
          <a:prstGeom prst="rect">
            <a:avLst/>
          </a:prstGeom>
        </p:spPr>
        <p:txBody>
          <a:bodyPr wrap="square">
            <a:spAutoFit/>
          </a:bodyPr>
          <a:lstStyle/>
          <a:p>
            <a:r>
              <a:rPr lang="en-US" dirty="0"/>
              <a:t>In Groundwater Management </a:t>
            </a:r>
            <a:r>
              <a:rPr lang="en-US" dirty="0" smtClean="0"/>
              <a:t>area 13 covering southern </a:t>
            </a:r>
            <a:r>
              <a:rPr lang="en-US" dirty="0"/>
              <a:t>segment of Carrizo-Wilcox Aquifer, </a:t>
            </a:r>
            <a:r>
              <a:rPr lang="en-US" dirty="0" smtClean="0"/>
              <a:t>desired 2070 </a:t>
            </a:r>
            <a:r>
              <a:rPr lang="en-US" dirty="0"/>
              <a:t>condition is </a:t>
            </a:r>
            <a:r>
              <a:rPr lang="en-US" dirty="0" smtClean="0"/>
              <a:t>no more than 48 feet  </a:t>
            </a:r>
            <a:r>
              <a:rPr lang="en-US" dirty="0"/>
              <a:t>average </a:t>
            </a:r>
            <a:r>
              <a:rPr lang="en-US" dirty="0" smtClean="0"/>
              <a:t>drawdown relative to 2012</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3015566372"/>
              </p:ext>
            </p:extLst>
          </p:nvPr>
        </p:nvGraphicFramePr>
        <p:xfrm>
          <a:off x="155569" y="3385407"/>
          <a:ext cx="3432801" cy="1898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a:graphicFrameLocks/>
          </p:cNvGraphicFramePr>
          <p:nvPr>
            <p:extLst>
              <p:ext uri="{D42A27DB-BD31-4B8C-83A1-F6EECF244321}">
                <p14:modId xmlns:p14="http://schemas.microsoft.com/office/powerpoint/2010/main" val="245616663"/>
              </p:ext>
            </p:extLst>
          </p:nvPr>
        </p:nvGraphicFramePr>
        <p:xfrm>
          <a:off x="209551" y="1257300"/>
          <a:ext cx="3295650" cy="2209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99418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3600" b="1" dirty="0">
                  <a:solidFill>
                    <a:srgbClr val="0070C0"/>
                  </a:solidFill>
                  <a:latin typeface="Calibri" panose="020F0502020204030204" pitchFamily="34" charset="0"/>
                  <a:cs typeface="Calibri" panose="020F0502020204030204" pitchFamily="34" charset="0"/>
                </a:rPr>
                <a:t>Background on Demand and Population</a:t>
              </a: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a:alphaModFix/>
            </a:blip>
            <a:srcRect l="13070" r="30077"/>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a:alphaModFix/>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a:alphaModFix/>
            </a:blip>
            <a:srcRect b="34078"/>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a:alphaModFix/>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a:alphaModFix/>
            </a:blip>
            <a:srcRect r="18231"/>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a:alphaModFix/>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b="5514"/>
            <a:stretch/>
          </p:blipFill>
          <p:spPr>
            <a:xfrm>
              <a:off x="6555620" y="1829392"/>
              <a:ext cx="1826381" cy="2302699"/>
            </a:xfrm>
            <a:prstGeom prst="rect">
              <a:avLst/>
            </a:prstGeom>
          </p:spPr>
        </p:pic>
      </p:grpSp>
    </p:spTree>
    <p:extLst>
      <p:ext uri="{BB962C8B-B14F-4D97-AF65-F5344CB8AC3E}">
        <p14:creationId xmlns:p14="http://schemas.microsoft.com/office/powerpoint/2010/main" val="352975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a:solidFill>
                  <a:srgbClr val="0070C0"/>
                </a:solidFill>
              </a:rPr>
              <a:t>Regional Water Usage by Sector - 2015</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2371818178"/>
              </p:ext>
            </p:extLst>
          </p:nvPr>
        </p:nvGraphicFramePr>
        <p:xfrm>
          <a:off x="457200" y="1333500"/>
          <a:ext cx="41148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48005486"/>
              </p:ext>
            </p:extLst>
          </p:nvPr>
        </p:nvGraphicFramePr>
        <p:xfrm>
          <a:off x="4542692" y="1333500"/>
          <a:ext cx="41148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143533" y="4457700"/>
            <a:ext cx="5881688" cy="646331"/>
          </a:xfrm>
          <a:prstGeom prst="rect">
            <a:avLst/>
          </a:prstGeom>
          <a:noFill/>
        </p:spPr>
        <p:txBody>
          <a:bodyPr wrap="square" rtlCol="0">
            <a:spAutoFit/>
          </a:bodyPr>
          <a:lstStyle/>
          <a:p>
            <a:pPr marL="238115" indent="-238115">
              <a:buFont typeface="Arial" panose="020B0604020202020204" pitchFamily="34" charset="0"/>
              <a:buChar char="•"/>
            </a:pPr>
            <a:r>
              <a:rPr lang="en-US" b="1" dirty="0"/>
              <a:t>Heavy water usage by municipal sector </a:t>
            </a:r>
          </a:p>
          <a:p>
            <a:pPr marL="238115" indent="-238115">
              <a:buFont typeface="Arial" panose="020B0604020202020204" pitchFamily="34" charset="0"/>
              <a:buChar char="•"/>
            </a:pPr>
            <a:r>
              <a:rPr lang="en-US" b="1" dirty="0"/>
              <a:t>Irrigation </a:t>
            </a:r>
            <a:r>
              <a:rPr lang="en-US" b="1" dirty="0" smtClean="0"/>
              <a:t>uses mainly </a:t>
            </a:r>
            <a:r>
              <a:rPr lang="en-US" b="1" dirty="0"/>
              <a:t>groundwater </a:t>
            </a:r>
          </a:p>
        </p:txBody>
      </p:sp>
    </p:spTree>
    <p:extLst>
      <p:ext uri="{BB962C8B-B14F-4D97-AF65-F5344CB8AC3E}">
        <p14:creationId xmlns:p14="http://schemas.microsoft.com/office/powerpoint/2010/main" val="1986343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219075"/>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Rapid Population Growth</a:t>
            </a:r>
          </a:p>
        </p:txBody>
      </p:sp>
      <p:sp>
        <p:nvSpPr>
          <p:cNvPr id="3" name="Text Placeholder 2"/>
          <p:cNvSpPr>
            <a:spLocks noGrp="1"/>
          </p:cNvSpPr>
          <p:nvPr>
            <p:ph type="body" idx="1"/>
          </p:nvPr>
        </p:nvSpPr>
        <p:spPr>
          <a:xfrm>
            <a:off x="457200" y="1357313"/>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3793907699"/>
              </p:ext>
            </p:extLst>
          </p:nvPr>
        </p:nvGraphicFramePr>
        <p:xfrm>
          <a:off x="457200" y="1257300"/>
          <a:ext cx="4038600" cy="21336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p:cNvPicPr>
            <a:picLocks noChangeAspect="1"/>
          </p:cNvPicPr>
          <p:nvPr/>
        </p:nvPicPr>
        <p:blipFill>
          <a:blip r:embed="rId4"/>
          <a:stretch>
            <a:fillRect/>
          </a:stretch>
        </p:blipFill>
        <p:spPr>
          <a:xfrm>
            <a:off x="4800600" y="1028700"/>
            <a:ext cx="3456600" cy="220980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427191733"/>
              </p:ext>
            </p:extLst>
          </p:nvPr>
        </p:nvGraphicFramePr>
        <p:xfrm>
          <a:off x="4572000" y="3314700"/>
          <a:ext cx="3352800" cy="219127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533400" y="3543300"/>
            <a:ext cx="3962400" cy="1200329"/>
          </a:xfrm>
          <a:prstGeom prst="rect">
            <a:avLst/>
          </a:prstGeom>
          <a:noFill/>
        </p:spPr>
        <p:txBody>
          <a:bodyPr wrap="square" rtlCol="0">
            <a:spAutoFit/>
          </a:bodyPr>
          <a:lstStyle/>
          <a:p>
            <a:r>
              <a:rPr lang="en-US" dirty="0" smtClean="0"/>
              <a:t>Population growth leads to</a:t>
            </a:r>
          </a:p>
          <a:p>
            <a:pPr marL="285750" indent="-285750">
              <a:buFont typeface="Arial" panose="020B0604020202020204" pitchFamily="34" charset="0"/>
              <a:buChar char="•"/>
            </a:pPr>
            <a:r>
              <a:rPr lang="en-US" dirty="0" smtClean="0"/>
              <a:t>Rapid municipal industrial and electricity cooling demand</a:t>
            </a:r>
          </a:p>
          <a:p>
            <a:pPr marL="285750" indent="-285750">
              <a:buFont typeface="Arial" panose="020B0604020202020204" pitchFamily="34" charset="0"/>
              <a:buChar char="•"/>
            </a:pPr>
            <a:r>
              <a:rPr lang="en-US" dirty="0" smtClean="0"/>
              <a:t>Growing deficit</a:t>
            </a:r>
            <a:endParaRPr lang="en-US" dirty="0"/>
          </a:p>
        </p:txBody>
      </p:sp>
    </p:spTree>
    <p:extLst>
      <p:ext uri="{BB962C8B-B14F-4D97-AF65-F5344CB8AC3E}">
        <p14:creationId xmlns:p14="http://schemas.microsoft.com/office/powerpoint/2010/main" val="1329003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Challenges from Fracking</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238115" indent="-238115"/>
            <a:r>
              <a:rPr lang="en-US" sz="2000" dirty="0"/>
              <a:t>Between 2000 and 2014, water used to drill a horizontal natural gas well increased from 177,000 to 5.1 million gallons per well</a:t>
            </a:r>
          </a:p>
          <a:p>
            <a:pPr marL="238115" indent="-238115"/>
            <a:r>
              <a:rPr lang="en-US" sz="2000" dirty="0"/>
              <a:t>Fracking (mining) is largest water use in some counties.</a:t>
            </a:r>
          </a:p>
          <a:p>
            <a:pPr marL="238115" indent="-238115"/>
            <a:r>
              <a:rPr lang="en-US" sz="2000" dirty="0"/>
              <a:t>Heavy fracking in winter garden increased Carrizo-Wilcox drawdown.</a:t>
            </a:r>
          </a:p>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graphicFrame>
        <p:nvGraphicFramePr>
          <p:cNvPr id="7" name="Content Placeholder 6"/>
          <p:cNvGraphicFramePr>
            <a:graphicFrameLocks/>
          </p:cNvGraphicFramePr>
          <p:nvPr>
            <p:extLst>
              <p:ext uri="{D42A27DB-BD31-4B8C-83A1-F6EECF244321}">
                <p14:modId xmlns:p14="http://schemas.microsoft.com/office/powerpoint/2010/main" val="1351370759"/>
              </p:ext>
            </p:extLst>
          </p:nvPr>
        </p:nvGraphicFramePr>
        <p:xfrm>
          <a:off x="533400" y="2705100"/>
          <a:ext cx="3733800" cy="2471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610219629"/>
              </p:ext>
            </p:extLst>
          </p:nvPr>
        </p:nvGraphicFramePr>
        <p:xfrm>
          <a:off x="4508500" y="2706688"/>
          <a:ext cx="3797299" cy="2508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0330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algn="ctr"/>
              <a:r>
                <a:rPr lang="en-US" sz="4400" b="1" dirty="0">
                  <a:solidFill>
                    <a:srgbClr val="0070C0"/>
                  </a:solidFill>
                  <a:sym typeface="Calibri"/>
                </a:rPr>
                <a:t>Climate Change</a:t>
              </a: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a:alphaModFix/>
            </a:blip>
            <a:srcRect l="13070" r="30077"/>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a:alphaModFix/>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a:alphaModFix/>
            </a:blip>
            <a:srcRect b="34078"/>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a:alphaModFix/>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a:alphaModFix/>
            </a:blip>
            <a:srcRect r="18231"/>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a:alphaModFix/>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b="5514"/>
            <a:stretch/>
          </p:blipFill>
          <p:spPr>
            <a:xfrm>
              <a:off x="6555620" y="1829392"/>
              <a:ext cx="1826381" cy="2302699"/>
            </a:xfrm>
            <a:prstGeom prst="rect">
              <a:avLst/>
            </a:prstGeom>
          </p:spPr>
        </p:pic>
      </p:grpSp>
    </p:spTree>
    <p:extLst>
      <p:ext uri="{BB962C8B-B14F-4D97-AF65-F5344CB8AC3E}">
        <p14:creationId xmlns:p14="http://schemas.microsoft.com/office/powerpoint/2010/main" val="421925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FEW Nexus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a:lnSpc>
                <a:spcPct val="120000"/>
              </a:lnSpc>
              <a:spcBef>
                <a:spcPts val="0"/>
              </a:spcBef>
              <a:spcAft>
                <a:spcPts val="400"/>
              </a:spcAft>
            </a:pPr>
            <a:r>
              <a:rPr lang="en-US" sz="3600" dirty="0"/>
              <a:t>Food-Energy-Water Nexus Analysis considers way  sectors interact in the food, energy and water space and in cases  </a:t>
            </a:r>
            <a:r>
              <a:rPr lang="en-US" sz="3600" dirty="0">
                <a:solidFill>
                  <a:srgbClr val="FF0000"/>
                </a:solidFill>
              </a:rPr>
              <a:t>ways in which actions by some parties in the FEW sectors can benefit total regional welfare. </a:t>
            </a:r>
          </a:p>
          <a:p>
            <a:pPr>
              <a:lnSpc>
                <a:spcPct val="120000"/>
              </a:lnSpc>
              <a:spcAft>
                <a:spcPts val="400"/>
              </a:spcAft>
            </a:pPr>
            <a:r>
              <a:rPr lang="en-US" sz="3600" dirty="0"/>
              <a:t>We are involved in Nexus Analysis in 2 settings </a:t>
            </a:r>
          </a:p>
          <a:p>
            <a:pPr lvl="1">
              <a:lnSpc>
                <a:spcPct val="120000"/>
              </a:lnSpc>
              <a:spcAft>
                <a:spcPts val="400"/>
              </a:spcAft>
            </a:pPr>
            <a:r>
              <a:rPr lang="en-US" sz="3300" dirty="0"/>
              <a:t>Nexus analysis under Water scarcity: </a:t>
            </a:r>
            <a:r>
              <a:rPr lang="en-US" sz="3300" dirty="0">
                <a:solidFill>
                  <a:srgbClr val="0070C0"/>
                </a:solidFill>
              </a:rPr>
              <a:t>Limited supply and increasing demand for water</a:t>
            </a:r>
            <a:r>
              <a:rPr lang="en-US" sz="3300" dirty="0"/>
              <a:t> are </a:t>
            </a:r>
            <a:r>
              <a:rPr lang="en-US" sz="3300" b="1" u="sng" dirty="0"/>
              <a:t>driving Nexus forces</a:t>
            </a:r>
            <a:endParaRPr lang="en-US" sz="3300" dirty="0"/>
          </a:p>
          <a:p>
            <a:pPr lvl="1">
              <a:lnSpc>
                <a:spcPct val="120000"/>
              </a:lnSpc>
            </a:pPr>
            <a:r>
              <a:rPr lang="en-US" sz="3300" dirty="0"/>
              <a:t>Nexus Analysis under major bioenergy decisions – US renewable fuel standard and whether we will expand cellulosic ethanol production plus use marginal land</a:t>
            </a:r>
          </a:p>
          <a:p>
            <a:pPr>
              <a:lnSpc>
                <a:spcPct val="120000"/>
              </a:lnSpc>
            </a:pPr>
            <a:r>
              <a:rPr lang="en-US" sz="3600" dirty="0"/>
              <a:t>Today I will mainly talk from the first project as that is one I am leading</a:t>
            </a:r>
          </a:p>
          <a:p>
            <a:pPr marL="0" indent="0">
              <a:buNone/>
            </a:pPr>
            <a:endParaRPr lang="en-US" dirty="0" smtClean="0">
              <a:solidFill>
                <a:srgbClr val="FF0000"/>
              </a:solidFill>
              <a:cs typeface="Times New Roman" panose="02020603050405020304" pitchFamily="18" charset="0"/>
            </a:endParaRPr>
          </a:p>
          <a:p>
            <a:pPr marL="0" indent="0">
              <a:buNone/>
            </a:pPr>
            <a:r>
              <a:rPr lang="en-US" dirty="0" smtClean="0">
                <a:solidFill>
                  <a:srgbClr val="FF0000"/>
                </a:solidFill>
                <a:cs typeface="Times New Roman" panose="02020603050405020304" pitchFamily="18" charset="0"/>
              </a:rPr>
              <a:t>This </a:t>
            </a:r>
            <a:r>
              <a:rPr lang="en-US" dirty="0">
                <a:solidFill>
                  <a:srgbClr val="FF0000"/>
                </a:solidFill>
                <a:cs typeface="Times New Roman" panose="02020603050405020304" pitchFamily="18" charset="0"/>
              </a:rPr>
              <a:t>material is based upon work supported by the National Science Foundation under Grants  addressing </a:t>
            </a:r>
            <a:r>
              <a:rPr lang="en-US" dirty="0">
                <a:solidFill>
                  <a:srgbClr val="FF0000"/>
                </a:solidFill>
              </a:rPr>
              <a:t> Innovations at the Nexus of Food, Energy, and Water Systems numbered 1639327</a:t>
            </a:r>
            <a:r>
              <a:rPr lang="en-US" dirty="0">
                <a:solidFill>
                  <a:srgbClr val="FF0000"/>
                </a:solidFill>
                <a:cs typeface="Times New Roman" panose="02020603050405020304" pitchFamily="18" charset="0"/>
              </a:rPr>
              <a:t> and 1739977</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940450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Temperature</a:t>
            </a:r>
            <a:r>
              <a:rPr lang="en-US" dirty="0">
                <a:solidFill>
                  <a:schemeClr val="accent2">
                    <a:lumMod val="60000"/>
                    <a:lumOff val="40000"/>
                  </a:schemeClr>
                </a:solidFill>
              </a:rPr>
              <a:t> </a:t>
            </a:r>
            <a:r>
              <a:rPr lang="en-US" dirty="0" smtClean="0">
                <a:solidFill>
                  <a:srgbClr val="0070C0"/>
                </a:solidFill>
              </a:rPr>
              <a:t>history</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518786" y="1104900"/>
            <a:ext cx="4216760" cy="253005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212910265"/>
              </p:ext>
            </p:extLst>
          </p:nvPr>
        </p:nvGraphicFramePr>
        <p:xfrm>
          <a:off x="5029201" y="1409700"/>
          <a:ext cx="3276600" cy="1756410"/>
        </p:xfrm>
        <a:graphic>
          <a:graphicData uri="http://schemas.openxmlformats.org/drawingml/2006/table">
            <a:tbl>
              <a:tblPr/>
              <a:tblGrid>
                <a:gridCol w="1092200">
                  <a:extLst>
                    <a:ext uri="{9D8B030D-6E8A-4147-A177-3AD203B41FA5}">
                      <a16:colId xmlns:a16="http://schemas.microsoft.com/office/drawing/2014/main" val="2469799710"/>
                    </a:ext>
                  </a:extLst>
                </a:gridCol>
                <a:gridCol w="1092200">
                  <a:extLst>
                    <a:ext uri="{9D8B030D-6E8A-4147-A177-3AD203B41FA5}">
                      <a16:colId xmlns:a16="http://schemas.microsoft.com/office/drawing/2014/main" val="1454374965"/>
                    </a:ext>
                  </a:extLst>
                </a:gridCol>
                <a:gridCol w="1092200">
                  <a:extLst>
                    <a:ext uri="{9D8B030D-6E8A-4147-A177-3AD203B41FA5}">
                      <a16:colId xmlns:a16="http://schemas.microsoft.com/office/drawing/2014/main" val="2856959825"/>
                    </a:ext>
                  </a:extLst>
                </a:gridCol>
              </a:tblGrid>
              <a:tr h="625813">
                <a:tc>
                  <a:txBody>
                    <a:bodyPr/>
                    <a:lstStyle/>
                    <a:p>
                      <a:pPr algn="r" fontAlgn="t"/>
                      <a:r>
                        <a:rPr lang="en-US" sz="1200" b="0" dirty="0" smtClean="0">
                          <a:effectLst/>
                          <a:latin typeface="Open Sans"/>
                        </a:rPr>
                        <a:t>Year</a:t>
                      </a:r>
                      <a:endParaRPr lang="en-US" sz="1200" b="0" dirty="0">
                        <a:effectLst/>
                        <a:latin typeface="Open Sans"/>
                      </a:endParaRP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algn="r" fontAlgn="t"/>
                      <a:r>
                        <a:rPr lang="en-US" sz="1200" b="0" dirty="0" smtClean="0">
                          <a:effectLst/>
                          <a:latin typeface="Open Sans"/>
                        </a:rPr>
                        <a:t>Change from 20</a:t>
                      </a:r>
                      <a:r>
                        <a:rPr lang="en-US" sz="1200" b="0" baseline="30000" dirty="0" smtClean="0">
                          <a:effectLst/>
                          <a:latin typeface="Open Sans"/>
                        </a:rPr>
                        <a:t>th</a:t>
                      </a:r>
                      <a:r>
                        <a:rPr lang="en-US" sz="1200" b="0" dirty="0" smtClean="0">
                          <a:effectLst/>
                          <a:latin typeface="Open Sans"/>
                        </a:rPr>
                        <a:t> Century Average</a:t>
                      </a:r>
                      <a:endParaRPr lang="en-US" sz="1200" b="0" dirty="0">
                        <a:effectLst/>
                        <a:latin typeface="Open Sans"/>
                      </a:endParaRP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a:noFill/>
                    </a:lnT>
                    <a:lnB w="635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algn="r" fontAlgn="t"/>
                      <a:r>
                        <a:rPr lang="en-US" sz="1200" b="0" dirty="0" smtClean="0">
                          <a:effectLst/>
                          <a:latin typeface="Open Sans"/>
                        </a:rPr>
                        <a:t>Rank out of 138</a:t>
                      </a:r>
                      <a:r>
                        <a:rPr lang="en-US" sz="1200" b="0" baseline="0" dirty="0" smtClean="0">
                          <a:effectLst/>
                          <a:latin typeface="Open Sans"/>
                        </a:rPr>
                        <a:t> years</a:t>
                      </a:r>
                      <a:endParaRPr lang="en-US" sz="1200" b="0" dirty="0">
                        <a:effectLst/>
                        <a:latin typeface="Open Sans"/>
                      </a:endParaRPr>
                    </a:p>
                  </a:txBody>
                  <a:tcPr marL="47625" marR="47625" marT="47625" marB="47625">
                    <a:lnL w="6350" cap="flat" cmpd="sng" algn="ctr">
                      <a:solidFill>
                        <a:srgbClr val="CCCCCC"/>
                      </a:solidFill>
                      <a:prstDash val="solid"/>
                      <a:round/>
                      <a:headEnd type="none" w="med" len="med"/>
                      <a:tailEnd type="none" w="med" len="med"/>
                    </a:lnL>
                    <a:lnR>
                      <a:noFill/>
                    </a:lnR>
                    <a:lnT>
                      <a:noFill/>
                    </a:lnT>
                    <a:lnB w="6350" cap="flat" cmpd="sng" algn="ctr">
                      <a:solidFill>
                        <a:srgbClr val="CCCCCC"/>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183303672"/>
                  </a:ext>
                </a:extLst>
              </a:tr>
              <a:tr h="262647">
                <a:tc>
                  <a:txBody>
                    <a:bodyPr/>
                    <a:lstStyle/>
                    <a:p>
                      <a:pPr algn="r" fontAlgn="t"/>
                      <a:r>
                        <a:rPr lang="en-US" sz="1200" b="0" dirty="0">
                          <a:effectLst/>
                          <a:latin typeface="Open Sans"/>
                        </a:rPr>
                        <a:t>2014</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algn="r" fontAlgn="t"/>
                      <a:r>
                        <a:rPr lang="en-US" sz="1200" b="0" dirty="0">
                          <a:effectLst/>
                          <a:latin typeface="Open Sans"/>
                        </a:rPr>
                        <a:t>0.74°C</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r" fontAlgn="t"/>
                      <a:r>
                        <a:rPr lang="en-US" sz="1200" b="0">
                          <a:effectLst/>
                          <a:latin typeface="Open Sans"/>
                        </a:rPr>
                        <a:t>135</a:t>
                      </a:r>
                    </a:p>
                  </a:txBody>
                  <a:tcPr marL="47625" marR="47625" marT="47625" marB="47625">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31695012"/>
                  </a:ext>
                </a:extLst>
              </a:tr>
              <a:tr h="262647">
                <a:tc>
                  <a:txBody>
                    <a:bodyPr/>
                    <a:lstStyle/>
                    <a:p>
                      <a:pPr algn="r" fontAlgn="t"/>
                      <a:r>
                        <a:rPr lang="en-US" sz="1200" b="0" dirty="0">
                          <a:effectLst/>
                          <a:latin typeface="Open Sans"/>
                        </a:rPr>
                        <a:t>2015</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algn="r" fontAlgn="t"/>
                      <a:r>
                        <a:rPr lang="en-US" sz="1200" b="0" dirty="0">
                          <a:effectLst/>
                          <a:latin typeface="Open Sans"/>
                        </a:rPr>
                        <a:t>0.90°C</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r" fontAlgn="t"/>
                      <a:r>
                        <a:rPr lang="en-US" sz="1200" b="0" dirty="0">
                          <a:effectLst/>
                          <a:latin typeface="Open Sans"/>
                        </a:rPr>
                        <a:t>137</a:t>
                      </a:r>
                    </a:p>
                  </a:txBody>
                  <a:tcPr marL="47625" marR="47625" marT="47625" marB="47625">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21156206"/>
                  </a:ext>
                </a:extLst>
              </a:tr>
              <a:tr h="262647">
                <a:tc>
                  <a:txBody>
                    <a:bodyPr/>
                    <a:lstStyle/>
                    <a:p>
                      <a:pPr algn="r" fontAlgn="t"/>
                      <a:r>
                        <a:rPr lang="en-US" sz="1200" b="0" dirty="0">
                          <a:effectLst/>
                          <a:latin typeface="Open Sans"/>
                        </a:rPr>
                        <a:t>2016</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algn="r" fontAlgn="t"/>
                      <a:r>
                        <a:rPr lang="en-US" sz="1200" b="0" dirty="0">
                          <a:effectLst/>
                          <a:latin typeface="Open Sans"/>
                        </a:rPr>
                        <a:t>0.94°C</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r" fontAlgn="t"/>
                      <a:r>
                        <a:rPr lang="en-US" sz="1200" b="0" dirty="0">
                          <a:effectLst/>
                          <a:latin typeface="Open Sans"/>
                        </a:rPr>
                        <a:t>138</a:t>
                      </a:r>
                    </a:p>
                  </a:txBody>
                  <a:tcPr marL="47625" marR="47625" marT="47625" marB="47625">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82371551"/>
                  </a:ext>
                </a:extLst>
              </a:tr>
              <a:tr h="262647">
                <a:tc>
                  <a:txBody>
                    <a:bodyPr/>
                    <a:lstStyle/>
                    <a:p>
                      <a:pPr algn="r" fontAlgn="t"/>
                      <a:r>
                        <a:rPr lang="en-US" sz="1200" b="0" dirty="0">
                          <a:effectLst/>
                          <a:latin typeface="Open Sans"/>
                        </a:rPr>
                        <a:t>2017</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40000"/>
                        <a:lumOff val="60000"/>
                      </a:schemeClr>
                    </a:solidFill>
                  </a:tcPr>
                </a:tc>
                <a:tc>
                  <a:txBody>
                    <a:bodyPr/>
                    <a:lstStyle/>
                    <a:p>
                      <a:pPr algn="r" fontAlgn="t"/>
                      <a:r>
                        <a:rPr lang="en-US" sz="1200" b="0" dirty="0">
                          <a:effectLst/>
                          <a:latin typeface="Open Sans"/>
                        </a:rPr>
                        <a:t>0.84°C</a:t>
                      </a:r>
                    </a:p>
                  </a:txBody>
                  <a:tcPr marL="47625" marR="47625" marT="47625" marB="47625">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20000"/>
                        <a:lumOff val="80000"/>
                      </a:schemeClr>
                    </a:solidFill>
                  </a:tcPr>
                </a:tc>
                <a:tc>
                  <a:txBody>
                    <a:bodyPr/>
                    <a:lstStyle/>
                    <a:p>
                      <a:pPr algn="r" fontAlgn="t"/>
                      <a:r>
                        <a:rPr lang="en-US" sz="1200" b="0" dirty="0">
                          <a:effectLst/>
                          <a:latin typeface="Open Sans"/>
                        </a:rPr>
                        <a:t>136</a:t>
                      </a:r>
                    </a:p>
                  </a:txBody>
                  <a:tcPr marL="47625" marR="47625" marT="47625" marB="47625">
                    <a:lnL w="6350" cap="flat" cmpd="sng" algn="ctr">
                      <a:solidFill>
                        <a:srgbClr val="CCCCCC"/>
                      </a:solidFill>
                      <a:prstDash val="solid"/>
                      <a:round/>
                      <a:headEnd type="none" w="med" len="med"/>
                      <a:tailEnd type="none" w="med" len="med"/>
                    </a:lnL>
                    <a:lnR>
                      <a:noFill/>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3736807"/>
                  </a:ext>
                </a:extLst>
              </a:tr>
            </a:tbl>
          </a:graphicData>
        </a:graphic>
      </p:graphicFrame>
      <p:sp>
        <p:nvSpPr>
          <p:cNvPr id="4" name="TextBox 3"/>
          <p:cNvSpPr txBox="1"/>
          <p:nvPr/>
        </p:nvSpPr>
        <p:spPr>
          <a:xfrm>
            <a:off x="407643" y="3390900"/>
            <a:ext cx="8153400" cy="2123658"/>
          </a:xfrm>
          <a:prstGeom prst="rect">
            <a:avLst/>
          </a:prstGeom>
          <a:noFill/>
        </p:spPr>
        <p:txBody>
          <a:bodyPr wrap="square" rtlCol="0">
            <a:spAutoFit/>
          </a:bodyPr>
          <a:lstStyle/>
          <a:p>
            <a:pPr marL="257175" indent="-257175">
              <a:buFont typeface="Arial" panose="020B0604020202020204" pitchFamily="34" charset="0"/>
              <a:buChar char="•"/>
            </a:pPr>
            <a:r>
              <a:rPr lang="en-US" sz="1600" dirty="0">
                <a:solidFill>
                  <a:srgbClr val="FF0000"/>
                </a:solidFill>
              </a:rPr>
              <a:t>2017 was the third warmest year in NOAA's 138-year series. </a:t>
            </a:r>
          </a:p>
          <a:p>
            <a:pPr marL="257175" indent="-257175">
              <a:buFont typeface="Arial" panose="020B0604020202020204" pitchFamily="34" charset="0"/>
              <a:buChar char="•"/>
            </a:pPr>
            <a:r>
              <a:rPr lang="en-US" sz="1600" dirty="0">
                <a:solidFill>
                  <a:srgbClr val="FF0000"/>
                </a:solidFill>
              </a:rPr>
              <a:t>41</a:t>
            </a:r>
            <a:r>
              <a:rPr lang="en-US" sz="1600" baseline="30000" dirty="0">
                <a:solidFill>
                  <a:srgbClr val="FF0000"/>
                </a:solidFill>
              </a:rPr>
              <a:t>ht</a:t>
            </a:r>
            <a:r>
              <a:rPr lang="en-US" sz="1600" dirty="0">
                <a:solidFill>
                  <a:srgbClr val="FF0000"/>
                </a:solidFill>
              </a:rPr>
              <a:t> consecutive year (since 1977) that annual temperature is above 20</a:t>
            </a:r>
            <a:r>
              <a:rPr lang="en-US" sz="1600" baseline="30000" dirty="0">
                <a:solidFill>
                  <a:srgbClr val="FF0000"/>
                </a:solidFill>
              </a:rPr>
              <a:t>th</a:t>
            </a:r>
            <a:r>
              <a:rPr lang="en-US" sz="1600" dirty="0">
                <a:solidFill>
                  <a:srgbClr val="FF0000"/>
                </a:solidFill>
              </a:rPr>
              <a:t> century average. </a:t>
            </a:r>
          </a:p>
          <a:p>
            <a:pPr marL="257175" indent="-257175">
              <a:buFont typeface="Arial" panose="020B0604020202020204" pitchFamily="34" charset="0"/>
              <a:buChar char="•"/>
            </a:pPr>
            <a:r>
              <a:rPr lang="en-US" sz="1600" dirty="0">
                <a:solidFill>
                  <a:srgbClr val="FF0000"/>
                </a:solidFill>
              </a:rPr>
              <a:t>All 17 years of 21</a:t>
            </a:r>
            <a:r>
              <a:rPr lang="en-US" sz="1600" baseline="30000" dirty="0">
                <a:solidFill>
                  <a:srgbClr val="FF0000"/>
                </a:solidFill>
              </a:rPr>
              <a:t>st</a:t>
            </a:r>
            <a:r>
              <a:rPr lang="en-US" sz="1600" dirty="0">
                <a:solidFill>
                  <a:srgbClr val="FF0000"/>
                </a:solidFill>
              </a:rPr>
              <a:t> century rank are among seventeen warmest on record (1998 is ninth) </a:t>
            </a:r>
          </a:p>
          <a:p>
            <a:pPr marL="257175" indent="-257175">
              <a:buFont typeface="Arial" panose="020B0604020202020204" pitchFamily="34" charset="0"/>
              <a:buChar char="•"/>
            </a:pPr>
            <a:r>
              <a:rPr lang="en-US" sz="1600" dirty="0">
                <a:solidFill>
                  <a:srgbClr val="FF0000"/>
                </a:solidFill>
              </a:rPr>
              <a:t>Six warmest years have all occurred since 2010 </a:t>
            </a:r>
          </a:p>
          <a:p>
            <a:pPr marL="257175" indent="-257175">
              <a:buFont typeface="Arial" panose="020B0604020202020204" pitchFamily="34" charset="0"/>
              <a:buChar char="•"/>
            </a:pPr>
            <a:r>
              <a:rPr lang="en-US" sz="1600" dirty="0">
                <a:solidFill>
                  <a:srgbClr val="FF0000"/>
                </a:solidFill>
              </a:rPr>
              <a:t>Four  warmest have been last 4</a:t>
            </a:r>
          </a:p>
          <a:p>
            <a:pPr marL="257175" indent="-257175">
              <a:buFont typeface="Arial" panose="020B0604020202020204" pitchFamily="34" charset="0"/>
              <a:buChar char="•"/>
            </a:pPr>
            <a:r>
              <a:rPr lang="en-US" sz="1600" dirty="0">
                <a:solidFill>
                  <a:srgbClr val="FF0000"/>
                </a:solidFill>
              </a:rPr>
              <a:t>Temperatures in 2015-2016 were majorly influenced by strong El Niño</a:t>
            </a:r>
          </a:p>
          <a:p>
            <a:pPr marL="257175" indent="-257175">
              <a:buFont typeface="Arial" panose="020B0604020202020204" pitchFamily="34" charset="0"/>
              <a:buChar char="•"/>
            </a:pPr>
            <a:r>
              <a:rPr lang="en-US" sz="1600" dirty="0">
                <a:solidFill>
                  <a:srgbClr val="FF0000"/>
                </a:solidFill>
              </a:rPr>
              <a:t>Increased </a:t>
            </a:r>
            <a:r>
              <a:rPr lang="en-US" sz="1600" dirty="0">
                <a:solidFill>
                  <a:srgbClr val="FF0000"/>
                </a:solidFill>
                <a:hlinkClick r:id="rId4"/>
              </a:rPr>
              <a:t>0.07°C (0.13°F) per decade since 1880</a:t>
            </a:r>
            <a:r>
              <a:rPr lang="en-US" sz="1600" dirty="0">
                <a:solidFill>
                  <a:srgbClr val="FF0000"/>
                </a:solidFill>
              </a:rPr>
              <a:t> and </a:t>
            </a:r>
            <a:r>
              <a:rPr lang="en-US" sz="1600" dirty="0">
                <a:solidFill>
                  <a:srgbClr val="FF0000"/>
                </a:solidFill>
                <a:hlinkClick r:id="rId5"/>
              </a:rPr>
              <a:t>0.17°C (0.31°F) since 1970</a:t>
            </a:r>
            <a:endParaRPr lang="en-US" sz="1600" dirty="0">
              <a:solidFill>
                <a:srgbClr val="FF0000"/>
              </a:solidFill>
            </a:endParaRPr>
          </a:p>
          <a:p>
            <a:endParaRPr lang="en-US" sz="1600" dirty="0"/>
          </a:p>
        </p:txBody>
      </p:sp>
    </p:spTree>
    <p:extLst>
      <p:ext uri="{BB962C8B-B14F-4D97-AF65-F5344CB8AC3E}">
        <p14:creationId xmlns:p14="http://schemas.microsoft.com/office/powerpoint/2010/main" val="2287054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200" dirty="0">
                <a:solidFill>
                  <a:srgbClr val="0070C0"/>
                </a:solidFill>
              </a:rPr>
              <a:t>Climate Change is making things non </a:t>
            </a:r>
            <a:r>
              <a:rPr lang="en-US" sz="3200" dirty="0" smtClean="0">
                <a:solidFill>
                  <a:srgbClr val="0070C0"/>
                </a:solidFill>
              </a:rPr>
              <a:t>stationary</a:t>
            </a:r>
            <a:endParaRPr lang="en-US" sz="3200"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2010961987"/>
              </p:ext>
            </p:extLst>
          </p:nvPr>
        </p:nvGraphicFramePr>
        <p:xfrm>
          <a:off x="731841" y="1181100"/>
          <a:ext cx="7315200" cy="395737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066800" y="5072906"/>
            <a:ext cx="3322641" cy="323165"/>
          </a:xfrm>
          <a:prstGeom prst="rect">
            <a:avLst/>
          </a:prstGeom>
        </p:spPr>
        <p:txBody>
          <a:bodyPr wrap="none">
            <a:spAutoFit/>
          </a:bodyPr>
          <a:lstStyle/>
          <a:p>
            <a:r>
              <a:rPr lang="en-US" sz="1500" dirty="0"/>
              <a:t>http://www.edwardsaquifer.net/data.html</a:t>
            </a:r>
          </a:p>
        </p:txBody>
      </p:sp>
    </p:spTree>
    <p:extLst>
      <p:ext uri="{BB962C8B-B14F-4D97-AF65-F5344CB8AC3E}">
        <p14:creationId xmlns:p14="http://schemas.microsoft.com/office/powerpoint/2010/main" val="2541977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200" dirty="0">
                <a:solidFill>
                  <a:srgbClr val="0070C0"/>
                </a:solidFill>
              </a:rPr>
              <a:t>Climate Change is making things non </a:t>
            </a:r>
            <a:r>
              <a:rPr lang="en-US" sz="3200" dirty="0" smtClean="0">
                <a:solidFill>
                  <a:srgbClr val="0070C0"/>
                </a:solidFill>
              </a:rPr>
              <a:t>stationary</a:t>
            </a:r>
            <a:endParaRPr lang="en-US" sz="3200"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pic>
        <p:nvPicPr>
          <p:cNvPr id="7" name="Picture 6"/>
          <p:cNvPicPr>
            <a:picLocks noChangeAspect="1"/>
          </p:cNvPicPr>
          <p:nvPr/>
        </p:nvPicPr>
        <p:blipFill rotWithShape="1">
          <a:blip r:embed="rId4"/>
          <a:srcRect l="-1" r="972"/>
          <a:stretch/>
        </p:blipFill>
        <p:spPr>
          <a:xfrm>
            <a:off x="394570" y="1133936"/>
            <a:ext cx="5015630" cy="1952164"/>
          </a:xfrm>
          <a:prstGeom prst="rect">
            <a:avLst/>
          </a:prstGeom>
        </p:spPr>
      </p:pic>
      <p:pic>
        <p:nvPicPr>
          <p:cNvPr id="8" name="Picture 7"/>
          <p:cNvPicPr>
            <a:picLocks noChangeAspect="1"/>
          </p:cNvPicPr>
          <p:nvPr/>
        </p:nvPicPr>
        <p:blipFill>
          <a:blip r:embed="rId5"/>
          <a:stretch>
            <a:fillRect/>
          </a:stretch>
        </p:blipFill>
        <p:spPr>
          <a:xfrm>
            <a:off x="784965" y="3196172"/>
            <a:ext cx="4234841" cy="2053155"/>
          </a:xfrm>
          <a:prstGeom prst="rect">
            <a:avLst/>
          </a:prstGeom>
        </p:spPr>
      </p:pic>
      <p:sp>
        <p:nvSpPr>
          <p:cNvPr id="9" name="Rectangle 12"/>
          <p:cNvSpPr>
            <a:spLocks noChangeArrowheads="1"/>
          </p:cNvSpPr>
          <p:nvPr/>
        </p:nvSpPr>
        <p:spPr bwMode="auto">
          <a:xfrm>
            <a:off x="5410200" y="1409700"/>
            <a:ext cx="2133600" cy="861967"/>
          </a:xfrm>
          <a:prstGeom prst="rect">
            <a:avLst/>
          </a:prstGeom>
          <a:noFill/>
          <a:ln w="9525">
            <a:noFill/>
            <a:miter lim="800000"/>
            <a:headEnd/>
            <a:tailEnd/>
          </a:ln>
          <a:effectLst/>
        </p:spPr>
        <p:txBody>
          <a:bodyPr wrap="square">
            <a:spAutoFit/>
          </a:bodyPr>
          <a:lstStyle/>
          <a:p>
            <a:r>
              <a:rPr lang="en-US" sz="1667" b="1" dirty="0" smtClean="0">
                <a:solidFill>
                  <a:srgbClr val="00B0F0"/>
                </a:solidFill>
                <a:latin typeface="+mj-lt"/>
              </a:rPr>
              <a:t>Water</a:t>
            </a:r>
            <a:endParaRPr lang="en-US" sz="1667" b="1" dirty="0">
              <a:solidFill>
                <a:srgbClr val="FF0000"/>
              </a:solidFill>
              <a:latin typeface="+mj-lt"/>
            </a:endParaRPr>
          </a:p>
          <a:p>
            <a:r>
              <a:rPr lang="en-US" sz="1667" b="1" dirty="0">
                <a:solidFill>
                  <a:srgbClr val="FF0000"/>
                </a:solidFill>
                <a:latin typeface="+mj-lt"/>
              </a:rPr>
              <a:t>Can we use 100 year flood?</a:t>
            </a:r>
          </a:p>
        </p:txBody>
      </p:sp>
      <p:sp>
        <p:nvSpPr>
          <p:cNvPr id="4" name="Rectangle 3"/>
          <p:cNvSpPr/>
          <p:nvPr/>
        </p:nvSpPr>
        <p:spPr>
          <a:xfrm>
            <a:off x="5410200" y="2267135"/>
            <a:ext cx="2204059" cy="523220"/>
          </a:xfrm>
          <a:prstGeom prst="rect">
            <a:avLst/>
          </a:prstGeom>
        </p:spPr>
        <p:txBody>
          <a:bodyPr wrap="square">
            <a:spAutoFit/>
          </a:bodyPr>
          <a:lstStyle/>
          <a:p>
            <a:r>
              <a:rPr lang="en-US" sz="700" dirty="0">
                <a:solidFill>
                  <a:srgbClr val="000000"/>
                </a:solidFill>
                <a:latin typeface="Arial" panose="020B0604020202020204" pitchFamily="34" charset="0"/>
              </a:rPr>
              <a:t>Milly</a:t>
            </a:r>
            <a:r>
              <a:rPr lang="en-US" sz="700" dirty="0">
                <a:solidFill>
                  <a:srgbClr val="222222"/>
                </a:solidFill>
                <a:latin typeface="Arial" panose="020B0604020202020204" pitchFamily="34" charset="0"/>
              </a:rPr>
              <a:t>, PCD, J. Betancourt, M. </a:t>
            </a:r>
            <a:r>
              <a:rPr lang="en-US" sz="700" dirty="0" err="1">
                <a:solidFill>
                  <a:srgbClr val="222222"/>
                </a:solidFill>
                <a:latin typeface="Arial" panose="020B0604020202020204" pitchFamily="34" charset="0"/>
              </a:rPr>
              <a:t>Falkenmark</a:t>
            </a:r>
            <a:r>
              <a:rPr lang="en-US" sz="700" dirty="0">
                <a:solidFill>
                  <a:srgbClr val="222222"/>
                </a:solidFill>
                <a:latin typeface="Arial" panose="020B0604020202020204" pitchFamily="34" charset="0"/>
              </a:rPr>
              <a:t>, 2008. Climate Change: </a:t>
            </a:r>
            <a:r>
              <a:rPr lang="en-US" sz="700" dirty="0">
                <a:solidFill>
                  <a:srgbClr val="000000"/>
                </a:solidFill>
                <a:latin typeface="Arial" panose="020B0604020202020204" pitchFamily="34" charset="0"/>
              </a:rPr>
              <a:t>Stationarity</a:t>
            </a:r>
            <a:r>
              <a:rPr lang="en-US" sz="700" dirty="0">
                <a:solidFill>
                  <a:srgbClr val="222222"/>
                </a:solidFill>
                <a:latin typeface="Arial" panose="020B0604020202020204" pitchFamily="34" charset="0"/>
              </a:rPr>
              <a:t>  Is </a:t>
            </a:r>
            <a:r>
              <a:rPr lang="en-US" sz="700" dirty="0">
                <a:solidFill>
                  <a:srgbClr val="000000"/>
                </a:solidFill>
                <a:latin typeface="Arial" panose="020B0604020202020204" pitchFamily="34" charset="0"/>
              </a:rPr>
              <a:t>Dead</a:t>
            </a:r>
            <a:r>
              <a:rPr lang="en-US" sz="700" dirty="0">
                <a:solidFill>
                  <a:srgbClr val="222222"/>
                </a:solidFill>
                <a:latin typeface="Arial" panose="020B0604020202020204" pitchFamily="34" charset="0"/>
              </a:rPr>
              <a:t>: </a:t>
            </a:r>
            <a:r>
              <a:rPr lang="en-US" sz="700" dirty="0">
                <a:solidFill>
                  <a:srgbClr val="000000"/>
                </a:solidFill>
                <a:latin typeface="Arial" panose="020B0604020202020204" pitchFamily="34" charset="0"/>
              </a:rPr>
              <a:t>Whither</a:t>
            </a:r>
            <a:r>
              <a:rPr lang="en-US" sz="700" dirty="0"/>
              <a:t> </a:t>
            </a:r>
            <a:r>
              <a:rPr lang="en-US" sz="700" dirty="0">
                <a:solidFill>
                  <a:srgbClr val="000000"/>
                </a:solidFill>
                <a:latin typeface="Arial" panose="020B0604020202020204" pitchFamily="34" charset="0"/>
              </a:rPr>
              <a:t>Water</a:t>
            </a:r>
            <a:r>
              <a:rPr lang="en-US" sz="700" dirty="0">
                <a:solidFill>
                  <a:srgbClr val="222222"/>
                </a:solidFill>
                <a:latin typeface="Arial" panose="020B0604020202020204" pitchFamily="34" charset="0"/>
              </a:rPr>
              <a:t> </a:t>
            </a:r>
            <a:r>
              <a:rPr lang="en-US" sz="700" dirty="0">
                <a:solidFill>
                  <a:srgbClr val="000000"/>
                </a:solidFill>
                <a:latin typeface="Arial" panose="020B0604020202020204" pitchFamily="34" charset="0"/>
              </a:rPr>
              <a:t>Management</a:t>
            </a:r>
            <a:r>
              <a:rPr lang="en-US" sz="700" dirty="0">
                <a:solidFill>
                  <a:srgbClr val="222222"/>
                </a:solidFill>
                <a:latin typeface="Arial" panose="020B0604020202020204" pitchFamily="34" charset="0"/>
              </a:rPr>
              <a:t>?, Science, Vol. 319. No. 5863, pp. 573 – 574.</a:t>
            </a:r>
            <a:endParaRPr lang="en-US" sz="700" dirty="0"/>
          </a:p>
        </p:txBody>
      </p:sp>
      <p:sp>
        <p:nvSpPr>
          <p:cNvPr id="10" name="Rectangle 9"/>
          <p:cNvSpPr/>
          <p:nvPr/>
        </p:nvSpPr>
        <p:spPr>
          <a:xfrm>
            <a:off x="5410200" y="4305300"/>
            <a:ext cx="2495811" cy="553998"/>
          </a:xfrm>
          <a:prstGeom prst="rect">
            <a:avLst/>
          </a:prstGeom>
        </p:spPr>
        <p:txBody>
          <a:bodyPr wrap="square">
            <a:spAutoFit/>
          </a:bodyPr>
          <a:lstStyle/>
          <a:p>
            <a:r>
              <a:rPr lang="en-US" sz="750" dirty="0" err="1">
                <a:solidFill>
                  <a:srgbClr val="222222"/>
                </a:solidFill>
                <a:latin typeface="Arial" panose="020B0604020202020204" pitchFamily="34" charset="0"/>
              </a:rPr>
              <a:t>McCarl,</a:t>
            </a:r>
            <a:r>
              <a:rPr lang="en-US" sz="750" dirty="0">
                <a:solidFill>
                  <a:srgbClr val="222222"/>
                </a:solidFill>
                <a:latin typeface="Arial" panose="020B0604020202020204" pitchFamily="34" charset="0"/>
              </a:rPr>
              <a:t> Bruce A., Xavier Villavicencio, and </a:t>
            </a:r>
            <a:r>
              <a:rPr lang="en-US" sz="750" dirty="0" err="1">
                <a:solidFill>
                  <a:srgbClr val="222222"/>
                </a:solidFill>
                <a:latin typeface="Arial" panose="020B0604020202020204" pitchFamily="34" charset="0"/>
              </a:rPr>
              <a:t>Ximing</a:t>
            </a:r>
            <a:r>
              <a:rPr lang="en-US" sz="750" dirty="0">
                <a:solidFill>
                  <a:srgbClr val="222222"/>
                </a:solidFill>
                <a:latin typeface="Arial" panose="020B0604020202020204" pitchFamily="34" charset="0"/>
              </a:rPr>
              <a:t> Wu. "Climate change and future analysis: is stationarity dying?." American Journal of Agricultural Economics 90.5 (2008): 1241-1247.</a:t>
            </a:r>
          </a:p>
        </p:txBody>
      </p:sp>
      <p:sp>
        <p:nvSpPr>
          <p:cNvPr id="12" name="Rectangle 12"/>
          <p:cNvSpPr>
            <a:spLocks noChangeArrowheads="1"/>
          </p:cNvSpPr>
          <p:nvPr/>
        </p:nvSpPr>
        <p:spPr bwMode="auto">
          <a:xfrm>
            <a:off x="5410200" y="3379832"/>
            <a:ext cx="2369338" cy="861967"/>
          </a:xfrm>
          <a:prstGeom prst="rect">
            <a:avLst/>
          </a:prstGeom>
          <a:noFill/>
          <a:ln w="9525">
            <a:noFill/>
            <a:miter lim="800000"/>
            <a:headEnd/>
            <a:tailEnd/>
          </a:ln>
          <a:effectLst/>
        </p:spPr>
        <p:txBody>
          <a:bodyPr wrap="square">
            <a:spAutoFit/>
          </a:bodyPr>
          <a:lstStyle/>
          <a:p>
            <a:r>
              <a:rPr lang="en-US" sz="1667" b="1" dirty="0">
                <a:solidFill>
                  <a:srgbClr val="00B0F0"/>
                </a:solidFill>
                <a:latin typeface="+mj-lt"/>
              </a:rPr>
              <a:t>Ag </a:t>
            </a:r>
            <a:r>
              <a:rPr lang="en-US" sz="1667" b="1" dirty="0" smtClean="0">
                <a:solidFill>
                  <a:srgbClr val="00B0F0"/>
                </a:solidFill>
                <a:latin typeface="+mj-lt"/>
              </a:rPr>
              <a:t>yields</a:t>
            </a:r>
            <a:endParaRPr lang="en-US" sz="1667" b="1" dirty="0">
              <a:solidFill>
                <a:schemeClr val="accent2">
                  <a:lumMod val="75000"/>
                </a:schemeClr>
              </a:solidFill>
              <a:latin typeface="+mj-lt"/>
            </a:endParaRPr>
          </a:p>
          <a:p>
            <a:r>
              <a:rPr lang="en-US" sz="1667" b="1" dirty="0">
                <a:solidFill>
                  <a:srgbClr val="FF0000"/>
                </a:solidFill>
                <a:latin typeface="+mj-lt"/>
              </a:rPr>
              <a:t>Can we history to assess risk?</a:t>
            </a:r>
          </a:p>
        </p:txBody>
      </p:sp>
    </p:spTree>
    <p:extLst>
      <p:ext uri="{BB962C8B-B14F-4D97-AF65-F5344CB8AC3E}">
        <p14:creationId xmlns:p14="http://schemas.microsoft.com/office/powerpoint/2010/main" val="4080127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pPr lvl="1" algn="ctr" rtl="0">
              <a:spcBef>
                <a:spcPct val="0"/>
              </a:spcBef>
            </a:pPr>
            <a:r>
              <a:rPr lang="en-US" sz="2800" b="1" dirty="0" smtClean="0">
                <a:solidFill>
                  <a:schemeClr val="tx2">
                    <a:lumMod val="60000"/>
                    <a:lumOff val="40000"/>
                  </a:schemeClr>
                </a:solidFill>
              </a:rPr>
              <a:t>Climate Change is making things non stationary</a:t>
            </a:r>
            <a:br>
              <a:rPr lang="en-US" sz="2800" b="1" dirty="0" smtClean="0">
                <a:solidFill>
                  <a:schemeClr val="tx2">
                    <a:lumMod val="60000"/>
                    <a:lumOff val="40000"/>
                  </a:schemeClr>
                </a:solidFill>
              </a:rPr>
            </a:br>
            <a:r>
              <a:rPr lang="en-US" sz="1600" b="1" dirty="0" smtClean="0">
                <a:solidFill>
                  <a:schemeClr val="tx1"/>
                </a:solidFill>
                <a:latin typeface="Calibri-Bold"/>
              </a:rPr>
              <a:t>USGS 05054000 RED RIVER OF THE NORTH AT FARGO, ND</a:t>
            </a:r>
            <a:endParaRPr lang="en-US" sz="1600" dirty="0">
              <a:solidFill>
                <a:schemeClr val="tx1"/>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438400" y="1361761"/>
            <a:ext cx="4114800" cy="3756339"/>
          </a:xfrm>
          <a:prstGeom prst="rect">
            <a:avLst/>
          </a:prstGeom>
        </p:spPr>
      </p:pic>
      <p:sp>
        <p:nvSpPr>
          <p:cNvPr id="8" name="Rectangle 7"/>
          <p:cNvSpPr/>
          <p:nvPr/>
        </p:nvSpPr>
        <p:spPr>
          <a:xfrm>
            <a:off x="1143000" y="5207000"/>
            <a:ext cx="6921500" cy="271934"/>
          </a:xfrm>
          <a:prstGeom prst="rect">
            <a:avLst/>
          </a:prstGeom>
        </p:spPr>
        <p:txBody>
          <a:bodyPr wrap="square">
            <a:spAutoFit/>
          </a:bodyPr>
          <a:lstStyle/>
          <a:p>
            <a:r>
              <a:rPr lang="en-US" sz="1167" dirty="0"/>
              <a:t>https://www.ndsu.edu/fargoflood/images/red_river_of_the_north_raster_plot_august_2014.pdf</a:t>
            </a:r>
          </a:p>
        </p:txBody>
      </p:sp>
      <p:pic>
        <p:nvPicPr>
          <p:cNvPr id="9" name="Picture 8"/>
          <p:cNvPicPr>
            <a:picLocks noChangeAspect="1"/>
          </p:cNvPicPr>
          <p:nvPr/>
        </p:nvPicPr>
        <p:blipFill>
          <a:blip r:embed="rId4"/>
          <a:stretch>
            <a:fillRect/>
          </a:stretch>
        </p:blipFill>
        <p:spPr>
          <a:xfrm>
            <a:off x="6934200" y="2031483"/>
            <a:ext cx="886993" cy="2103289"/>
          </a:xfrm>
          <a:prstGeom prst="rect">
            <a:avLst/>
          </a:prstGeom>
        </p:spPr>
      </p:pic>
      <p:sp>
        <p:nvSpPr>
          <p:cNvPr id="11" name="TextBox 10"/>
          <p:cNvSpPr txBox="1"/>
          <p:nvPr/>
        </p:nvSpPr>
        <p:spPr>
          <a:xfrm>
            <a:off x="533400" y="1580227"/>
            <a:ext cx="1676400" cy="2554545"/>
          </a:xfrm>
          <a:prstGeom prst="rect">
            <a:avLst/>
          </a:prstGeom>
          <a:noFill/>
        </p:spPr>
        <p:txBody>
          <a:bodyPr wrap="square" rtlCol="0">
            <a:spAutoFit/>
          </a:bodyPr>
          <a:lstStyle/>
          <a:p>
            <a:r>
              <a:rPr lang="en-US" sz="2000" b="1" dirty="0">
                <a:solidFill>
                  <a:srgbClr val="000099"/>
                </a:solidFill>
              </a:rPr>
              <a:t>Where is the dark Blue?</a:t>
            </a:r>
          </a:p>
          <a:p>
            <a:endParaRPr lang="en-US" sz="2000" b="1" dirty="0">
              <a:solidFill>
                <a:srgbClr val="2F0AB6"/>
              </a:solidFill>
            </a:endParaRPr>
          </a:p>
          <a:p>
            <a:endParaRPr lang="en-US" sz="2000" dirty="0"/>
          </a:p>
          <a:p>
            <a:r>
              <a:rPr lang="en-US" sz="2000" dirty="0">
                <a:solidFill>
                  <a:srgbClr val="FF0000"/>
                </a:solidFill>
              </a:rPr>
              <a:t>Note it is more common recently</a:t>
            </a:r>
          </a:p>
        </p:txBody>
      </p:sp>
    </p:spTree>
    <p:extLst>
      <p:ext uri="{BB962C8B-B14F-4D97-AF65-F5344CB8AC3E}">
        <p14:creationId xmlns:p14="http://schemas.microsoft.com/office/powerpoint/2010/main" val="3923564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pPr>
              <a:defRPr/>
            </a:pPr>
            <a:r>
              <a:rPr lang="en-US" dirty="0">
                <a:solidFill>
                  <a:schemeClr val="tx2">
                    <a:lumMod val="60000"/>
                    <a:lumOff val="40000"/>
                  </a:schemeClr>
                </a:solidFill>
              </a:rPr>
              <a:t>Yet more could happen</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grpSp>
        <p:nvGrpSpPr>
          <p:cNvPr id="4" name="Group 3"/>
          <p:cNvGrpSpPr/>
          <p:nvPr/>
        </p:nvGrpSpPr>
        <p:grpSpPr>
          <a:xfrm>
            <a:off x="1676400" y="1333500"/>
            <a:ext cx="6367021" cy="3805529"/>
            <a:chOff x="381000" y="1344669"/>
            <a:chExt cx="6367021" cy="3805529"/>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44669"/>
              <a:ext cx="3886200" cy="325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Brace 5"/>
            <p:cNvSpPr>
              <a:spLocks/>
            </p:cNvSpPr>
            <p:nvPr/>
          </p:nvSpPr>
          <p:spPr bwMode="auto">
            <a:xfrm>
              <a:off x="4257695" y="1790700"/>
              <a:ext cx="137841" cy="1676400"/>
            </a:xfrm>
            <a:prstGeom prst="rightBrace">
              <a:avLst>
                <a:gd name="adj1" fmla="val 8324"/>
                <a:gd name="adj2" fmla="val 50000"/>
              </a:avLst>
            </a:prstGeom>
            <a:solidFill>
              <a:schemeClr val="accent2">
                <a:lumMod val="40000"/>
                <a:lumOff val="60000"/>
              </a:schemeClr>
            </a:solidFill>
            <a:ln w="25400" algn="ctr">
              <a:solidFill>
                <a:schemeClr val="accent2">
                  <a:lumMod val="75000"/>
                </a:schemeClr>
              </a:solidFill>
              <a:round/>
              <a:headEnd/>
              <a:tailEnd/>
            </a:ln>
            <a:effectLs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a:p>
          </p:txBody>
        </p:sp>
        <p:sp>
          <p:nvSpPr>
            <p:cNvPr id="11" name="Right Brace 1"/>
            <p:cNvSpPr>
              <a:spLocks/>
            </p:cNvSpPr>
            <p:nvPr/>
          </p:nvSpPr>
          <p:spPr bwMode="auto">
            <a:xfrm>
              <a:off x="4266978" y="3467101"/>
              <a:ext cx="137841" cy="381000"/>
            </a:xfrm>
            <a:prstGeom prst="rightBrace">
              <a:avLst>
                <a:gd name="adj1" fmla="val 8336"/>
                <a:gd name="adj2" fmla="val 50000"/>
              </a:avLst>
            </a:prstGeom>
            <a:solidFill>
              <a:schemeClr val="accent1">
                <a:lumMod val="20000"/>
                <a:lumOff val="80000"/>
              </a:schemeClr>
            </a:solidFill>
            <a:ln w="25400" algn="ctr">
              <a:solidFill>
                <a:srgbClr val="3333FF"/>
              </a:solidFill>
              <a:round/>
              <a:headEnd/>
              <a:tailEnd/>
            </a:ln>
            <a:effectLs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a:p>
          </p:txBody>
        </p:sp>
        <p:sp>
          <p:nvSpPr>
            <p:cNvPr id="12" name="TextBox 3"/>
            <p:cNvSpPr txBox="1">
              <a:spLocks noChangeArrowheads="1"/>
            </p:cNvSpPr>
            <p:nvPr/>
          </p:nvSpPr>
          <p:spPr bwMode="auto">
            <a:xfrm>
              <a:off x="4387010" y="2488167"/>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400" dirty="0">
                  <a:solidFill>
                    <a:srgbClr val="FF0000"/>
                  </a:solidFill>
                  <a:latin typeface="Arial" charset="0"/>
                  <a:cs typeface="Arial" charset="0"/>
                </a:rPr>
                <a:t>What could happen</a:t>
              </a:r>
            </a:p>
          </p:txBody>
        </p:sp>
        <p:sp>
          <p:nvSpPr>
            <p:cNvPr id="13" name="TextBox 9"/>
            <p:cNvSpPr txBox="1">
              <a:spLocks noChangeArrowheads="1"/>
            </p:cNvSpPr>
            <p:nvPr/>
          </p:nvSpPr>
          <p:spPr bwMode="auto">
            <a:xfrm>
              <a:off x="4386477" y="3503712"/>
              <a:ext cx="23615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1400" dirty="0">
                  <a:solidFill>
                    <a:srgbClr val="3333FF"/>
                  </a:solidFill>
                  <a:latin typeface="Arial" charset="0"/>
                  <a:cs typeface="Arial" charset="0"/>
                </a:rPr>
                <a:t>What we have seen so far</a:t>
              </a:r>
            </a:p>
          </p:txBody>
        </p:sp>
        <p:sp>
          <p:nvSpPr>
            <p:cNvPr id="14" name="Rectangle 2"/>
            <p:cNvSpPr>
              <a:spLocks noChangeArrowheads="1"/>
            </p:cNvSpPr>
            <p:nvPr/>
          </p:nvSpPr>
          <p:spPr bwMode="auto">
            <a:xfrm>
              <a:off x="381000" y="4596200"/>
              <a:ext cx="387669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ltLang="en-US" sz="750" dirty="0"/>
                <a:t>Figure 1: Global temperature change and uncertainty. From Robustness and uncertainties in the new CMIP5 climate model projections</a:t>
              </a:r>
            </a:p>
            <a:p>
              <a:pPr eaLnBrk="1" hangingPunct="1"/>
              <a:r>
                <a:rPr lang="en-US" altLang="en-US" sz="750" dirty="0" err="1"/>
                <a:t>Reto</a:t>
              </a:r>
              <a:r>
                <a:rPr lang="en-US" altLang="en-US" sz="750" dirty="0"/>
                <a:t> </a:t>
              </a:r>
              <a:r>
                <a:rPr lang="en-US" altLang="en-US" sz="750" dirty="0" err="1"/>
                <a:t>Knutti</a:t>
              </a:r>
              <a:r>
                <a:rPr lang="en-US" altLang="en-US" sz="750" dirty="0"/>
                <a:t> &amp; Jan </a:t>
              </a:r>
              <a:r>
                <a:rPr lang="en-US" altLang="en-US" sz="750" dirty="0" err="1"/>
                <a:t>Sedláček</a:t>
              </a:r>
              <a:r>
                <a:rPr lang="en-US" altLang="en-US" sz="750" dirty="0"/>
                <a:t>, Nature Climate Change 3, 369–373 (2013) doi:10.1038/nclimate1716, </a:t>
              </a:r>
              <a:endParaRPr lang="en-US" altLang="en-US" sz="750" dirty="0">
                <a:solidFill>
                  <a:schemeClr val="accent2"/>
                </a:solidFill>
              </a:endParaRPr>
            </a:p>
          </p:txBody>
        </p:sp>
      </p:grpSp>
    </p:spTree>
    <p:extLst>
      <p:ext uri="{BB962C8B-B14F-4D97-AF65-F5344CB8AC3E}">
        <p14:creationId xmlns:p14="http://schemas.microsoft.com/office/powerpoint/2010/main" val="1876441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Climate</a:t>
            </a:r>
            <a:r>
              <a:rPr lang="en-US" dirty="0" smtClean="0">
                <a:solidFill>
                  <a:srgbClr val="0070C0"/>
                </a:solidFill>
              </a:rPr>
              <a:t> Change</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473585" lvl="2" indent="-247376" defTabSz="380985" eaLnBrk="0" hangingPunct="0">
              <a:lnSpc>
                <a:spcPct val="0"/>
              </a:lnSpc>
              <a:buSzPct val="120000"/>
              <a:tabLst>
                <a:tab pos="1710463" algn="l"/>
              </a:tabLst>
            </a:pPr>
            <a:endParaRPr lang="en-US" sz="2333" dirty="0">
              <a:solidFill>
                <a:srgbClr val="000099"/>
              </a:solidFill>
            </a:endParaRPr>
          </a:p>
          <a:p>
            <a:pPr marL="473585" lvl="2" indent="-247376" defTabSz="380985" eaLnBrk="0" hangingPunct="0">
              <a:spcBef>
                <a:spcPct val="30000"/>
              </a:spcBef>
              <a:spcAft>
                <a:spcPct val="50000"/>
              </a:spcAft>
              <a:buSzPct val="120000"/>
              <a:tabLst>
                <a:tab pos="1710463" algn="l"/>
              </a:tabLst>
            </a:pPr>
            <a:r>
              <a:rPr lang="en-US" sz="1800" dirty="0"/>
              <a:t>Use data for 2030 and 2090</a:t>
            </a:r>
          </a:p>
          <a:p>
            <a:pPr marL="719638" lvl="4" indent="0" defTabSz="380985">
              <a:buNone/>
              <a:tabLst>
                <a:tab pos="1710463" algn="l"/>
              </a:tabLst>
            </a:pPr>
            <a:r>
              <a:rPr lang="en-US" sz="1800" dirty="0">
                <a:solidFill>
                  <a:srgbClr val="FF0000"/>
                </a:solidFill>
              </a:rPr>
              <a:t>	</a:t>
            </a:r>
            <a:r>
              <a:rPr lang="en-US" dirty="0">
                <a:cs typeface="Times New Roman" pitchFamily="18" charset="0"/>
              </a:rPr>
              <a:t>Canadian Climate Center Model (CCC)</a:t>
            </a:r>
          </a:p>
          <a:p>
            <a:pPr marL="719638" lvl="4" indent="0" defTabSz="380985">
              <a:spcBef>
                <a:spcPct val="50000"/>
              </a:spcBef>
              <a:buNone/>
              <a:tabLst>
                <a:tab pos="1710463" algn="l"/>
              </a:tabLst>
            </a:pPr>
            <a:r>
              <a:rPr lang="en-US" dirty="0">
                <a:cs typeface="Times New Roman" pitchFamily="18" charset="0"/>
              </a:rPr>
              <a:t>	Hadley Climate Center Model (HAD)</a:t>
            </a:r>
          </a:p>
          <a:p>
            <a:pPr marL="719638" lvl="4" indent="0" defTabSz="380985">
              <a:spcBef>
                <a:spcPct val="50000"/>
              </a:spcBef>
              <a:buNone/>
              <a:tabLst>
                <a:tab pos="1710463" algn="l"/>
              </a:tabLst>
            </a:pPr>
            <a:r>
              <a:rPr lang="en-US" dirty="0">
                <a:cs typeface="Times New Roman" pitchFamily="18" charset="0"/>
              </a:rPr>
              <a:t>	Average changes for the 10 year periods</a:t>
            </a:r>
          </a:p>
          <a:p>
            <a:endParaRPr lang="en-US" dirty="0">
              <a:latin typeface="+mn-lt"/>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97031600"/>
              </p:ext>
            </p:extLst>
          </p:nvPr>
        </p:nvGraphicFramePr>
        <p:xfrm>
          <a:off x="952500" y="3314700"/>
          <a:ext cx="5676899" cy="1666875"/>
        </p:xfrm>
        <a:graphic>
          <a:graphicData uri="http://schemas.openxmlformats.org/drawingml/2006/table">
            <a:tbl>
              <a:tblPr>
                <a:tableStyleId>{5C22544A-7EE6-4342-B048-85BDC9FD1C3A}</a:tableStyleId>
              </a:tblPr>
              <a:tblGrid>
                <a:gridCol w="2151246">
                  <a:extLst>
                    <a:ext uri="{9D8B030D-6E8A-4147-A177-3AD203B41FA5}">
                      <a16:colId xmlns:a16="http://schemas.microsoft.com/office/drawing/2014/main" val="20000"/>
                    </a:ext>
                  </a:extLst>
                </a:gridCol>
                <a:gridCol w="1732948">
                  <a:extLst>
                    <a:ext uri="{9D8B030D-6E8A-4147-A177-3AD203B41FA5}">
                      <a16:colId xmlns:a16="http://schemas.microsoft.com/office/drawing/2014/main" val="20001"/>
                    </a:ext>
                  </a:extLst>
                </a:gridCol>
                <a:gridCol w="1792705">
                  <a:extLst>
                    <a:ext uri="{9D8B030D-6E8A-4147-A177-3AD203B41FA5}">
                      <a16:colId xmlns:a16="http://schemas.microsoft.com/office/drawing/2014/main" val="20002"/>
                    </a:ext>
                  </a:extLst>
                </a:gridCol>
              </a:tblGrid>
              <a:tr h="333375">
                <a:tc>
                  <a:txBody>
                    <a:bodyPr/>
                    <a:lstStyle/>
                    <a:p>
                      <a:pPr algn="l" rtl="0" fontAlgn="ctr"/>
                      <a:r>
                        <a:rPr lang="en-US" sz="1600" u="none" strike="noStrike" dirty="0">
                          <a:effectLst/>
                        </a:rPr>
                        <a:t>Climate Change </a:t>
                      </a:r>
                      <a:r>
                        <a:rPr lang="en-US" sz="1600" u="none" strike="noStrike" dirty="0" smtClean="0">
                          <a:effectLst/>
                        </a:rPr>
                        <a:t>Scenarios</a:t>
                      </a:r>
                      <a:endParaRPr lang="en-US" sz="1600" b="0" i="0" u="none" strike="noStrike" dirty="0">
                        <a:solidFill>
                          <a:srgbClr val="990099"/>
                        </a:solidFill>
                        <a:effectLst/>
                        <a:latin typeface="Times New Roman"/>
                      </a:endParaRPr>
                    </a:p>
                  </a:txBody>
                  <a:tcPr marL="9525" marR="9525" marT="9525" marB="0" anchor="ctr">
                    <a:solidFill>
                      <a:schemeClr val="accent1">
                        <a:lumMod val="60000"/>
                        <a:lumOff val="40000"/>
                      </a:schemeClr>
                    </a:solidFill>
                  </a:tcPr>
                </a:tc>
                <a:tc>
                  <a:txBody>
                    <a:bodyPr/>
                    <a:lstStyle/>
                    <a:p>
                      <a:pPr algn="l" rtl="0" fontAlgn="ctr"/>
                      <a:r>
                        <a:rPr lang="en-US" sz="1600" u="none" strike="noStrike" dirty="0" smtClean="0">
                          <a:effectLst/>
                        </a:rPr>
                        <a:t>Temperature</a:t>
                      </a:r>
                      <a:r>
                        <a:rPr lang="en-US" sz="1600" u="none" strike="noStrike" baseline="0" dirty="0" smtClean="0">
                          <a:effectLst/>
                        </a:rPr>
                        <a:t> </a:t>
                      </a:r>
                      <a:r>
                        <a:rPr lang="en-US" sz="1600" u="none" strike="noStrike" dirty="0" smtClean="0">
                          <a:effectLst/>
                        </a:rPr>
                        <a:t>(</a:t>
                      </a:r>
                      <a:r>
                        <a:rPr lang="en-US" sz="1600" u="none" strike="noStrike" baseline="30000" dirty="0" smtClean="0">
                          <a:effectLst/>
                        </a:rPr>
                        <a:t>0</a:t>
                      </a:r>
                      <a:r>
                        <a:rPr lang="en-US" sz="1600" u="none" strike="noStrike" dirty="0" smtClean="0">
                          <a:effectLst/>
                        </a:rPr>
                        <a:t>F) </a:t>
                      </a:r>
                      <a:endParaRPr lang="en-US" sz="1600" b="0" i="0" u="none" strike="noStrike" dirty="0">
                        <a:solidFill>
                          <a:srgbClr val="990099"/>
                        </a:solidFill>
                        <a:effectLst/>
                        <a:latin typeface="Times New Roman"/>
                      </a:endParaRPr>
                    </a:p>
                  </a:txBody>
                  <a:tcPr marL="9525" marR="9525" marT="9525" marB="0" anchor="ctr">
                    <a:solidFill>
                      <a:schemeClr val="accent1">
                        <a:lumMod val="60000"/>
                        <a:lumOff val="40000"/>
                      </a:schemeClr>
                    </a:solidFill>
                  </a:tcPr>
                </a:tc>
                <a:tc>
                  <a:txBody>
                    <a:bodyPr/>
                    <a:lstStyle/>
                    <a:p>
                      <a:pPr algn="l" rtl="0" fontAlgn="ctr"/>
                      <a:r>
                        <a:rPr lang="en-US" sz="1600" u="none" strike="noStrike" dirty="0" smtClean="0">
                          <a:effectLst/>
                        </a:rPr>
                        <a:t>Precipitation</a:t>
                      </a:r>
                      <a:r>
                        <a:rPr lang="en-US" sz="1600" u="none" strike="noStrike" baseline="0" dirty="0" smtClean="0">
                          <a:effectLst/>
                        </a:rPr>
                        <a:t> </a:t>
                      </a:r>
                      <a:r>
                        <a:rPr lang="en-US" sz="1600" u="none" strike="noStrike" dirty="0" smtClean="0">
                          <a:effectLst/>
                        </a:rPr>
                        <a:t>(Inches)  </a:t>
                      </a:r>
                      <a:endParaRPr lang="en-US" sz="1600" b="0" i="0" u="none" strike="noStrike" dirty="0">
                        <a:solidFill>
                          <a:srgbClr val="990099"/>
                        </a:solidFill>
                        <a:effectLst/>
                        <a:latin typeface="Times New Roman"/>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0"/>
                  </a:ext>
                </a:extLst>
              </a:tr>
              <a:tr h="333375">
                <a:tc>
                  <a:txBody>
                    <a:bodyPr/>
                    <a:lstStyle/>
                    <a:p>
                      <a:pPr algn="l" rtl="0" fontAlgn="ctr"/>
                      <a:r>
                        <a:rPr lang="en-US" sz="1600" u="none" strike="noStrike" dirty="0">
                          <a:effectLst/>
                        </a:rPr>
                        <a:t>HAD 2030</a:t>
                      </a:r>
                      <a:endParaRPr lang="en-US" sz="1600" b="0" i="0" u="none" strike="noStrike" dirty="0">
                        <a:solidFill>
                          <a:srgbClr val="332C2C"/>
                        </a:solidFill>
                        <a:effectLst/>
                        <a:latin typeface="Times New Roman"/>
                      </a:endParaRPr>
                    </a:p>
                  </a:txBody>
                  <a:tcPr marL="9525" marR="9525" marT="9525" marB="0" anchor="ctr">
                    <a:solidFill>
                      <a:schemeClr val="accent1">
                        <a:lumMod val="40000"/>
                        <a:lumOff val="60000"/>
                      </a:schemeClr>
                    </a:solidFill>
                  </a:tcPr>
                </a:tc>
                <a:tc>
                  <a:txBody>
                    <a:bodyPr/>
                    <a:lstStyle/>
                    <a:p>
                      <a:pPr algn="l" rtl="0" fontAlgn="ctr"/>
                      <a:r>
                        <a:rPr lang="en-US" sz="1600" u="none" strike="noStrike" dirty="0">
                          <a:effectLst/>
                        </a:rPr>
                        <a:t>3.2</a:t>
                      </a:r>
                      <a:endParaRPr lang="en-US" sz="1600" b="0" i="0" u="none" strike="noStrike" dirty="0">
                        <a:solidFill>
                          <a:srgbClr val="332C2C"/>
                        </a:solidFill>
                        <a:effectLst/>
                        <a:latin typeface="Times New Roman"/>
                      </a:endParaRPr>
                    </a:p>
                  </a:txBody>
                  <a:tcPr marL="9525" marR="9525" marT="9525" marB="0" anchor="ctr">
                    <a:solidFill>
                      <a:schemeClr val="bg1"/>
                    </a:solidFill>
                  </a:tcPr>
                </a:tc>
                <a:tc>
                  <a:txBody>
                    <a:bodyPr/>
                    <a:lstStyle/>
                    <a:p>
                      <a:pPr algn="l" rtl="0" fontAlgn="ctr"/>
                      <a:r>
                        <a:rPr lang="en-US" sz="1600" u="none" strike="noStrike" dirty="0">
                          <a:effectLst/>
                        </a:rPr>
                        <a:t>-4.1</a:t>
                      </a:r>
                      <a:endParaRPr lang="en-US" sz="1600" b="0" i="0" u="none" strike="noStrike" dirty="0">
                        <a:solidFill>
                          <a:srgbClr val="332C2C"/>
                        </a:solidFill>
                        <a:effectLst/>
                        <a:latin typeface="Times New Roman"/>
                      </a:endParaRPr>
                    </a:p>
                  </a:txBody>
                  <a:tcPr marL="9525" marR="9525" marT="9525" marB="0" anchor="ctr">
                    <a:solidFill>
                      <a:schemeClr val="bg1"/>
                    </a:solidFill>
                  </a:tcPr>
                </a:tc>
                <a:extLst>
                  <a:ext uri="{0D108BD9-81ED-4DB2-BD59-A6C34878D82A}">
                    <a16:rowId xmlns:a16="http://schemas.microsoft.com/office/drawing/2014/main" val="10001"/>
                  </a:ext>
                </a:extLst>
              </a:tr>
              <a:tr h="333375">
                <a:tc>
                  <a:txBody>
                    <a:bodyPr/>
                    <a:lstStyle/>
                    <a:p>
                      <a:pPr algn="l" rtl="0" fontAlgn="ctr"/>
                      <a:r>
                        <a:rPr lang="en-US" sz="1600" u="none" strike="noStrike" dirty="0">
                          <a:effectLst/>
                        </a:rPr>
                        <a:t>HAD 2090</a:t>
                      </a:r>
                      <a:endParaRPr lang="en-US" sz="1600" b="0" i="0" u="none" strike="noStrike" dirty="0">
                        <a:solidFill>
                          <a:srgbClr val="332C2C"/>
                        </a:solidFill>
                        <a:effectLst/>
                        <a:latin typeface="Times New Roman"/>
                      </a:endParaRPr>
                    </a:p>
                  </a:txBody>
                  <a:tcPr marL="9525" marR="9525" marT="9525" marB="0" anchor="ctr">
                    <a:solidFill>
                      <a:schemeClr val="accent1">
                        <a:lumMod val="40000"/>
                        <a:lumOff val="60000"/>
                      </a:schemeClr>
                    </a:solidFill>
                  </a:tcPr>
                </a:tc>
                <a:tc>
                  <a:txBody>
                    <a:bodyPr/>
                    <a:lstStyle/>
                    <a:p>
                      <a:pPr algn="l" rtl="0" fontAlgn="ctr"/>
                      <a:r>
                        <a:rPr lang="en-US" sz="1600" u="none" strike="noStrike" dirty="0">
                          <a:effectLst/>
                        </a:rPr>
                        <a:t>9.01</a:t>
                      </a:r>
                      <a:endParaRPr lang="en-US" sz="1600" b="0" i="0" u="none" strike="noStrike" dirty="0">
                        <a:solidFill>
                          <a:srgbClr val="332C2C"/>
                        </a:solidFill>
                        <a:effectLst/>
                        <a:latin typeface="Times New Roman"/>
                      </a:endParaRPr>
                    </a:p>
                  </a:txBody>
                  <a:tcPr marL="9525" marR="9525" marT="9525" marB="0" anchor="ctr">
                    <a:solidFill>
                      <a:schemeClr val="accent1">
                        <a:lumMod val="20000"/>
                        <a:lumOff val="80000"/>
                      </a:schemeClr>
                    </a:solidFill>
                  </a:tcPr>
                </a:tc>
                <a:tc>
                  <a:txBody>
                    <a:bodyPr/>
                    <a:lstStyle/>
                    <a:p>
                      <a:pPr algn="l" rtl="0" fontAlgn="ctr"/>
                      <a:r>
                        <a:rPr lang="en-US" sz="1600" u="none" strike="noStrike" dirty="0">
                          <a:effectLst/>
                        </a:rPr>
                        <a:t>-0.78</a:t>
                      </a:r>
                      <a:endParaRPr lang="en-US" sz="1600" b="0" i="0" u="none" strike="noStrike" dirty="0">
                        <a:solidFill>
                          <a:srgbClr val="332C2C"/>
                        </a:solidFill>
                        <a:effectLst/>
                        <a:latin typeface="Times New Roman"/>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r h="333375">
                <a:tc>
                  <a:txBody>
                    <a:bodyPr/>
                    <a:lstStyle/>
                    <a:p>
                      <a:pPr algn="l" rtl="0" fontAlgn="ctr"/>
                      <a:r>
                        <a:rPr lang="en-US" sz="1600" u="none" strike="noStrike" dirty="0">
                          <a:effectLst/>
                        </a:rPr>
                        <a:t>CCC 2030</a:t>
                      </a:r>
                      <a:endParaRPr lang="en-US" sz="1600" b="0" i="0" u="none" strike="noStrike" dirty="0">
                        <a:solidFill>
                          <a:srgbClr val="332C2C"/>
                        </a:solidFill>
                        <a:effectLst/>
                        <a:latin typeface="Times New Roman"/>
                      </a:endParaRPr>
                    </a:p>
                  </a:txBody>
                  <a:tcPr marL="9525" marR="9525" marT="9525" marB="0" anchor="ctr">
                    <a:solidFill>
                      <a:schemeClr val="accent1">
                        <a:lumMod val="40000"/>
                        <a:lumOff val="60000"/>
                      </a:schemeClr>
                    </a:solidFill>
                  </a:tcPr>
                </a:tc>
                <a:tc>
                  <a:txBody>
                    <a:bodyPr/>
                    <a:lstStyle/>
                    <a:p>
                      <a:pPr algn="l" rtl="0" fontAlgn="ctr"/>
                      <a:r>
                        <a:rPr lang="en-US" sz="1600" u="none" strike="noStrike" dirty="0">
                          <a:effectLst/>
                        </a:rPr>
                        <a:t>5.41</a:t>
                      </a:r>
                      <a:endParaRPr lang="en-US" sz="1600" b="0" i="0" u="none" strike="noStrike" dirty="0">
                        <a:solidFill>
                          <a:srgbClr val="332C2C"/>
                        </a:solidFill>
                        <a:effectLst/>
                        <a:latin typeface="Times New Roman"/>
                      </a:endParaRPr>
                    </a:p>
                  </a:txBody>
                  <a:tcPr marL="9525" marR="9525" marT="9525" marB="0" anchor="ctr">
                    <a:solidFill>
                      <a:schemeClr val="bg1"/>
                    </a:solidFill>
                  </a:tcPr>
                </a:tc>
                <a:tc>
                  <a:txBody>
                    <a:bodyPr/>
                    <a:lstStyle/>
                    <a:p>
                      <a:pPr algn="l" rtl="0" fontAlgn="ctr"/>
                      <a:r>
                        <a:rPr lang="en-US" sz="1600" u="none" strike="noStrike" dirty="0">
                          <a:effectLst/>
                        </a:rPr>
                        <a:t>-14.36</a:t>
                      </a:r>
                      <a:endParaRPr lang="en-US" sz="1600" b="0" i="0" u="none" strike="noStrike" dirty="0">
                        <a:solidFill>
                          <a:srgbClr val="332C2C"/>
                        </a:solidFill>
                        <a:effectLst/>
                        <a:latin typeface="Times New Roman"/>
                      </a:endParaRPr>
                    </a:p>
                  </a:txBody>
                  <a:tcPr marL="9525" marR="9525" marT="9525" marB="0" anchor="ctr">
                    <a:solidFill>
                      <a:schemeClr val="bg1"/>
                    </a:solidFill>
                  </a:tcPr>
                </a:tc>
                <a:extLst>
                  <a:ext uri="{0D108BD9-81ED-4DB2-BD59-A6C34878D82A}">
                    <a16:rowId xmlns:a16="http://schemas.microsoft.com/office/drawing/2014/main" val="10003"/>
                  </a:ext>
                </a:extLst>
              </a:tr>
              <a:tr h="333375">
                <a:tc>
                  <a:txBody>
                    <a:bodyPr/>
                    <a:lstStyle/>
                    <a:p>
                      <a:pPr algn="l" rtl="0" fontAlgn="ctr"/>
                      <a:r>
                        <a:rPr lang="en-US" sz="1600" u="none" strike="noStrike" dirty="0">
                          <a:effectLst/>
                        </a:rPr>
                        <a:t>CCC 2090</a:t>
                      </a:r>
                      <a:endParaRPr lang="en-US" sz="1600" b="0" i="0" u="none" strike="noStrike" dirty="0">
                        <a:solidFill>
                          <a:srgbClr val="332C2C"/>
                        </a:solidFill>
                        <a:effectLst/>
                        <a:latin typeface="Times New Roman"/>
                      </a:endParaRPr>
                    </a:p>
                  </a:txBody>
                  <a:tcPr marL="9525" marR="9525" marT="9525" marB="0" anchor="ctr">
                    <a:solidFill>
                      <a:schemeClr val="accent1">
                        <a:lumMod val="40000"/>
                        <a:lumOff val="60000"/>
                      </a:schemeClr>
                    </a:solidFill>
                  </a:tcPr>
                </a:tc>
                <a:tc>
                  <a:txBody>
                    <a:bodyPr/>
                    <a:lstStyle/>
                    <a:p>
                      <a:pPr algn="l" rtl="0" fontAlgn="ctr"/>
                      <a:r>
                        <a:rPr lang="en-US" sz="1600" u="none" strike="noStrike" dirty="0">
                          <a:effectLst/>
                        </a:rPr>
                        <a:t>14.61</a:t>
                      </a:r>
                      <a:endParaRPr lang="en-US" sz="1600" b="0" i="0" u="none" strike="noStrike" dirty="0">
                        <a:solidFill>
                          <a:srgbClr val="332C2C"/>
                        </a:solidFill>
                        <a:effectLst/>
                        <a:latin typeface="Times New Roman"/>
                      </a:endParaRPr>
                    </a:p>
                  </a:txBody>
                  <a:tcPr marL="9525" marR="9525" marT="9525" marB="0" anchor="ctr">
                    <a:solidFill>
                      <a:schemeClr val="accent1">
                        <a:lumMod val="20000"/>
                        <a:lumOff val="80000"/>
                      </a:schemeClr>
                    </a:solidFill>
                  </a:tcPr>
                </a:tc>
                <a:tc>
                  <a:txBody>
                    <a:bodyPr/>
                    <a:lstStyle/>
                    <a:p>
                      <a:pPr algn="l" rtl="0" fontAlgn="ctr"/>
                      <a:r>
                        <a:rPr lang="en-US" sz="1600" u="none" strike="noStrike" dirty="0">
                          <a:effectLst/>
                        </a:rPr>
                        <a:t>-4.56</a:t>
                      </a:r>
                      <a:endParaRPr lang="en-US" sz="1600" b="0" i="0" u="none" strike="noStrike" dirty="0">
                        <a:solidFill>
                          <a:srgbClr val="332C2C"/>
                        </a:solidFill>
                        <a:effectLst/>
                        <a:latin typeface="Times New Roman"/>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7" name="Rectangle 6"/>
          <p:cNvSpPr>
            <a:spLocks noChangeArrowheads="1"/>
          </p:cNvSpPr>
          <p:nvPr/>
        </p:nvSpPr>
        <p:spPr bwMode="auto">
          <a:xfrm>
            <a:off x="6720475" y="2628900"/>
            <a:ext cx="22098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FF0000"/>
                </a:solidFill>
              </a:rPr>
              <a:t>Less water in much of Southwest region</a:t>
            </a:r>
          </a:p>
          <a:p>
            <a:pPr algn="ctr">
              <a:defRPr/>
            </a:pPr>
            <a:r>
              <a:rPr lang="en-US" sz="1400" b="1" dirty="0" smtClean="0"/>
              <a:t>(</a:t>
            </a:r>
            <a:r>
              <a:rPr lang="en-US" sz="1400" dirty="0"/>
              <a:t>IPCC, WH2 AR5 chapter </a:t>
            </a:r>
            <a:r>
              <a:rPr lang="en-US" sz="1400" dirty="0" smtClean="0"/>
              <a:t>3</a:t>
            </a:r>
            <a:r>
              <a:rPr lang="en-US" sz="1400" b="1" dirty="0" smtClean="0"/>
              <a:t>)</a:t>
            </a:r>
            <a:endParaRPr lang="en-US" sz="1400" b="1" dirty="0"/>
          </a:p>
        </p:txBody>
      </p:sp>
    </p:spTree>
    <p:extLst>
      <p:ext uri="{BB962C8B-B14F-4D97-AF65-F5344CB8AC3E}">
        <p14:creationId xmlns:p14="http://schemas.microsoft.com/office/powerpoint/2010/main" val="2392901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Projections – Edwards Aquifer</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sp>
        <p:nvSpPr>
          <p:cNvPr id="8" name="Text Box 6"/>
          <p:cNvSpPr txBox="1">
            <a:spLocks noChangeArrowheads="1"/>
          </p:cNvSpPr>
          <p:nvPr/>
        </p:nvSpPr>
        <p:spPr bwMode="auto">
          <a:xfrm>
            <a:off x="609600" y="1409700"/>
            <a:ext cx="5675656" cy="553998"/>
          </a:xfrm>
          <a:prstGeom prst="rect">
            <a:avLst/>
          </a:prstGeom>
          <a:noFill/>
          <a:ln w="9525">
            <a:noFill/>
            <a:miter lim="800000"/>
            <a:headEnd/>
            <a:tailEnd/>
          </a:ln>
          <a:effectLst/>
        </p:spPr>
        <p:txBody>
          <a:bodyPr wrap="none">
            <a:spAutoFit/>
          </a:bodyPr>
          <a:lstStyle/>
          <a:p>
            <a:r>
              <a:rPr lang="en-US" sz="3000" dirty="0">
                <a:solidFill>
                  <a:srgbClr val="3333FF"/>
                </a:solidFill>
              </a:rPr>
              <a:t>Results for EA Recharge Prediction</a:t>
            </a:r>
          </a:p>
        </p:txBody>
      </p:sp>
      <p:grpSp>
        <p:nvGrpSpPr>
          <p:cNvPr id="9" name="Group 7"/>
          <p:cNvGrpSpPr>
            <a:grpSpLocks/>
          </p:cNvGrpSpPr>
          <p:nvPr/>
        </p:nvGrpSpPr>
        <p:grpSpPr bwMode="auto">
          <a:xfrm>
            <a:off x="843782" y="1963698"/>
            <a:ext cx="7175500" cy="2305704"/>
            <a:chOff x="557" y="3350"/>
            <a:chExt cx="4383" cy="920"/>
          </a:xfrm>
        </p:grpSpPr>
        <p:sp>
          <p:nvSpPr>
            <p:cNvPr id="10" name="Rectangle 8"/>
            <p:cNvSpPr>
              <a:spLocks noChangeArrowheads="1"/>
            </p:cNvSpPr>
            <p:nvPr/>
          </p:nvSpPr>
          <p:spPr bwMode="auto">
            <a:xfrm>
              <a:off x="831" y="4147"/>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dirty="0"/>
            </a:p>
          </p:txBody>
        </p:sp>
        <p:sp>
          <p:nvSpPr>
            <p:cNvPr id="11" name="Rectangle 9"/>
            <p:cNvSpPr>
              <a:spLocks noChangeArrowheads="1"/>
            </p:cNvSpPr>
            <p:nvPr/>
          </p:nvSpPr>
          <p:spPr bwMode="auto">
            <a:xfrm>
              <a:off x="557" y="3350"/>
              <a:ext cx="1519" cy="115"/>
            </a:xfrm>
            <a:prstGeom prst="rect">
              <a:avLst/>
            </a:prstGeom>
            <a:noFill/>
            <a:ln w="9525">
              <a:noFill/>
              <a:miter lim="800000"/>
              <a:headEnd/>
              <a:tailEnd/>
            </a:ln>
          </p:spPr>
          <p:txBody>
            <a:bodyPr wrap="none" lIns="0" tIns="0" rIns="0" bIns="0">
              <a:spAutoFit/>
            </a:bodyPr>
            <a:lstStyle/>
            <a:p>
              <a:pPr>
                <a:lnSpc>
                  <a:spcPct val="80000"/>
                </a:lnSpc>
              </a:pPr>
              <a:r>
                <a:rPr lang="en-US" sz="2333" dirty="0">
                  <a:solidFill>
                    <a:srgbClr val="FF0000"/>
                  </a:solidFill>
                </a:rPr>
                <a:t> </a:t>
              </a:r>
              <a:r>
                <a:rPr lang="en-US" sz="1667" dirty="0">
                  <a:solidFill>
                    <a:srgbClr val="FF0000"/>
                  </a:solidFill>
                </a:rPr>
                <a:t>(% change from the BASE )</a:t>
              </a:r>
            </a:p>
          </p:txBody>
        </p:sp>
        <p:sp>
          <p:nvSpPr>
            <p:cNvPr id="12" name="Rectangle 10"/>
            <p:cNvSpPr>
              <a:spLocks noChangeArrowheads="1"/>
            </p:cNvSpPr>
            <p:nvPr/>
          </p:nvSpPr>
          <p:spPr bwMode="auto">
            <a:xfrm>
              <a:off x="2245" y="3358"/>
              <a:ext cx="452" cy="98"/>
            </a:xfrm>
            <a:prstGeom prst="rect">
              <a:avLst/>
            </a:prstGeom>
            <a:noFill/>
            <a:ln w="9525">
              <a:noFill/>
              <a:miter lim="800000"/>
              <a:headEnd/>
              <a:tailEnd/>
            </a:ln>
          </p:spPr>
          <p:txBody>
            <a:bodyPr wrap="none" lIns="0" tIns="0" rIns="0" bIns="0">
              <a:spAutoFit/>
            </a:bodyPr>
            <a:lstStyle/>
            <a:p>
              <a:pPr>
                <a:lnSpc>
                  <a:spcPct val="80000"/>
                </a:lnSpc>
              </a:pPr>
              <a:r>
                <a:rPr lang="en-US" sz="2000" dirty="0">
                  <a:solidFill>
                    <a:srgbClr val="FF0000"/>
                  </a:solidFill>
                </a:rPr>
                <a:t>Hadley</a:t>
              </a:r>
            </a:p>
          </p:txBody>
        </p:sp>
        <p:sp>
          <p:nvSpPr>
            <p:cNvPr id="13" name="Rectangle 11"/>
            <p:cNvSpPr>
              <a:spLocks noChangeArrowheads="1"/>
            </p:cNvSpPr>
            <p:nvPr/>
          </p:nvSpPr>
          <p:spPr bwMode="auto">
            <a:xfrm>
              <a:off x="2523" y="3358"/>
              <a:ext cx="0" cy="115"/>
            </a:xfrm>
            <a:prstGeom prst="rect">
              <a:avLst/>
            </a:prstGeom>
            <a:noFill/>
            <a:ln w="9525">
              <a:noFill/>
              <a:miter lim="800000"/>
              <a:headEnd/>
              <a:tailEnd/>
            </a:ln>
          </p:spPr>
          <p:txBody>
            <a:bodyPr wrap="none" lIns="0" tIns="0" rIns="0" bIns="0">
              <a:spAutoFit/>
            </a:bodyPr>
            <a:lstStyle/>
            <a:p>
              <a:pPr>
                <a:lnSpc>
                  <a:spcPct val="80000"/>
                </a:lnSpc>
              </a:pPr>
              <a:endParaRPr lang="tr-TR" sz="2333">
                <a:solidFill>
                  <a:srgbClr val="FF0000"/>
                </a:solidFill>
              </a:endParaRPr>
            </a:p>
          </p:txBody>
        </p:sp>
        <p:sp>
          <p:nvSpPr>
            <p:cNvPr id="14" name="Rectangle 12"/>
            <p:cNvSpPr>
              <a:spLocks noChangeArrowheads="1"/>
            </p:cNvSpPr>
            <p:nvPr/>
          </p:nvSpPr>
          <p:spPr bwMode="auto">
            <a:xfrm>
              <a:off x="2747" y="3358"/>
              <a:ext cx="46" cy="115"/>
            </a:xfrm>
            <a:prstGeom prst="rect">
              <a:avLst/>
            </a:prstGeom>
            <a:noFill/>
            <a:ln w="9525">
              <a:noFill/>
              <a:miter lim="800000"/>
              <a:headEnd/>
              <a:tailEnd/>
            </a:ln>
          </p:spPr>
          <p:txBody>
            <a:bodyPr wrap="none" lIns="0" tIns="0" rIns="0" bIns="0">
              <a:spAutoFit/>
            </a:bodyPr>
            <a:lstStyle/>
            <a:p>
              <a:pPr>
                <a:lnSpc>
                  <a:spcPct val="80000"/>
                </a:lnSpc>
              </a:pPr>
              <a:r>
                <a:rPr lang="en-US" sz="2333" dirty="0">
                  <a:solidFill>
                    <a:srgbClr val="FF0000"/>
                  </a:solidFill>
                </a:rPr>
                <a:t> </a:t>
              </a:r>
            </a:p>
          </p:txBody>
        </p:sp>
        <p:sp>
          <p:nvSpPr>
            <p:cNvPr id="15" name="Rectangle 13"/>
            <p:cNvSpPr>
              <a:spLocks noChangeArrowheads="1"/>
            </p:cNvSpPr>
            <p:nvPr/>
          </p:nvSpPr>
          <p:spPr bwMode="auto">
            <a:xfrm>
              <a:off x="2942" y="3358"/>
              <a:ext cx="0" cy="115"/>
            </a:xfrm>
            <a:prstGeom prst="rect">
              <a:avLst/>
            </a:prstGeom>
            <a:noFill/>
            <a:ln w="9525">
              <a:noFill/>
              <a:miter lim="800000"/>
              <a:headEnd/>
              <a:tailEnd/>
            </a:ln>
          </p:spPr>
          <p:txBody>
            <a:bodyPr wrap="none" lIns="0" tIns="0" rIns="0" bIns="0">
              <a:spAutoFit/>
            </a:bodyPr>
            <a:lstStyle/>
            <a:p>
              <a:pPr>
                <a:lnSpc>
                  <a:spcPct val="80000"/>
                </a:lnSpc>
              </a:pPr>
              <a:endParaRPr lang="tr-TR" sz="2333">
                <a:solidFill>
                  <a:srgbClr val="FF0000"/>
                </a:solidFill>
              </a:endParaRPr>
            </a:p>
          </p:txBody>
        </p:sp>
        <p:sp>
          <p:nvSpPr>
            <p:cNvPr id="16" name="Rectangle 14"/>
            <p:cNvSpPr>
              <a:spLocks noChangeArrowheads="1"/>
            </p:cNvSpPr>
            <p:nvPr/>
          </p:nvSpPr>
          <p:spPr bwMode="auto">
            <a:xfrm>
              <a:off x="3221" y="3358"/>
              <a:ext cx="0" cy="115"/>
            </a:xfrm>
            <a:prstGeom prst="rect">
              <a:avLst/>
            </a:prstGeom>
            <a:noFill/>
            <a:ln w="9525">
              <a:noFill/>
              <a:miter lim="800000"/>
              <a:headEnd/>
              <a:tailEnd/>
            </a:ln>
          </p:spPr>
          <p:txBody>
            <a:bodyPr wrap="none" lIns="0" tIns="0" rIns="0" bIns="0">
              <a:spAutoFit/>
            </a:bodyPr>
            <a:lstStyle/>
            <a:p>
              <a:pPr>
                <a:lnSpc>
                  <a:spcPct val="80000"/>
                </a:lnSpc>
              </a:pPr>
              <a:endParaRPr lang="tr-TR" sz="2333">
                <a:solidFill>
                  <a:srgbClr val="FF0000"/>
                </a:solidFill>
              </a:endParaRPr>
            </a:p>
          </p:txBody>
        </p:sp>
        <p:sp>
          <p:nvSpPr>
            <p:cNvPr id="17" name="Rectangle 15"/>
            <p:cNvSpPr>
              <a:spLocks noChangeArrowheads="1"/>
            </p:cNvSpPr>
            <p:nvPr/>
          </p:nvSpPr>
          <p:spPr bwMode="auto">
            <a:xfrm>
              <a:off x="3445" y="3358"/>
              <a:ext cx="46" cy="115"/>
            </a:xfrm>
            <a:prstGeom prst="rect">
              <a:avLst/>
            </a:prstGeom>
            <a:noFill/>
            <a:ln w="9525">
              <a:noFill/>
              <a:miter lim="800000"/>
              <a:headEnd/>
              <a:tailEnd/>
            </a:ln>
          </p:spPr>
          <p:txBody>
            <a:bodyPr wrap="none" lIns="0" tIns="0" rIns="0" bIns="0">
              <a:spAutoFit/>
            </a:bodyPr>
            <a:lstStyle/>
            <a:p>
              <a:pPr>
                <a:lnSpc>
                  <a:spcPct val="80000"/>
                </a:lnSpc>
              </a:pPr>
              <a:r>
                <a:rPr lang="en-US" sz="2333" dirty="0">
                  <a:solidFill>
                    <a:srgbClr val="FF0000"/>
                  </a:solidFill>
                </a:rPr>
                <a:t> </a:t>
              </a:r>
            </a:p>
          </p:txBody>
        </p:sp>
        <p:sp>
          <p:nvSpPr>
            <p:cNvPr id="18" name="Rectangle 16"/>
            <p:cNvSpPr>
              <a:spLocks noChangeArrowheads="1"/>
            </p:cNvSpPr>
            <p:nvPr/>
          </p:nvSpPr>
          <p:spPr bwMode="auto">
            <a:xfrm>
              <a:off x="3650" y="3358"/>
              <a:ext cx="689" cy="115"/>
            </a:xfrm>
            <a:prstGeom prst="rect">
              <a:avLst/>
            </a:prstGeom>
            <a:noFill/>
            <a:ln w="9525">
              <a:noFill/>
              <a:miter lim="800000"/>
              <a:headEnd/>
              <a:tailEnd/>
            </a:ln>
          </p:spPr>
          <p:txBody>
            <a:bodyPr wrap="none" lIns="0" tIns="0" rIns="0" bIns="0">
              <a:spAutoFit/>
            </a:bodyPr>
            <a:lstStyle/>
            <a:p>
              <a:pPr>
                <a:lnSpc>
                  <a:spcPct val="80000"/>
                </a:lnSpc>
              </a:pPr>
              <a:r>
                <a:rPr lang="en-US" sz="2333" dirty="0">
                  <a:solidFill>
                    <a:srgbClr val="FF0000"/>
                  </a:solidFill>
                </a:rPr>
                <a:t>Canadian</a:t>
              </a:r>
            </a:p>
          </p:txBody>
        </p:sp>
        <p:sp>
          <p:nvSpPr>
            <p:cNvPr id="19" name="Rectangle 17"/>
            <p:cNvSpPr>
              <a:spLocks noChangeArrowheads="1"/>
            </p:cNvSpPr>
            <p:nvPr/>
          </p:nvSpPr>
          <p:spPr bwMode="auto">
            <a:xfrm>
              <a:off x="3912" y="3358"/>
              <a:ext cx="0" cy="115"/>
            </a:xfrm>
            <a:prstGeom prst="rect">
              <a:avLst/>
            </a:prstGeom>
            <a:noFill/>
            <a:ln w="9525">
              <a:noFill/>
              <a:miter lim="800000"/>
              <a:headEnd/>
              <a:tailEnd/>
            </a:ln>
          </p:spPr>
          <p:txBody>
            <a:bodyPr wrap="none" lIns="0" tIns="0" rIns="0" bIns="0">
              <a:spAutoFit/>
            </a:bodyPr>
            <a:lstStyle/>
            <a:p>
              <a:pPr>
                <a:lnSpc>
                  <a:spcPct val="80000"/>
                </a:lnSpc>
              </a:pPr>
              <a:endParaRPr lang="tr-TR" sz="2333">
                <a:solidFill>
                  <a:srgbClr val="FF0000"/>
                </a:solidFill>
              </a:endParaRPr>
            </a:p>
          </p:txBody>
        </p:sp>
        <p:sp>
          <p:nvSpPr>
            <p:cNvPr id="20" name="Rectangle 18"/>
            <p:cNvSpPr>
              <a:spLocks noChangeArrowheads="1"/>
            </p:cNvSpPr>
            <p:nvPr/>
          </p:nvSpPr>
          <p:spPr bwMode="auto">
            <a:xfrm>
              <a:off x="4136" y="3358"/>
              <a:ext cx="46" cy="115"/>
            </a:xfrm>
            <a:prstGeom prst="rect">
              <a:avLst/>
            </a:prstGeom>
            <a:noFill/>
            <a:ln w="9525">
              <a:noFill/>
              <a:miter lim="800000"/>
              <a:headEnd/>
              <a:tailEnd/>
            </a:ln>
          </p:spPr>
          <p:txBody>
            <a:bodyPr wrap="none" lIns="0" tIns="0" rIns="0" bIns="0">
              <a:spAutoFit/>
            </a:bodyPr>
            <a:lstStyle/>
            <a:p>
              <a:pPr>
                <a:lnSpc>
                  <a:spcPct val="80000"/>
                </a:lnSpc>
              </a:pPr>
              <a:r>
                <a:rPr lang="en-US" sz="2333" dirty="0">
                  <a:solidFill>
                    <a:srgbClr val="FF0000"/>
                  </a:solidFill>
                </a:rPr>
                <a:t> </a:t>
              </a:r>
            </a:p>
          </p:txBody>
        </p:sp>
        <p:sp>
          <p:nvSpPr>
            <p:cNvPr id="21" name="Rectangle 19"/>
            <p:cNvSpPr>
              <a:spLocks noChangeArrowheads="1"/>
            </p:cNvSpPr>
            <p:nvPr/>
          </p:nvSpPr>
          <p:spPr bwMode="auto">
            <a:xfrm>
              <a:off x="4348" y="3358"/>
              <a:ext cx="0" cy="115"/>
            </a:xfrm>
            <a:prstGeom prst="rect">
              <a:avLst/>
            </a:prstGeom>
            <a:noFill/>
            <a:ln w="9525">
              <a:noFill/>
              <a:miter lim="800000"/>
              <a:headEnd/>
              <a:tailEnd/>
            </a:ln>
          </p:spPr>
          <p:txBody>
            <a:bodyPr wrap="none" lIns="0" tIns="0" rIns="0" bIns="0">
              <a:spAutoFit/>
            </a:bodyPr>
            <a:lstStyle/>
            <a:p>
              <a:pPr>
                <a:lnSpc>
                  <a:spcPct val="80000"/>
                </a:lnSpc>
              </a:pPr>
              <a:endParaRPr lang="tr-TR" sz="2333">
                <a:solidFill>
                  <a:srgbClr val="FF0000"/>
                </a:solidFill>
              </a:endParaRPr>
            </a:p>
          </p:txBody>
        </p:sp>
        <p:sp>
          <p:nvSpPr>
            <p:cNvPr id="22" name="Rectangle 20"/>
            <p:cNvSpPr>
              <a:spLocks noChangeArrowheads="1"/>
            </p:cNvSpPr>
            <p:nvPr/>
          </p:nvSpPr>
          <p:spPr bwMode="auto">
            <a:xfrm>
              <a:off x="4610" y="3358"/>
              <a:ext cx="0" cy="115"/>
            </a:xfrm>
            <a:prstGeom prst="rect">
              <a:avLst/>
            </a:prstGeom>
            <a:noFill/>
            <a:ln w="9525">
              <a:noFill/>
              <a:miter lim="800000"/>
              <a:headEnd/>
              <a:tailEnd/>
            </a:ln>
          </p:spPr>
          <p:txBody>
            <a:bodyPr wrap="none" lIns="0" tIns="0" rIns="0" bIns="0">
              <a:spAutoFit/>
            </a:bodyPr>
            <a:lstStyle/>
            <a:p>
              <a:pPr>
                <a:lnSpc>
                  <a:spcPct val="80000"/>
                </a:lnSpc>
              </a:pPr>
              <a:endParaRPr lang="tr-TR" sz="2333">
                <a:solidFill>
                  <a:srgbClr val="FF0000"/>
                </a:solidFill>
              </a:endParaRPr>
            </a:p>
          </p:txBody>
        </p:sp>
        <p:sp>
          <p:nvSpPr>
            <p:cNvPr id="23" name="Rectangle 21"/>
            <p:cNvSpPr>
              <a:spLocks noChangeArrowheads="1"/>
            </p:cNvSpPr>
            <p:nvPr/>
          </p:nvSpPr>
          <p:spPr bwMode="auto">
            <a:xfrm>
              <a:off x="4834" y="3358"/>
              <a:ext cx="46" cy="115"/>
            </a:xfrm>
            <a:prstGeom prst="rect">
              <a:avLst/>
            </a:prstGeom>
            <a:noFill/>
            <a:ln w="9525">
              <a:noFill/>
              <a:miter lim="800000"/>
              <a:headEnd/>
              <a:tailEnd/>
            </a:ln>
          </p:spPr>
          <p:txBody>
            <a:bodyPr wrap="none" lIns="0" tIns="0" rIns="0" bIns="0">
              <a:spAutoFit/>
            </a:bodyPr>
            <a:lstStyle/>
            <a:p>
              <a:pPr>
                <a:lnSpc>
                  <a:spcPct val="80000"/>
                </a:lnSpc>
              </a:pPr>
              <a:r>
                <a:rPr lang="en-US" sz="2333" dirty="0">
                  <a:solidFill>
                    <a:srgbClr val="FF0000"/>
                  </a:solidFill>
                </a:rPr>
                <a:t> </a:t>
              </a:r>
            </a:p>
          </p:txBody>
        </p:sp>
        <p:sp>
          <p:nvSpPr>
            <p:cNvPr id="24" name="Rectangle 22"/>
            <p:cNvSpPr>
              <a:spLocks noChangeArrowheads="1"/>
            </p:cNvSpPr>
            <p:nvPr/>
          </p:nvSpPr>
          <p:spPr bwMode="auto">
            <a:xfrm>
              <a:off x="684" y="3561"/>
              <a:ext cx="1693"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Recharge in Drought Years</a:t>
              </a:r>
              <a:endParaRPr lang="en-US" sz="2000" baseline="30000" dirty="0"/>
            </a:p>
          </p:txBody>
        </p:sp>
        <p:sp>
          <p:nvSpPr>
            <p:cNvPr id="25" name="Rectangle 23"/>
            <p:cNvSpPr>
              <a:spLocks noChangeArrowheads="1"/>
            </p:cNvSpPr>
            <p:nvPr/>
          </p:nvSpPr>
          <p:spPr bwMode="auto">
            <a:xfrm>
              <a:off x="1381" y="3561"/>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26" name="Rectangle 24"/>
            <p:cNvSpPr>
              <a:spLocks noChangeArrowheads="1"/>
            </p:cNvSpPr>
            <p:nvPr/>
          </p:nvSpPr>
          <p:spPr bwMode="auto">
            <a:xfrm>
              <a:off x="2441" y="3561"/>
              <a:ext cx="404"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-20.59</a:t>
              </a:r>
              <a:endParaRPr lang="en-US" sz="2000" baseline="30000" dirty="0"/>
            </a:p>
          </p:txBody>
        </p:sp>
        <p:sp>
          <p:nvSpPr>
            <p:cNvPr id="27" name="Rectangle 25"/>
            <p:cNvSpPr>
              <a:spLocks noChangeArrowheads="1"/>
            </p:cNvSpPr>
            <p:nvPr/>
          </p:nvSpPr>
          <p:spPr bwMode="auto">
            <a:xfrm>
              <a:off x="2671" y="3561"/>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28" name="Rectangle 26"/>
            <p:cNvSpPr>
              <a:spLocks noChangeArrowheads="1"/>
            </p:cNvSpPr>
            <p:nvPr/>
          </p:nvSpPr>
          <p:spPr bwMode="auto">
            <a:xfrm>
              <a:off x="3087" y="3561"/>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29" name="Rectangle 27"/>
            <p:cNvSpPr>
              <a:spLocks noChangeArrowheads="1"/>
            </p:cNvSpPr>
            <p:nvPr/>
          </p:nvSpPr>
          <p:spPr bwMode="auto">
            <a:xfrm>
              <a:off x="3118" y="3561"/>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30" name="Rectangle 28"/>
            <p:cNvSpPr>
              <a:spLocks noChangeArrowheads="1"/>
            </p:cNvSpPr>
            <p:nvPr/>
          </p:nvSpPr>
          <p:spPr bwMode="auto">
            <a:xfrm>
              <a:off x="3334" y="3561"/>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31" name="Rectangle 29"/>
            <p:cNvSpPr>
              <a:spLocks noChangeArrowheads="1"/>
            </p:cNvSpPr>
            <p:nvPr/>
          </p:nvSpPr>
          <p:spPr bwMode="auto">
            <a:xfrm>
              <a:off x="3751" y="3561"/>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32" name="Rectangle 30"/>
            <p:cNvSpPr>
              <a:spLocks noChangeArrowheads="1"/>
            </p:cNvSpPr>
            <p:nvPr/>
          </p:nvSpPr>
          <p:spPr bwMode="auto">
            <a:xfrm>
              <a:off x="3782" y="3561"/>
              <a:ext cx="3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29.65</a:t>
              </a:r>
              <a:endParaRPr lang="en-US" sz="2000" baseline="30000" dirty="0"/>
            </a:p>
          </p:txBody>
        </p:sp>
        <p:sp>
          <p:nvSpPr>
            <p:cNvPr id="33" name="Rectangle 31"/>
            <p:cNvSpPr>
              <a:spLocks noChangeArrowheads="1"/>
            </p:cNvSpPr>
            <p:nvPr/>
          </p:nvSpPr>
          <p:spPr bwMode="auto">
            <a:xfrm>
              <a:off x="3998" y="3561"/>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34" name="Rectangle 32"/>
            <p:cNvSpPr>
              <a:spLocks noChangeArrowheads="1"/>
            </p:cNvSpPr>
            <p:nvPr/>
          </p:nvSpPr>
          <p:spPr bwMode="auto">
            <a:xfrm>
              <a:off x="4349" y="3561"/>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35" name="Rectangle 33"/>
            <p:cNvSpPr>
              <a:spLocks noChangeArrowheads="1"/>
            </p:cNvSpPr>
            <p:nvPr/>
          </p:nvSpPr>
          <p:spPr bwMode="auto">
            <a:xfrm>
              <a:off x="4381" y="3561"/>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36" name="Rectangle 34"/>
            <p:cNvSpPr>
              <a:spLocks noChangeArrowheads="1"/>
            </p:cNvSpPr>
            <p:nvPr/>
          </p:nvSpPr>
          <p:spPr bwMode="auto">
            <a:xfrm>
              <a:off x="4597" y="3561"/>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37" name="Rectangle 35"/>
            <p:cNvSpPr>
              <a:spLocks noChangeArrowheads="1"/>
            </p:cNvSpPr>
            <p:nvPr/>
          </p:nvSpPr>
          <p:spPr bwMode="auto">
            <a:xfrm>
              <a:off x="684" y="3739"/>
              <a:ext cx="164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Recharge in Normal Years</a:t>
              </a:r>
              <a:endParaRPr lang="en-US" sz="2000" baseline="30000" dirty="0"/>
            </a:p>
          </p:txBody>
        </p:sp>
        <p:sp>
          <p:nvSpPr>
            <p:cNvPr id="38" name="Rectangle 36"/>
            <p:cNvSpPr>
              <a:spLocks noChangeArrowheads="1"/>
            </p:cNvSpPr>
            <p:nvPr/>
          </p:nvSpPr>
          <p:spPr bwMode="auto">
            <a:xfrm>
              <a:off x="1355" y="3739"/>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39" name="Rectangle 37"/>
            <p:cNvSpPr>
              <a:spLocks noChangeArrowheads="1"/>
            </p:cNvSpPr>
            <p:nvPr/>
          </p:nvSpPr>
          <p:spPr bwMode="auto">
            <a:xfrm>
              <a:off x="2424" y="3739"/>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40" name="Rectangle 38"/>
            <p:cNvSpPr>
              <a:spLocks noChangeArrowheads="1"/>
            </p:cNvSpPr>
            <p:nvPr/>
          </p:nvSpPr>
          <p:spPr bwMode="auto">
            <a:xfrm>
              <a:off x="2455" y="3739"/>
              <a:ext cx="3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19.68</a:t>
              </a:r>
              <a:endParaRPr lang="en-US" sz="2000" baseline="30000" dirty="0"/>
            </a:p>
          </p:txBody>
        </p:sp>
        <p:sp>
          <p:nvSpPr>
            <p:cNvPr id="41" name="Rectangle 39"/>
            <p:cNvSpPr>
              <a:spLocks noChangeArrowheads="1"/>
            </p:cNvSpPr>
            <p:nvPr/>
          </p:nvSpPr>
          <p:spPr bwMode="auto">
            <a:xfrm>
              <a:off x="2671" y="3739"/>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42" name="Rectangle 40"/>
            <p:cNvSpPr>
              <a:spLocks noChangeArrowheads="1"/>
            </p:cNvSpPr>
            <p:nvPr/>
          </p:nvSpPr>
          <p:spPr bwMode="auto">
            <a:xfrm>
              <a:off x="3087" y="3739"/>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43" name="Rectangle 41"/>
            <p:cNvSpPr>
              <a:spLocks noChangeArrowheads="1"/>
            </p:cNvSpPr>
            <p:nvPr/>
          </p:nvSpPr>
          <p:spPr bwMode="auto">
            <a:xfrm>
              <a:off x="3118" y="3739"/>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44" name="Rectangle 42"/>
            <p:cNvSpPr>
              <a:spLocks noChangeArrowheads="1"/>
            </p:cNvSpPr>
            <p:nvPr/>
          </p:nvSpPr>
          <p:spPr bwMode="auto">
            <a:xfrm>
              <a:off x="3334" y="3739"/>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45" name="Rectangle 43"/>
            <p:cNvSpPr>
              <a:spLocks noChangeArrowheads="1"/>
            </p:cNvSpPr>
            <p:nvPr/>
          </p:nvSpPr>
          <p:spPr bwMode="auto">
            <a:xfrm>
              <a:off x="3751" y="3739"/>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46" name="Rectangle 44"/>
            <p:cNvSpPr>
              <a:spLocks noChangeArrowheads="1"/>
            </p:cNvSpPr>
            <p:nvPr/>
          </p:nvSpPr>
          <p:spPr bwMode="auto">
            <a:xfrm>
              <a:off x="3782" y="3739"/>
              <a:ext cx="3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28.99</a:t>
              </a:r>
              <a:endParaRPr lang="en-US" sz="2000" baseline="30000" dirty="0"/>
            </a:p>
          </p:txBody>
        </p:sp>
        <p:sp>
          <p:nvSpPr>
            <p:cNvPr id="47" name="Rectangle 45"/>
            <p:cNvSpPr>
              <a:spLocks noChangeArrowheads="1"/>
            </p:cNvSpPr>
            <p:nvPr/>
          </p:nvSpPr>
          <p:spPr bwMode="auto">
            <a:xfrm>
              <a:off x="3998" y="3739"/>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48" name="Rectangle 46"/>
            <p:cNvSpPr>
              <a:spLocks noChangeArrowheads="1"/>
            </p:cNvSpPr>
            <p:nvPr/>
          </p:nvSpPr>
          <p:spPr bwMode="auto">
            <a:xfrm>
              <a:off x="4349" y="3739"/>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49" name="Rectangle 47"/>
            <p:cNvSpPr>
              <a:spLocks noChangeArrowheads="1"/>
            </p:cNvSpPr>
            <p:nvPr/>
          </p:nvSpPr>
          <p:spPr bwMode="auto">
            <a:xfrm>
              <a:off x="4381" y="3739"/>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50" name="Rectangle 48"/>
            <p:cNvSpPr>
              <a:spLocks noChangeArrowheads="1"/>
            </p:cNvSpPr>
            <p:nvPr/>
          </p:nvSpPr>
          <p:spPr bwMode="auto">
            <a:xfrm>
              <a:off x="4597" y="3739"/>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51" name="Rectangle 49"/>
            <p:cNvSpPr>
              <a:spLocks noChangeArrowheads="1"/>
            </p:cNvSpPr>
            <p:nvPr/>
          </p:nvSpPr>
          <p:spPr bwMode="auto">
            <a:xfrm>
              <a:off x="684" y="3918"/>
              <a:ext cx="1416" cy="205"/>
            </a:xfrm>
            <a:prstGeom prst="rect">
              <a:avLst/>
            </a:prstGeom>
            <a:noFill/>
            <a:ln w="9525">
              <a:noFill/>
              <a:miter lim="800000"/>
              <a:headEnd/>
              <a:tailEnd/>
            </a:ln>
          </p:spPr>
          <p:txBody>
            <a:bodyPr wrap="none" lIns="0" tIns="0" rIns="0" bIns="0">
              <a:spAutoFit/>
            </a:bodyPr>
            <a:lstStyle/>
            <a:p>
              <a:r>
                <a:rPr lang="en-US" sz="2000" dirty="0">
                  <a:solidFill>
                    <a:srgbClr val="000000"/>
                  </a:solidFill>
                </a:rPr>
                <a:t>Recharge in Wet Years</a:t>
              </a:r>
              <a:endParaRPr lang="en-US" sz="2000" baseline="30000" dirty="0"/>
            </a:p>
            <a:p>
              <a:endParaRPr lang="en-US" sz="2000" baseline="30000" dirty="0"/>
            </a:p>
          </p:txBody>
        </p:sp>
        <p:sp>
          <p:nvSpPr>
            <p:cNvPr id="52" name="Rectangle 50"/>
            <p:cNvSpPr>
              <a:spLocks noChangeArrowheads="1"/>
            </p:cNvSpPr>
            <p:nvPr/>
          </p:nvSpPr>
          <p:spPr bwMode="auto">
            <a:xfrm>
              <a:off x="1222" y="3918"/>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53" name="Rectangle 51"/>
            <p:cNvSpPr>
              <a:spLocks noChangeArrowheads="1"/>
            </p:cNvSpPr>
            <p:nvPr/>
          </p:nvSpPr>
          <p:spPr bwMode="auto">
            <a:xfrm>
              <a:off x="2424" y="3918"/>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54" name="Rectangle 52"/>
            <p:cNvSpPr>
              <a:spLocks noChangeArrowheads="1"/>
            </p:cNvSpPr>
            <p:nvPr/>
          </p:nvSpPr>
          <p:spPr bwMode="auto">
            <a:xfrm>
              <a:off x="2455" y="3918"/>
              <a:ext cx="3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23.64</a:t>
              </a:r>
              <a:endParaRPr lang="en-US" sz="2000" baseline="30000" dirty="0"/>
            </a:p>
          </p:txBody>
        </p:sp>
        <p:sp>
          <p:nvSpPr>
            <p:cNvPr id="55" name="Rectangle 53"/>
            <p:cNvSpPr>
              <a:spLocks noChangeArrowheads="1"/>
            </p:cNvSpPr>
            <p:nvPr/>
          </p:nvSpPr>
          <p:spPr bwMode="auto">
            <a:xfrm>
              <a:off x="2671" y="3918"/>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56" name="Rectangle 54"/>
            <p:cNvSpPr>
              <a:spLocks noChangeArrowheads="1"/>
            </p:cNvSpPr>
            <p:nvPr/>
          </p:nvSpPr>
          <p:spPr bwMode="auto">
            <a:xfrm>
              <a:off x="3087" y="3918"/>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57" name="Rectangle 55"/>
            <p:cNvSpPr>
              <a:spLocks noChangeArrowheads="1"/>
            </p:cNvSpPr>
            <p:nvPr/>
          </p:nvSpPr>
          <p:spPr bwMode="auto">
            <a:xfrm>
              <a:off x="3118" y="3918"/>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58" name="Rectangle 56"/>
            <p:cNvSpPr>
              <a:spLocks noChangeArrowheads="1"/>
            </p:cNvSpPr>
            <p:nvPr/>
          </p:nvSpPr>
          <p:spPr bwMode="auto">
            <a:xfrm>
              <a:off x="3334" y="3918"/>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59" name="Rectangle 57"/>
            <p:cNvSpPr>
              <a:spLocks noChangeArrowheads="1"/>
            </p:cNvSpPr>
            <p:nvPr/>
          </p:nvSpPr>
          <p:spPr bwMode="auto">
            <a:xfrm>
              <a:off x="3751" y="3918"/>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60" name="Rectangle 58"/>
            <p:cNvSpPr>
              <a:spLocks noChangeArrowheads="1"/>
            </p:cNvSpPr>
            <p:nvPr/>
          </p:nvSpPr>
          <p:spPr bwMode="auto">
            <a:xfrm>
              <a:off x="3782" y="3918"/>
              <a:ext cx="3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34.42</a:t>
              </a:r>
              <a:endParaRPr lang="en-US" sz="2000" baseline="30000" dirty="0"/>
            </a:p>
          </p:txBody>
        </p:sp>
        <p:sp>
          <p:nvSpPr>
            <p:cNvPr id="61" name="Rectangle 59"/>
            <p:cNvSpPr>
              <a:spLocks noChangeArrowheads="1"/>
            </p:cNvSpPr>
            <p:nvPr/>
          </p:nvSpPr>
          <p:spPr bwMode="auto">
            <a:xfrm>
              <a:off x="3998" y="3918"/>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62" name="Rectangle 60"/>
            <p:cNvSpPr>
              <a:spLocks noChangeArrowheads="1"/>
            </p:cNvSpPr>
            <p:nvPr/>
          </p:nvSpPr>
          <p:spPr bwMode="auto">
            <a:xfrm>
              <a:off x="4349" y="3918"/>
              <a:ext cx="52"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a:t>
              </a:r>
              <a:endParaRPr lang="en-US" sz="2000" baseline="30000" dirty="0"/>
            </a:p>
          </p:txBody>
        </p:sp>
        <p:sp>
          <p:nvSpPr>
            <p:cNvPr id="63" name="Rectangle 61"/>
            <p:cNvSpPr>
              <a:spLocks noChangeArrowheads="1"/>
            </p:cNvSpPr>
            <p:nvPr/>
          </p:nvSpPr>
          <p:spPr bwMode="auto">
            <a:xfrm>
              <a:off x="4381" y="3918"/>
              <a:ext cx="0" cy="82"/>
            </a:xfrm>
            <a:prstGeom prst="rect">
              <a:avLst/>
            </a:prstGeom>
            <a:noFill/>
            <a:ln w="9525">
              <a:noFill/>
              <a:miter lim="800000"/>
              <a:headEnd/>
              <a:tailEnd/>
            </a:ln>
          </p:spPr>
          <p:txBody>
            <a:bodyPr wrap="none" lIns="0" tIns="0" rIns="0" bIns="0">
              <a:spAutoFit/>
            </a:bodyPr>
            <a:lstStyle/>
            <a:p>
              <a:endParaRPr lang="tr-TR" sz="2000" baseline="30000"/>
            </a:p>
          </p:txBody>
        </p:sp>
        <p:sp>
          <p:nvSpPr>
            <p:cNvPr id="64" name="Rectangle 62"/>
            <p:cNvSpPr>
              <a:spLocks noChangeArrowheads="1"/>
            </p:cNvSpPr>
            <p:nvPr/>
          </p:nvSpPr>
          <p:spPr bwMode="auto">
            <a:xfrm>
              <a:off x="4597" y="3918"/>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65" name="Rectangle 63"/>
            <p:cNvSpPr>
              <a:spLocks noChangeArrowheads="1"/>
            </p:cNvSpPr>
            <p:nvPr/>
          </p:nvSpPr>
          <p:spPr bwMode="auto">
            <a:xfrm>
              <a:off x="788" y="4048"/>
              <a:ext cx="39" cy="123"/>
            </a:xfrm>
            <a:prstGeom prst="rect">
              <a:avLst/>
            </a:prstGeom>
            <a:noFill/>
            <a:ln w="9525">
              <a:noFill/>
              <a:miter lim="800000"/>
              <a:headEnd/>
              <a:tailEnd/>
            </a:ln>
          </p:spPr>
          <p:txBody>
            <a:bodyPr wrap="none" lIns="0" tIns="0" rIns="0" bIns="0">
              <a:spAutoFit/>
            </a:bodyPr>
            <a:lstStyle/>
            <a:p>
              <a:r>
                <a:rPr lang="en-US" sz="2000" dirty="0">
                  <a:solidFill>
                    <a:srgbClr val="000000"/>
                  </a:solidFill>
                </a:rPr>
                <a:t> </a:t>
              </a:r>
              <a:endParaRPr lang="en-US" sz="2000" baseline="30000" dirty="0"/>
            </a:p>
          </p:txBody>
        </p:sp>
        <p:sp>
          <p:nvSpPr>
            <p:cNvPr id="66" name="Line 64"/>
            <p:cNvSpPr>
              <a:spLocks noChangeShapeType="1"/>
            </p:cNvSpPr>
            <p:nvPr/>
          </p:nvSpPr>
          <p:spPr bwMode="auto">
            <a:xfrm>
              <a:off x="584" y="4080"/>
              <a:ext cx="4355" cy="0"/>
            </a:xfrm>
            <a:prstGeom prst="line">
              <a:avLst/>
            </a:prstGeom>
            <a:noFill/>
            <a:ln w="9525">
              <a:solidFill>
                <a:srgbClr val="FF0000"/>
              </a:solidFill>
              <a:round/>
              <a:headEnd/>
              <a:tailEnd/>
            </a:ln>
            <a:effectLst/>
          </p:spPr>
          <p:txBody>
            <a:bodyPr wrap="none"/>
            <a:lstStyle/>
            <a:p>
              <a:endParaRPr lang="en-US" sz="1500" dirty="0"/>
            </a:p>
          </p:txBody>
        </p:sp>
        <p:sp>
          <p:nvSpPr>
            <p:cNvPr id="67" name="Line 65"/>
            <p:cNvSpPr>
              <a:spLocks noChangeShapeType="1"/>
            </p:cNvSpPr>
            <p:nvPr/>
          </p:nvSpPr>
          <p:spPr bwMode="auto">
            <a:xfrm>
              <a:off x="585" y="3481"/>
              <a:ext cx="4355" cy="0"/>
            </a:xfrm>
            <a:prstGeom prst="line">
              <a:avLst/>
            </a:prstGeom>
            <a:noFill/>
            <a:ln w="9525">
              <a:solidFill>
                <a:srgbClr val="FF0000"/>
              </a:solidFill>
              <a:round/>
              <a:headEnd/>
              <a:tailEnd/>
            </a:ln>
            <a:effectLst/>
          </p:spPr>
          <p:txBody>
            <a:bodyPr wrap="none"/>
            <a:lstStyle/>
            <a:p>
              <a:endParaRPr lang="en-US" sz="1500" dirty="0"/>
            </a:p>
          </p:txBody>
        </p:sp>
      </p:grpSp>
      <p:sp>
        <p:nvSpPr>
          <p:cNvPr id="68" name="Rectangle 66"/>
          <p:cNvSpPr>
            <a:spLocks noChangeArrowheads="1"/>
          </p:cNvSpPr>
          <p:nvPr/>
        </p:nvSpPr>
        <p:spPr bwMode="auto">
          <a:xfrm>
            <a:off x="685800" y="4000500"/>
            <a:ext cx="7378700" cy="1066895"/>
          </a:xfrm>
          <a:prstGeom prst="rect">
            <a:avLst/>
          </a:prstGeom>
          <a:noFill/>
          <a:ln w="9525">
            <a:noFill/>
            <a:miter lim="800000"/>
            <a:headEnd/>
            <a:tailEnd/>
          </a:ln>
          <a:effectLst/>
        </p:spPr>
        <p:txBody>
          <a:bodyPr wrap="square">
            <a:spAutoFit/>
          </a:bodyPr>
          <a:lstStyle/>
          <a:p>
            <a:pPr marL="190492" lvl="2"/>
            <a:r>
              <a:rPr lang="en-US" sz="2333" dirty="0">
                <a:solidFill>
                  <a:srgbClr val="3333FF"/>
                </a:solidFill>
              </a:rPr>
              <a:t>Municipal </a:t>
            </a:r>
            <a:r>
              <a:rPr lang="en-US" sz="2333" dirty="0" smtClean="0">
                <a:solidFill>
                  <a:srgbClr val="3333FF"/>
                </a:solidFill>
              </a:rPr>
              <a:t>Demand</a:t>
            </a:r>
            <a:endParaRPr lang="en-US" sz="2333" dirty="0">
              <a:solidFill>
                <a:srgbClr val="3333FF"/>
              </a:solidFill>
            </a:endParaRPr>
          </a:p>
          <a:p>
            <a:pPr marL="190492" lvl="2"/>
            <a:r>
              <a:rPr lang="en-US" sz="2000" dirty="0"/>
              <a:t>Forecasted that climate change will increase municipal water demand by 1.5% (HAD)  to 3.5% (CCC).</a:t>
            </a:r>
          </a:p>
        </p:txBody>
      </p:sp>
    </p:spTree>
    <p:extLst>
      <p:ext uri="{BB962C8B-B14F-4D97-AF65-F5344CB8AC3E}">
        <p14:creationId xmlns:p14="http://schemas.microsoft.com/office/powerpoint/2010/main" val="1928195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Climate Change</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sp>
        <p:nvSpPr>
          <p:cNvPr id="7" name="Text Placeholder 2"/>
          <p:cNvSpPr txBox="1">
            <a:spLocks/>
          </p:cNvSpPr>
          <p:nvPr/>
        </p:nvSpPr>
        <p:spPr>
          <a:xfrm>
            <a:off x="533400" y="1409701"/>
            <a:ext cx="8001000" cy="1447800"/>
          </a:xfrm>
          <a:prstGeom prst="rect">
            <a:avLst/>
          </a:prstGeom>
          <a:ln w="25400" cap="flat" cmpd="sng" algn="ctr">
            <a:solidFill>
              <a:schemeClr val="bg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en-US" sz="2000" dirty="0" smtClean="0">
                <a:latin typeface="Calibri" panose="020F0502020204030204" pitchFamily="34" charset="0"/>
                <a:cs typeface="Calibri" panose="020F0502020204030204" pitchFamily="34" charset="0"/>
              </a:rPr>
              <a:t>Edwards Aquifer is vulnerable under climate change, much less recharge under La Nina</a:t>
            </a:r>
          </a:p>
          <a:p>
            <a:r>
              <a:rPr lang="en-US" sz="2000" dirty="0" smtClean="0">
                <a:latin typeface="Calibri" panose="020F0502020204030204" pitchFamily="34" charset="0"/>
                <a:cs typeface="Calibri" panose="020F0502020204030204" pitchFamily="34" charset="0"/>
              </a:rPr>
              <a:t>Decreasing precipitation in far future makes Groundwater more vulnerable </a:t>
            </a:r>
            <a:endParaRPr lang="en-US" sz="2000" dirty="0">
              <a:latin typeface="Calibri" panose="020F0502020204030204" pitchFamily="34" charset="0"/>
              <a:cs typeface="Calibri" panose="020F05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706568059"/>
              </p:ext>
            </p:extLst>
          </p:nvPr>
        </p:nvGraphicFramePr>
        <p:xfrm>
          <a:off x="609600" y="2781300"/>
          <a:ext cx="3374036" cy="23256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98101443"/>
              </p:ext>
            </p:extLst>
          </p:nvPr>
        </p:nvGraphicFramePr>
        <p:xfrm>
          <a:off x="4038600" y="2871788"/>
          <a:ext cx="4743450" cy="4024312"/>
        </p:xfrm>
        <a:graphic>
          <a:graphicData uri="http://schemas.openxmlformats.org/presentationml/2006/ole">
            <mc:AlternateContent xmlns:mc="http://schemas.openxmlformats.org/markup-compatibility/2006">
              <mc:Choice xmlns:v="urn:schemas-microsoft-com:vml" Requires="v">
                <p:oleObj spid="_x0000_s5151" name="Worksheet" r:id="rId5" imgW="5838770" imgH="4791075" progId="Excel.Sheet.8">
                  <p:embed/>
                </p:oleObj>
              </mc:Choice>
              <mc:Fallback>
                <p:oleObj name="Worksheet" r:id="rId5" imgW="5838770" imgH="4791075"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871788"/>
                        <a:ext cx="4743450" cy="4024312"/>
                      </a:xfrm>
                      <a:prstGeom prst="rect">
                        <a:avLst/>
                      </a:prstGeom>
                      <a:noFill/>
                      <a:ln>
                        <a:noFill/>
                      </a:ln>
                    </p:spPr>
                  </p:pic>
                </p:oleObj>
              </mc:Fallback>
            </mc:AlternateContent>
          </a:graphicData>
        </a:graphic>
      </p:graphicFrame>
      <p:sp>
        <p:nvSpPr>
          <p:cNvPr id="9" name="TextBox 8"/>
          <p:cNvSpPr txBox="1"/>
          <p:nvPr/>
        </p:nvSpPr>
        <p:spPr>
          <a:xfrm>
            <a:off x="5105400" y="2946554"/>
            <a:ext cx="2682875" cy="323165"/>
          </a:xfrm>
          <a:prstGeom prst="rect">
            <a:avLst/>
          </a:prstGeom>
          <a:noFill/>
        </p:spPr>
        <p:txBody>
          <a:bodyPr wrap="square" rtlCol="0">
            <a:spAutoFit/>
          </a:bodyPr>
          <a:lstStyle/>
          <a:p>
            <a:r>
              <a:rPr lang="en-US" sz="1500" b="1" dirty="0"/>
              <a:t>Edwards Aquifer Recharge</a:t>
            </a:r>
          </a:p>
        </p:txBody>
      </p:sp>
    </p:spTree>
    <p:extLst>
      <p:ext uri="{BB962C8B-B14F-4D97-AF65-F5344CB8AC3E}">
        <p14:creationId xmlns:p14="http://schemas.microsoft.com/office/powerpoint/2010/main" val="1667226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5400" dirty="0">
                  <a:solidFill>
                    <a:srgbClr val="0070C0"/>
                  </a:solidFill>
                  <a:sym typeface="Calibri"/>
                </a:rPr>
                <a:t>Modeling</a:t>
              </a:r>
              <a:endParaRPr sz="5400" dirty="0">
                <a:solidFill>
                  <a:srgbClr val="0070C0"/>
                </a:solidFill>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a:alphaModFix/>
            </a:blip>
            <a:srcRect l="13070" r="30077"/>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a:alphaModFix/>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a:alphaModFix/>
            </a:blip>
            <a:srcRect b="34078"/>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a:alphaModFix/>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a:alphaModFix/>
            </a:blip>
            <a:srcRect r="18231"/>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a:alphaModFix/>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b="5514"/>
            <a:stretch/>
          </p:blipFill>
          <p:spPr>
            <a:xfrm>
              <a:off x="6555620" y="1829392"/>
              <a:ext cx="1826381" cy="2302699"/>
            </a:xfrm>
            <a:prstGeom prst="rect">
              <a:avLst/>
            </a:prstGeom>
          </p:spPr>
        </p:pic>
      </p:grpSp>
    </p:spTree>
    <p:extLst>
      <p:ext uri="{BB962C8B-B14F-4D97-AF65-F5344CB8AC3E}">
        <p14:creationId xmlns:p14="http://schemas.microsoft.com/office/powerpoint/2010/main" val="147961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altLang="en-US" dirty="0">
                <a:solidFill>
                  <a:srgbClr val="0070C0"/>
                </a:solidFill>
              </a:rPr>
              <a:t>EDSIMR – the concept</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a:cs typeface="Times New Roman" panose="02020603050405020304" pitchFamily="18" charset="0"/>
              </a:rPr>
              <a:t>Unify</a:t>
            </a:r>
            <a:r>
              <a:rPr lang="en-US" sz="2800" dirty="0">
                <a:cs typeface="Times New Roman" panose="02020603050405020304" pitchFamily="18" charset="0"/>
              </a:rPr>
              <a:t> </a:t>
            </a:r>
          </a:p>
          <a:p>
            <a:pPr lvl="1">
              <a:buFont typeface="Arial" panose="020B0604020202020204" pitchFamily="34" charset="0"/>
              <a:buChar char="•"/>
            </a:pPr>
            <a:r>
              <a:rPr lang="en-US" sz="2400" dirty="0">
                <a:cs typeface="Times New Roman" panose="02020603050405020304" pitchFamily="18" charset="0"/>
              </a:rPr>
              <a:t>Detailed aquifer hydrologic model</a:t>
            </a:r>
          </a:p>
          <a:p>
            <a:pPr lvl="1">
              <a:buFont typeface="Arial" panose="020B0604020202020204" pitchFamily="34" charset="0"/>
              <a:buChar char="•"/>
            </a:pPr>
            <a:r>
              <a:rPr lang="en-US" sz="2400" dirty="0">
                <a:cs typeface="Times New Roman" panose="02020603050405020304" pitchFamily="18" charset="0"/>
              </a:rPr>
              <a:t>Regionalized economic Model</a:t>
            </a:r>
          </a:p>
          <a:p>
            <a:pPr lvl="1">
              <a:buFont typeface="Arial" panose="020B0604020202020204" pitchFamily="34" charset="0"/>
              <a:buChar char="•"/>
            </a:pPr>
            <a:r>
              <a:rPr lang="en-US" sz="2400" dirty="0">
                <a:cs typeface="Times New Roman" panose="02020603050405020304" pitchFamily="18" charset="0"/>
              </a:rPr>
              <a:t>Surface water flow model </a:t>
            </a:r>
          </a:p>
          <a:p>
            <a:pPr lvl="1">
              <a:buFont typeface="Arial" panose="020B0604020202020204" pitchFamily="34" charset="0"/>
              <a:buChar char="•"/>
            </a:pPr>
            <a:r>
              <a:rPr lang="en-US" sz="2400" dirty="0">
                <a:cs typeface="Times New Roman" panose="02020603050405020304" pitchFamily="18" charset="0"/>
              </a:rPr>
              <a:t>Hydrology embedded in regional economic model via regression (Keith </a:t>
            </a:r>
            <a:r>
              <a:rPr lang="en-US" sz="2400" dirty="0" err="1">
                <a:cs typeface="Times New Roman" panose="02020603050405020304" pitchFamily="18" charset="0"/>
              </a:rPr>
              <a:t>Keplinger</a:t>
            </a:r>
            <a:r>
              <a:rPr lang="en-US" sz="2400" dirty="0">
                <a:cs typeface="Times New Roman" panose="02020603050405020304" pitchFamily="18" charset="0"/>
              </a:rPr>
              <a:t> dissertation)</a:t>
            </a:r>
          </a:p>
        </p:txBody>
      </p:sp>
      <p:sp>
        <p:nvSpPr>
          <p:cNvPr id="7" name="Rectangle 6"/>
          <p:cNvSpPr/>
          <p:nvPr/>
        </p:nvSpPr>
        <p:spPr>
          <a:xfrm>
            <a:off x="474242" y="4000500"/>
            <a:ext cx="8080694" cy="1277273"/>
          </a:xfrm>
          <a:prstGeom prst="rect">
            <a:avLst/>
          </a:prstGeom>
        </p:spPr>
        <p:txBody>
          <a:bodyPr wrap="square">
            <a:spAutoFit/>
          </a:bodyPr>
          <a:lstStyle/>
          <a:p>
            <a:pPr marL="228600" indent="-228600">
              <a:buFont typeface="+mj-lt"/>
              <a:buAutoNum type="arabicPeriod"/>
            </a:pPr>
            <a:r>
              <a:rPr lang="en-US" sz="1100" dirty="0"/>
              <a:t>Keith O. </a:t>
            </a:r>
            <a:r>
              <a:rPr lang="en-US" sz="1100" dirty="0" err="1"/>
              <a:t>Keplinger</a:t>
            </a:r>
            <a:r>
              <a:rPr lang="en-US" sz="1100" dirty="0"/>
              <a:t>. "An investigation of Dry Year Options for the Edwards Aquifer. " Ph.D. Thesis, TAMU, 1996. </a:t>
            </a:r>
            <a:endParaRPr lang="en-US" sz="1100" dirty="0" smtClean="0"/>
          </a:p>
          <a:p>
            <a:pPr marL="228600" indent="-228600">
              <a:buFont typeface="+mj-lt"/>
              <a:buAutoNum type="arabicPeriod"/>
            </a:pPr>
            <a:r>
              <a:rPr lang="en-US" sz="1100" dirty="0" smtClean="0"/>
              <a:t>File </a:t>
            </a:r>
            <a:r>
              <a:rPr lang="en-US" sz="1100" dirty="0"/>
              <a:t>Number 598 - </a:t>
            </a:r>
            <a:r>
              <a:rPr lang="en-US" sz="1100" dirty="0" err="1"/>
              <a:t>Keplinger</a:t>
            </a:r>
            <a:r>
              <a:rPr lang="en-US" sz="1100" dirty="0"/>
              <a:t>, K.O., and B.A. McCarl, "Regression Based Investigation of Pumping Limits and </a:t>
            </a:r>
            <a:r>
              <a:rPr lang="en-US" sz="1100" dirty="0" err="1"/>
              <a:t>Springflow</a:t>
            </a:r>
            <a:r>
              <a:rPr lang="en-US" sz="1100" dirty="0"/>
              <a:t> Within the Edwards Aquifer", Texas A and M University, 1995.</a:t>
            </a:r>
          </a:p>
          <a:p>
            <a:pPr marL="228600" indent="-228600">
              <a:buFont typeface="+mj-lt"/>
              <a:buAutoNum type="arabicPeriod"/>
            </a:pPr>
            <a:r>
              <a:rPr lang="en-US" sz="1100" dirty="0"/>
              <a:t>File Number 829 - Gillig, D., B.A. McCarl, and F.O. Boadu, "An Economic, Hydrologic, and Environmental Assessment of Water Management Alternative Plans for the South-Central Texas Region", Journal of Agricultural and Applied Economics, 33, 1 (April ), 59-78, 2001</a:t>
            </a:r>
            <a:r>
              <a:rPr lang="en-US" sz="1100" dirty="0" smtClean="0"/>
              <a:t>.</a:t>
            </a:r>
          </a:p>
          <a:p>
            <a:endParaRPr lang="en-US" altLang="en-US" sz="1100" dirty="0"/>
          </a:p>
        </p:txBody>
      </p:sp>
    </p:spTree>
    <p:extLst>
      <p:ext uri="{BB962C8B-B14F-4D97-AF65-F5344CB8AC3E}">
        <p14:creationId xmlns:p14="http://schemas.microsoft.com/office/powerpoint/2010/main" val="2922669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FEW Nexus – Water Scarcity</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a:lnSpc>
                <a:spcPct val="120000"/>
              </a:lnSpc>
              <a:spcBef>
                <a:spcPts val="0"/>
              </a:spcBef>
              <a:spcAft>
                <a:spcPts val="400"/>
              </a:spcAft>
            </a:pPr>
            <a:r>
              <a:rPr lang="en-US" sz="4400" dirty="0"/>
              <a:t>Water Scarcity FEW Nexus Analysis is stressed by evolving climate and population  </a:t>
            </a:r>
          </a:p>
          <a:p>
            <a:pPr lvl="1">
              <a:lnSpc>
                <a:spcPct val="120000"/>
              </a:lnSpc>
              <a:spcBef>
                <a:spcPts val="0"/>
              </a:spcBef>
              <a:spcAft>
                <a:spcPts val="400"/>
              </a:spcAft>
            </a:pPr>
            <a:r>
              <a:rPr lang="en-US" sz="3300" dirty="0">
                <a:solidFill>
                  <a:srgbClr val="FF0000"/>
                </a:solidFill>
              </a:rPr>
              <a:t>Climate </a:t>
            </a:r>
          </a:p>
          <a:p>
            <a:pPr lvl="2">
              <a:lnSpc>
                <a:spcPct val="120000"/>
              </a:lnSpc>
              <a:spcBef>
                <a:spcPts val="0"/>
              </a:spcBef>
              <a:spcAft>
                <a:spcPts val="400"/>
              </a:spcAft>
            </a:pPr>
            <a:r>
              <a:rPr lang="en-US" sz="2900" dirty="0"/>
              <a:t>Increases water demand in form of desired water use per acre, per household, for electrical cooling and for some other industries</a:t>
            </a:r>
          </a:p>
          <a:p>
            <a:pPr lvl="2">
              <a:lnSpc>
                <a:spcPct val="120000"/>
              </a:lnSpc>
              <a:spcBef>
                <a:spcPts val="0"/>
              </a:spcBef>
              <a:spcAft>
                <a:spcPts val="400"/>
              </a:spcAft>
            </a:pPr>
            <a:r>
              <a:rPr lang="en-US" sz="2900" dirty="0"/>
              <a:t>In study area lowers water supplies and increases variability </a:t>
            </a:r>
          </a:p>
          <a:p>
            <a:pPr lvl="2">
              <a:lnSpc>
                <a:spcPct val="120000"/>
              </a:lnSpc>
              <a:spcBef>
                <a:spcPts val="0"/>
              </a:spcBef>
              <a:spcAft>
                <a:spcPts val="400"/>
              </a:spcAft>
            </a:pPr>
            <a:r>
              <a:rPr lang="en-US" sz="2900" dirty="0"/>
              <a:t>In area lowers yields per unit land, lessening food supply</a:t>
            </a:r>
          </a:p>
          <a:p>
            <a:pPr lvl="1">
              <a:lnSpc>
                <a:spcPct val="120000"/>
              </a:lnSpc>
              <a:spcBef>
                <a:spcPts val="0"/>
              </a:spcBef>
              <a:spcAft>
                <a:spcPts val="400"/>
              </a:spcAft>
            </a:pPr>
            <a:r>
              <a:rPr lang="en-US" sz="3300" dirty="0">
                <a:solidFill>
                  <a:srgbClr val="FF0000"/>
                </a:solidFill>
              </a:rPr>
              <a:t>Population growth</a:t>
            </a:r>
          </a:p>
          <a:p>
            <a:pPr lvl="2">
              <a:lnSpc>
                <a:spcPct val="120000"/>
              </a:lnSpc>
              <a:spcBef>
                <a:spcPts val="0"/>
              </a:spcBef>
              <a:spcAft>
                <a:spcPts val="400"/>
              </a:spcAft>
            </a:pPr>
            <a:r>
              <a:rPr lang="en-US" sz="2900" dirty="0"/>
              <a:t>Increases household and supporting industry water demand.  </a:t>
            </a:r>
          </a:p>
          <a:p>
            <a:pPr lvl="2">
              <a:lnSpc>
                <a:spcPct val="120000"/>
              </a:lnSpc>
              <a:spcBef>
                <a:spcPts val="0"/>
              </a:spcBef>
              <a:spcAft>
                <a:spcPts val="400"/>
              </a:spcAft>
            </a:pPr>
            <a:r>
              <a:rPr lang="en-US" sz="2900" dirty="0"/>
              <a:t>Also increases demands for energy and food </a:t>
            </a:r>
          </a:p>
          <a:p>
            <a:pPr>
              <a:lnSpc>
                <a:spcPct val="120000"/>
              </a:lnSpc>
              <a:spcBef>
                <a:spcPts val="0"/>
              </a:spcBef>
              <a:spcAft>
                <a:spcPts val="400"/>
              </a:spcAft>
            </a:pPr>
            <a:r>
              <a:rPr lang="en-US" sz="3600" dirty="0">
                <a:solidFill>
                  <a:srgbClr val="FF0000"/>
                </a:solidFill>
              </a:rPr>
              <a:t>Collectively makes Water scarcity worse </a:t>
            </a:r>
          </a:p>
          <a:p>
            <a:pPr lvl="1">
              <a:lnSpc>
                <a:spcPct val="120000"/>
              </a:lnSpc>
              <a:spcBef>
                <a:spcPts val="0"/>
              </a:spcBef>
              <a:spcAft>
                <a:spcPts val="400"/>
              </a:spcAft>
            </a:pPr>
            <a:r>
              <a:rPr lang="en-US" sz="3300" dirty="0">
                <a:solidFill>
                  <a:srgbClr val="0070C0"/>
                </a:solidFill>
              </a:rPr>
              <a:t>Lowering supply and increasing demand for water plus adding energy and food demands while lowering food supply</a:t>
            </a:r>
            <a:endParaRPr lang="en-US" sz="3300" b="1" u="sng" dirty="0"/>
          </a:p>
          <a:p>
            <a:pPr marL="457200" lvl="1" indent="0">
              <a:buNone/>
            </a:pPr>
            <a:endParaRPr lang="en-US" dirty="0"/>
          </a:p>
        </p:txBody>
      </p:sp>
    </p:spTree>
    <p:extLst>
      <p:ext uri="{BB962C8B-B14F-4D97-AF65-F5344CB8AC3E}">
        <p14:creationId xmlns:p14="http://schemas.microsoft.com/office/powerpoint/2010/main" val="174987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600" dirty="0">
                <a:solidFill>
                  <a:srgbClr val="0070C0"/>
                </a:solidFill>
              </a:rPr>
              <a:t>EDSIMR “System”</a:t>
            </a:r>
            <a:br>
              <a:rPr lang="en-US" sz="3600" dirty="0">
                <a:solidFill>
                  <a:srgbClr val="0070C0"/>
                </a:solidFill>
              </a:rPr>
            </a:br>
            <a:r>
              <a:rPr lang="en-US" sz="3600" dirty="0">
                <a:solidFill>
                  <a:srgbClr val="0070C0"/>
                </a:solidFill>
              </a:rPr>
              <a:t>(and friends/ancestors)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grpSp>
        <p:nvGrpSpPr>
          <p:cNvPr id="7" name="Group 6"/>
          <p:cNvGrpSpPr/>
          <p:nvPr/>
        </p:nvGrpSpPr>
        <p:grpSpPr>
          <a:xfrm>
            <a:off x="1543162" y="1440150"/>
            <a:ext cx="6000637" cy="3357503"/>
            <a:chOff x="878253" y="1416140"/>
            <a:chExt cx="8427671" cy="5250543"/>
          </a:xfrm>
        </p:grpSpPr>
        <p:sp>
          <p:nvSpPr>
            <p:cNvPr id="8" name="Line 26"/>
            <p:cNvSpPr>
              <a:spLocks noChangeAspect="1" noChangeShapeType="1"/>
            </p:cNvSpPr>
            <p:nvPr/>
          </p:nvSpPr>
          <p:spPr bwMode="auto">
            <a:xfrm>
              <a:off x="3926253" y="4155466"/>
              <a:ext cx="68858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9" name="Line 14"/>
            <p:cNvSpPr>
              <a:spLocks noChangeAspect="1" noChangeShapeType="1"/>
            </p:cNvSpPr>
            <p:nvPr/>
          </p:nvSpPr>
          <p:spPr bwMode="auto">
            <a:xfrm>
              <a:off x="7029451" y="4265612"/>
              <a:ext cx="120014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0" name="Line 35"/>
            <p:cNvSpPr>
              <a:spLocks noChangeAspect="1" noChangeShapeType="1"/>
            </p:cNvSpPr>
            <p:nvPr/>
          </p:nvSpPr>
          <p:spPr bwMode="auto">
            <a:xfrm>
              <a:off x="6896100" y="4814888"/>
              <a:ext cx="0" cy="7937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1" name="Line 36"/>
            <p:cNvSpPr>
              <a:spLocks noChangeAspect="1" noChangeShapeType="1"/>
            </p:cNvSpPr>
            <p:nvPr/>
          </p:nvSpPr>
          <p:spPr bwMode="auto">
            <a:xfrm>
              <a:off x="6896100" y="5600700"/>
              <a:ext cx="1333499"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2" name="Line 39"/>
            <p:cNvSpPr>
              <a:spLocks noChangeAspect="1" noChangeShapeType="1"/>
            </p:cNvSpPr>
            <p:nvPr/>
          </p:nvSpPr>
          <p:spPr bwMode="auto">
            <a:xfrm>
              <a:off x="8767761" y="4848225"/>
              <a:ext cx="1589" cy="228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3" name="AutoShape 27"/>
            <p:cNvSpPr>
              <a:spLocks noChangeAspect="1" noChangeArrowheads="1"/>
            </p:cNvSpPr>
            <p:nvPr/>
          </p:nvSpPr>
          <p:spPr bwMode="auto">
            <a:xfrm>
              <a:off x="6429375" y="3347130"/>
              <a:ext cx="1228725" cy="1670958"/>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333" dirty="0">
                  <a:latin typeface="Times New Roman" pitchFamily="18" charset="0"/>
                </a:rPr>
                <a:t>Regional</a:t>
              </a:r>
            </a:p>
            <a:p>
              <a:pPr algn="ctr"/>
              <a:r>
                <a:rPr lang="en-US" altLang="en-US" sz="1333" dirty="0">
                  <a:latin typeface="Times New Roman" pitchFamily="18" charset="0"/>
                </a:rPr>
                <a:t>Crop Mix</a:t>
              </a:r>
            </a:p>
            <a:p>
              <a:pPr algn="ctr"/>
              <a:r>
                <a:rPr lang="en-US" altLang="en-US" sz="1333" dirty="0">
                  <a:latin typeface="Times New Roman" pitchFamily="18" charset="0"/>
                </a:rPr>
                <a:t>input use</a:t>
              </a:r>
            </a:p>
            <a:p>
              <a:pPr algn="ctr"/>
              <a:r>
                <a:rPr lang="en-US" altLang="en-US" sz="1333" dirty="0" err="1">
                  <a:latin typeface="Times New Roman" pitchFamily="18" charset="0"/>
                </a:rPr>
                <a:t>Env</a:t>
              </a:r>
              <a:r>
                <a:rPr lang="en-US" altLang="en-US" sz="1333" dirty="0">
                  <a:latin typeface="Times New Roman" pitchFamily="18" charset="0"/>
                </a:rPr>
                <a:t>.</a:t>
              </a:r>
            </a:p>
            <a:p>
              <a:pPr algn="ctr"/>
              <a:r>
                <a:rPr lang="en-US" altLang="en-US" sz="1333" dirty="0">
                  <a:latin typeface="Times New Roman" pitchFamily="18" charset="0"/>
                </a:rPr>
                <a:t> loads</a:t>
              </a:r>
            </a:p>
          </p:txBody>
        </p:sp>
        <p:sp>
          <p:nvSpPr>
            <p:cNvPr id="14" name="Line 50"/>
            <p:cNvSpPr>
              <a:spLocks noChangeAspect="1" noChangeShapeType="1"/>
            </p:cNvSpPr>
            <p:nvPr/>
          </p:nvSpPr>
          <p:spPr bwMode="auto">
            <a:xfrm>
              <a:off x="5783236" y="4265613"/>
              <a:ext cx="655664"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333"/>
            </a:p>
          </p:txBody>
        </p:sp>
        <p:sp>
          <p:nvSpPr>
            <p:cNvPr id="15" name="Rectangle 14"/>
            <p:cNvSpPr>
              <a:spLocks noChangeArrowheads="1"/>
            </p:cNvSpPr>
            <p:nvPr/>
          </p:nvSpPr>
          <p:spPr bwMode="auto">
            <a:xfrm>
              <a:off x="878253" y="1416140"/>
              <a:ext cx="3048000" cy="5250543"/>
            </a:xfrm>
            <a:prstGeom prst="rect">
              <a:avLst/>
            </a:prstGeom>
            <a:solidFill>
              <a:schemeClr val="accent2">
                <a:lumMod val="20000"/>
                <a:lumOff val="80000"/>
              </a:schemeClr>
            </a:solidFill>
            <a:ln>
              <a:headEnd/>
              <a:tailEnd/>
            </a:ln>
            <a:extLst/>
          </p:spPr>
          <p:style>
            <a:lnRef idx="2">
              <a:schemeClr val="accent1"/>
            </a:lnRef>
            <a:fillRef idx="1">
              <a:schemeClr val="lt1"/>
            </a:fillRef>
            <a:effectRef idx="0">
              <a:schemeClr val="accent1"/>
            </a:effectRef>
            <a:fontRef idx="minor">
              <a:schemeClr val="dk1"/>
            </a:fontRef>
          </p:style>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endParaRPr lang="en-US" altLang="en-US" sz="1333"/>
            </a:p>
          </p:txBody>
        </p:sp>
        <p:sp>
          <p:nvSpPr>
            <p:cNvPr id="16" name="Oval 15"/>
            <p:cNvSpPr>
              <a:spLocks noChangeAspect="1" noChangeArrowheads="1"/>
            </p:cNvSpPr>
            <p:nvPr/>
          </p:nvSpPr>
          <p:spPr bwMode="auto">
            <a:xfrm>
              <a:off x="1180812" y="2060995"/>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833" dirty="0">
                  <a:latin typeface="Times New Roman" pitchFamily="18" charset="0"/>
                </a:rPr>
                <a:t>Crop and </a:t>
              </a:r>
            </a:p>
            <a:p>
              <a:pPr algn="ctr"/>
              <a:r>
                <a:rPr lang="en-US" altLang="en-US" sz="833" dirty="0" err="1">
                  <a:latin typeface="Times New Roman" pitchFamily="18" charset="0"/>
                </a:rPr>
                <a:t>Env</a:t>
              </a:r>
              <a:r>
                <a:rPr lang="en-US" altLang="en-US" sz="833" dirty="0">
                  <a:latin typeface="Times New Roman" pitchFamily="18" charset="0"/>
                </a:rPr>
                <a:t> </a:t>
              </a:r>
            </a:p>
            <a:p>
              <a:pPr algn="ctr"/>
              <a:r>
                <a:rPr lang="en-US" altLang="en-US" sz="833" dirty="0">
                  <a:latin typeface="Times New Roman" pitchFamily="18" charset="0"/>
                </a:rPr>
                <a:t>Simulators</a:t>
              </a:r>
            </a:p>
            <a:p>
              <a:pPr algn="ctr"/>
              <a:r>
                <a:rPr lang="en-US" altLang="en-US" sz="833" dirty="0">
                  <a:latin typeface="Times New Roman" pitchFamily="18" charset="0"/>
                </a:rPr>
                <a:t>(EPIC/SWAT)</a:t>
              </a:r>
            </a:p>
          </p:txBody>
        </p:sp>
        <p:sp>
          <p:nvSpPr>
            <p:cNvPr id="17" name="Oval 16"/>
            <p:cNvSpPr>
              <a:spLocks noChangeAspect="1" noChangeArrowheads="1"/>
            </p:cNvSpPr>
            <p:nvPr/>
          </p:nvSpPr>
          <p:spPr bwMode="auto">
            <a:xfrm>
              <a:off x="1173485" y="4304747"/>
              <a:ext cx="978551" cy="99716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Runoff </a:t>
              </a:r>
            </a:p>
            <a:p>
              <a:pPr algn="ctr"/>
              <a:r>
                <a:rPr lang="en-US" altLang="en-US" sz="1000" dirty="0">
                  <a:latin typeface="Times New Roman" pitchFamily="18" charset="0"/>
                </a:rPr>
                <a:t>Simulators</a:t>
              </a:r>
            </a:p>
            <a:p>
              <a:pPr algn="ctr"/>
              <a:r>
                <a:rPr lang="en-US" altLang="en-US" sz="1000" dirty="0">
                  <a:latin typeface="Times New Roman" pitchFamily="18" charset="0"/>
                </a:rPr>
                <a:t>(SWAT)</a:t>
              </a:r>
            </a:p>
          </p:txBody>
        </p:sp>
        <p:sp>
          <p:nvSpPr>
            <p:cNvPr id="18" name="Oval 17"/>
            <p:cNvSpPr>
              <a:spLocks noChangeAspect="1" noChangeArrowheads="1"/>
            </p:cNvSpPr>
            <p:nvPr/>
          </p:nvSpPr>
          <p:spPr bwMode="auto">
            <a:xfrm>
              <a:off x="2558561" y="4342320"/>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a:latin typeface="Times New Roman" pitchFamily="18" charset="0"/>
                </a:rPr>
                <a:t>GIS</a:t>
              </a:r>
            </a:p>
          </p:txBody>
        </p:sp>
        <p:sp>
          <p:nvSpPr>
            <p:cNvPr id="19" name="Oval 18"/>
            <p:cNvSpPr>
              <a:spLocks noChangeAspect="1" noChangeArrowheads="1"/>
            </p:cNvSpPr>
            <p:nvPr/>
          </p:nvSpPr>
          <p:spPr bwMode="auto">
            <a:xfrm>
              <a:off x="2571587" y="3148497"/>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Non Ag</a:t>
              </a:r>
            </a:p>
            <a:p>
              <a:pPr algn="ctr"/>
              <a:r>
                <a:rPr lang="en-US" altLang="en-US" sz="1000" dirty="0">
                  <a:latin typeface="Times New Roman" pitchFamily="18" charset="0"/>
                </a:rPr>
                <a:t>Resource</a:t>
              </a:r>
            </a:p>
            <a:p>
              <a:pPr algn="ctr"/>
              <a:r>
                <a:rPr lang="en-US" altLang="en-US" sz="1000" dirty="0">
                  <a:latin typeface="Times New Roman" pitchFamily="18" charset="0"/>
                </a:rPr>
                <a:t>Demand</a:t>
              </a:r>
            </a:p>
          </p:txBody>
        </p:sp>
        <p:sp>
          <p:nvSpPr>
            <p:cNvPr id="20" name="Oval 19"/>
            <p:cNvSpPr>
              <a:spLocks noChangeAspect="1" noChangeArrowheads="1"/>
            </p:cNvSpPr>
            <p:nvPr/>
          </p:nvSpPr>
          <p:spPr bwMode="auto">
            <a:xfrm>
              <a:off x="1180812" y="5436212"/>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a:latin typeface="Times New Roman" pitchFamily="18" charset="0"/>
                </a:rPr>
                <a:t>GCMs</a:t>
              </a:r>
            </a:p>
          </p:txBody>
        </p:sp>
        <p:sp>
          <p:nvSpPr>
            <p:cNvPr id="21" name="Oval 20"/>
            <p:cNvSpPr>
              <a:spLocks noChangeAspect="1" noChangeArrowheads="1"/>
            </p:cNvSpPr>
            <p:nvPr/>
          </p:nvSpPr>
          <p:spPr bwMode="auto">
            <a:xfrm>
              <a:off x="2571587" y="2060995"/>
              <a:ext cx="963897" cy="981181"/>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Livestock</a:t>
              </a:r>
            </a:p>
            <a:p>
              <a:pPr algn="ctr"/>
              <a:r>
                <a:rPr lang="en-US" altLang="en-US" sz="1000" dirty="0">
                  <a:latin typeface="Times New Roman" pitchFamily="18" charset="0"/>
                </a:rPr>
                <a:t>Data</a:t>
              </a:r>
            </a:p>
          </p:txBody>
        </p:sp>
        <p:sp>
          <p:nvSpPr>
            <p:cNvPr id="22" name="Text Box 65"/>
            <p:cNvSpPr txBox="1">
              <a:spLocks noChangeArrowheads="1"/>
            </p:cNvSpPr>
            <p:nvPr/>
          </p:nvSpPr>
          <p:spPr bwMode="auto">
            <a:xfrm>
              <a:off x="1439984" y="1548242"/>
              <a:ext cx="2194717" cy="46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altLang="en-US" sz="1333" dirty="0"/>
                <a:t>Simulator Bundle</a:t>
              </a:r>
            </a:p>
          </p:txBody>
        </p:sp>
        <p:sp>
          <p:nvSpPr>
            <p:cNvPr id="23" name="Oval 22"/>
            <p:cNvSpPr>
              <a:spLocks noChangeAspect="1" noChangeArrowheads="1"/>
            </p:cNvSpPr>
            <p:nvPr/>
          </p:nvSpPr>
          <p:spPr bwMode="auto">
            <a:xfrm>
              <a:off x="1175113" y="3176479"/>
              <a:ext cx="975295" cy="99396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Pest</a:t>
              </a:r>
            </a:p>
            <a:p>
              <a:pPr algn="ctr"/>
              <a:r>
                <a:rPr lang="en-US" altLang="en-US" sz="1000" dirty="0">
                  <a:latin typeface="Times New Roman" pitchFamily="18" charset="0"/>
                </a:rPr>
                <a:t>Regressions</a:t>
              </a:r>
            </a:p>
          </p:txBody>
        </p:sp>
        <p:sp>
          <p:nvSpPr>
            <p:cNvPr id="24" name="Oval 23"/>
            <p:cNvSpPr>
              <a:spLocks noChangeAspect="1" noChangeArrowheads="1"/>
            </p:cNvSpPr>
            <p:nvPr/>
          </p:nvSpPr>
          <p:spPr bwMode="auto">
            <a:xfrm>
              <a:off x="2560189" y="5429820"/>
              <a:ext cx="975295" cy="993965"/>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000" dirty="0">
                  <a:latin typeface="Times New Roman" pitchFamily="18" charset="0"/>
                </a:rPr>
                <a:t>Groundwater</a:t>
              </a:r>
            </a:p>
            <a:p>
              <a:pPr algn="ctr"/>
              <a:r>
                <a:rPr lang="en-US" altLang="en-US" sz="1000" dirty="0">
                  <a:latin typeface="Times New Roman" pitchFamily="18" charset="0"/>
                </a:rPr>
                <a:t>Simulator</a:t>
              </a:r>
            </a:p>
            <a:p>
              <a:pPr algn="ctr"/>
              <a:r>
                <a:rPr lang="en-US" altLang="en-US" sz="1000" dirty="0">
                  <a:latin typeface="Times New Roman" pitchFamily="18" charset="0"/>
                </a:rPr>
                <a:t>(GAM)</a:t>
              </a:r>
            </a:p>
          </p:txBody>
        </p:sp>
        <p:sp>
          <p:nvSpPr>
            <p:cNvPr id="25" name="AutoShape 68"/>
            <p:cNvSpPr>
              <a:spLocks noChangeArrowheads="1"/>
            </p:cNvSpPr>
            <p:nvPr/>
          </p:nvSpPr>
          <p:spPr bwMode="auto">
            <a:xfrm>
              <a:off x="8229599" y="5076825"/>
              <a:ext cx="1066801" cy="1066800"/>
            </a:xfrm>
            <a:prstGeom prst="roundRect">
              <a:avLst>
                <a:gd name="adj" fmla="val 16667"/>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endParaRPr lang="en-US" altLang="en-US" sz="1167" dirty="0"/>
            </a:p>
            <a:p>
              <a:pPr algn="ctr"/>
              <a:endParaRPr lang="en-US" altLang="en-US" sz="1167" dirty="0"/>
            </a:p>
            <a:p>
              <a:pPr algn="ctr"/>
              <a:r>
                <a:rPr lang="en-US" altLang="en-US" sz="1500" dirty="0">
                  <a:latin typeface="Times New Roman" pitchFamily="18" charset="0"/>
                </a:rPr>
                <a:t>Water </a:t>
              </a:r>
            </a:p>
            <a:p>
              <a:pPr algn="ctr"/>
              <a:r>
                <a:rPr lang="en-US" altLang="en-US" sz="1500" dirty="0">
                  <a:latin typeface="Times New Roman" pitchFamily="18" charset="0"/>
                </a:rPr>
                <a:t>Quality</a:t>
              </a:r>
            </a:p>
            <a:p>
              <a:pPr algn="ctr"/>
              <a:endParaRPr lang="en-US" altLang="en-US" sz="1500" dirty="0">
                <a:latin typeface="Times New Roman" pitchFamily="18" charset="0"/>
              </a:endParaRPr>
            </a:p>
          </p:txBody>
        </p:sp>
        <p:sp>
          <p:nvSpPr>
            <p:cNvPr id="26" name="Rectangle 25"/>
            <p:cNvSpPr>
              <a:spLocks noChangeAspect="1" noChangeArrowheads="1"/>
            </p:cNvSpPr>
            <p:nvPr/>
          </p:nvSpPr>
          <p:spPr bwMode="auto">
            <a:xfrm>
              <a:off x="4614836" y="3674861"/>
              <a:ext cx="1168400" cy="1042987"/>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500" dirty="0">
                  <a:latin typeface="Times New Roman" pitchFamily="18" charset="0"/>
                </a:rPr>
                <a:t>EDSIMR</a:t>
              </a:r>
            </a:p>
          </p:txBody>
        </p:sp>
        <p:sp>
          <p:nvSpPr>
            <p:cNvPr id="27" name="AutoShape 31"/>
            <p:cNvSpPr>
              <a:spLocks noChangeAspect="1" noChangeArrowheads="1"/>
            </p:cNvSpPr>
            <p:nvPr/>
          </p:nvSpPr>
          <p:spPr bwMode="auto">
            <a:xfrm>
              <a:off x="8229599" y="3576637"/>
              <a:ext cx="1076325" cy="1271588"/>
            </a:xfrm>
            <a:prstGeom prst="foldedCorner">
              <a:avLst>
                <a:gd name="adj" fmla="val 12500"/>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altLang="en-US" sz="1333" dirty="0">
                  <a:latin typeface="Times New Roman" pitchFamily="18" charset="0"/>
                </a:rPr>
                <a:t>SWAT</a:t>
              </a:r>
            </a:p>
          </p:txBody>
        </p:sp>
        <p:cxnSp>
          <p:nvCxnSpPr>
            <p:cNvPr id="28" name="Elbow Connector 27"/>
            <p:cNvCxnSpPr>
              <a:stCxn id="25" idx="2"/>
            </p:cNvCxnSpPr>
            <p:nvPr/>
          </p:nvCxnSpPr>
          <p:spPr>
            <a:xfrm rot="5400000" flipH="1">
              <a:off x="6268130" y="3648755"/>
              <a:ext cx="1425777" cy="3563964"/>
            </a:xfrm>
            <a:prstGeom prst="bentConnector4">
              <a:avLst>
                <a:gd name="adj1" fmla="val -20894"/>
                <a:gd name="adj2" fmla="val 99907"/>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30986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altLang="en-US" sz="4900" dirty="0">
                <a:solidFill>
                  <a:srgbClr val="0070C0"/>
                </a:solidFill>
              </a:rPr>
              <a:t>EDSIMR – Components</a:t>
            </a:r>
            <a:r>
              <a:rPr lang="en-US" altLang="en-US" dirty="0" smtClean="0">
                <a:solidFill>
                  <a:schemeClr val="tx2">
                    <a:lumMod val="60000"/>
                    <a:lumOff val="40000"/>
                  </a:schemeClr>
                </a:solidFill>
              </a:rPr>
              <a:t/>
            </a:r>
            <a:br>
              <a:rPr lang="en-US" altLang="en-US" dirty="0" smtClean="0">
                <a:solidFill>
                  <a:schemeClr val="tx2">
                    <a:lumMod val="60000"/>
                    <a:lumOff val="40000"/>
                  </a:schemeClr>
                </a:solidFill>
              </a:rPr>
            </a:br>
            <a:r>
              <a:rPr lang="en-US" altLang="en-US" sz="2000" b="1" dirty="0">
                <a:solidFill>
                  <a:schemeClr val="accent1">
                    <a:lumMod val="75000"/>
                  </a:schemeClr>
                </a:solidFill>
                <a:latin typeface="Times New Roman" panose="02020603050405020304" pitchFamily="18" charset="0"/>
              </a:rPr>
              <a:t>Edwards Aquifer Groundwater </a:t>
            </a:r>
            <a:r>
              <a:rPr lang="en-US" altLang="en-US" sz="2000" b="1" dirty="0">
                <a:solidFill>
                  <a:schemeClr val="tx1"/>
                </a:solidFill>
                <a:latin typeface="Times New Roman" panose="02020603050405020304" pitchFamily="18" charset="0"/>
              </a:rPr>
              <a:t>and</a:t>
            </a:r>
            <a:r>
              <a:rPr lang="en-US" altLang="en-US" sz="2000" b="1" dirty="0">
                <a:solidFill>
                  <a:schemeClr val="accent1">
                    <a:lumMod val="75000"/>
                  </a:schemeClr>
                </a:solidFill>
                <a:latin typeface="Times New Roman" panose="02020603050405020304" pitchFamily="18" charset="0"/>
              </a:rPr>
              <a:t> River System Simulation </a:t>
            </a:r>
            <a:r>
              <a:rPr lang="en-US" altLang="en-US" sz="2000" b="1" dirty="0" smtClean="0">
                <a:solidFill>
                  <a:schemeClr val="accent1">
                    <a:lumMod val="75000"/>
                  </a:schemeClr>
                </a:solidFill>
                <a:latin typeface="Times New Roman" panose="02020603050405020304" pitchFamily="18" charset="0"/>
              </a:rPr>
              <a:t>Model</a:t>
            </a:r>
            <a:endParaRPr lang="en-US" dirty="0">
              <a:solidFill>
                <a:schemeClr val="tx2">
                  <a:lumMod val="60000"/>
                  <a:lumOff val="40000"/>
                </a:schemeClr>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0" indent="0" algn="ctr">
              <a:spcBef>
                <a:spcPts val="1800"/>
              </a:spcBef>
              <a:buNone/>
            </a:pPr>
            <a:r>
              <a:rPr lang="en-US" altLang="en-US" sz="5800" b="1" dirty="0">
                <a:solidFill>
                  <a:schemeClr val="tx2">
                    <a:lumMod val="60000"/>
                    <a:lumOff val="40000"/>
                  </a:schemeClr>
                </a:solidFill>
                <a:latin typeface="Times New Roman" panose="02020603050405020304" pitchFamily="18" charset="0"/>
                <a:cs typeface="Times New Roman" panose="02020603050405020304" pitchFamily="18" charset="0"/>
              </a:rPr>
              <a:t>What is contained in </a:t>
            </a:r>
            <a:r>
              <a:rPr lang="en-US" altLang="en-US" sz="5800" b="1" dirty="0">
                <a:solidFill>
                  <a:srgbClr val="FF0000"/>
                </a:solidFill>
                <a:latin typeface="Times New Roman" panose="02020603050405020304" pitchFamily="18" charset="0"/>
                <a:cs typeface="Times New Roman" panose="02020603050405020304" pitchFamily="18" charset="0"/>
              </a:rPr>
              <a:t>EDSIM</a:t>
            </a:r>
            <a:r>
              <a:rPr lang="en-US" altLang="en-US" sz="5800" b="1" dirty="0">
                <a:solidFill>
                  <a:srgbClr val="0000FE"/>
                </a:solidFill>
                <a:latin typeface="Times New Roman" panose="02020603050405020304" pitchFamily="18" charset="0"/>
                <a:cs typeface="Times New Roman" panose="02020603050405020304" pitchFamily="18" charset="0"/>
              </a:rPr>
              <a:t>R </a:t>
            </a:r>
            <a:r>
              <a:rPr lang="en-US" altLang="en-US" sz="5800" b="1" dirty="0">
                <a:solidFill>
                  <a:srgbClr val="FF0000"/>
                </a:solidFill>
                <a:latin typeface="Times New Roman" panose="02020603050405020304" pitchFamily="18" charset="0"/>
                <a:cs typeface="Times New Roman" panose="02020603050405020304" pitchFamily="18" charset="0"/>
              </a:rPr>
              <a:t>?</a:t>
            </a:r>
            <a:endParaRPr lang="en-US" altLang="en-US" sz="5800" b="1" dirty="0">
              <a:solidFill>
                <a:srgbClr val="000066"/>
              </a:solidFill>
              <a:latin typeface="Times New Roman" panose="02020603050405020304" pitchFamily="18" charset="0"/>
              <a:cs typeface="Times New Roman" panose="02020603050405020304" pitchFamily="18" charset="0"/>
            </a:endParaRPr>
          </a:p>
          <a:p>
            <a:pPr>
              <a:spcBef>
                <a:spcPts val="1200"/>
              </a:spcBef>
            </a:pPr>
            <a:r>
              <a:rPr lang="en-US" sz="3600" b="1" dirty="0">
                <a:latin typeface="Times New Roman" panose="02020603050405020304" pitchFamily="18" charset="0"/>
                <a:cs typeface="Times New Roman" panose="02020603050405020304" pitchFamily="18" charset="0"/>
              </a:rPr>
              <a:t>Simulation Model  (GAM)</a:t>
            </a:r>
          </a:p>
          <a:p>
            <a:pPr marL="0" indent="0">
              <a:buNone/>
            </a:pP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Springflow</a:t>
            </a:r>
            <a:r>
              <a:rPr lang="en-US" dirty="0">
                <a:latin typeface="Times New Roman" panose="02020603050405020304" pitchFamily="18" charset="0"/>
                <a:cs typeface="Times New Roman" panose="02020603050405020304" pitchFamily="18" charset="0"/>
              </a:rPr>
              <a:t>, beginning/ending aquifer elevations, pumping</a:t>
            </a:r>
          </a:p>
          <a:p>
            <a:pPr>
              <a:spcBef>
                <a:spcPts val="1200"/>
              </a:spcBef>
            </a:pPr>
            <a:r>
              <a:rPr lang="en-US" sz="3600" b="1" dirty="0">
                <a:latin typeface="Times New Roman" panose="02020603050405020304" pitchFamily="18" charset="0"/>
                <a:cs typeface="Times New Roman" panose="02020603050405020304" pitchFamily="18" charset="0"/>
              </a:rPr>
              <a:t>Econometric Model</a:t>
            </a:r>
          </a:p>
          <a:p>
            <a:pPr marL="0" indent="0">
              <a:buNone/>
            </a:pP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Springflow</a:t>
            </a:r>
            <a:r>
              <a:rPr lang="en-US" dirty="0" smtClean="0">
                <a:latin typeface="Times New Roman" panose="02020603050405020304" pitchFamily="18" charset="0"/>
                <a:cs typeface="Times New Roman" panose="02020603050405020304" pitchFamily="18" charset="0"/>
              </a:rPr>
              <a:t>/ending </a:t>
            </a:r>
            <a:r>
              <a:rPr lang="en-US" dirty="0">
                <a:latin typeface="Times New Roman" panose="02020603050405020304" pitchFamily="18" charset="0"/>
                <a:cs typeface="Times New Roman" panose="02020603050405020304" pitchFamily="18" charset="0"/>
              </a:rPr>
              <a:t>= f (beginning, recharge, pumping</a:t>
            </a:r>
            <a:r>
              <a:rPr lang="en-US" dirty="0" smtClean="0">
                <a:latin typeface="Times New Roman" panose="02020603050405020304" pitchFamily="18" charset="0"/>
                <a:cs typeface="Times New Roman" panose="02020603050405020304" pitchFamily="18" charset="0"/>
              </a:rPr>
              <a:t>)</a:t>
            </a:r>
          </a:p>
          <a:p>
            <a:pPr>
              <a:spcBef>
                <a:spcPts val="1200"/>
              </a:spcBef>
            </a:pPr>
            <a:r>
              <a:rPr lang="en-US" sz="3600" b="1" dirty="0">
                <a:latin typeface="Times New Roman" panose="02020603050405020304" pitchFamily="18" charset="0"/>
                <a:cs typeface="Times New Roman" panose="02020603050405020304" pitchFamily="18" charset="0"/>
              </a:rPr>
              <a:t>Mathematical Linear Programming</a:t>
            </a:r>
          </a:p>
          <a:p>
            <a:pPr lvl="1"/>
            <a:r>
              <a:rPr lang="en-US" dirty="0">
                <a:latin typeface="Times New Roman" panose="02020603050405020304" pitchFamily="18" charset="0"/>
                <a:cs typeface="Times New Roman" panose="02020603050405020304" pitchFamily="18" charset="0"/>
              </a:rPr>
              <a:t>  Components    </a:t>
            </a: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objective function</a:t>
            </a:r>
          </a:p>
          <a:p>
            <a:pPr marL="400050" lvl="1"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ag, M&amp;I power and fracking decision variable</a:t>
            </a:r>
          </a:p>
          <a:p>
            <a:pPr marL="400050" lvl="1"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constraints</a:t>
            </a:r>
          </a:p>
          <a:p>
            <a:pPr marL="400050" lvl="1"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Surface water Network flow</a:t>
            </a:r>
          </a:p>
          <a:p>
            <a:pPr marL="400050" lvl="1"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ground water characteristics</a:t>
            </a:r>
          </a:p>
          <a:p>
            <a:pPr lvl="1"/>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Linkage 	</a:t>
            </a:r>
            <a:r>
              <a:rPr lang="en-US" dirty="0" smtClean="0">
                <a:latin typeface="Times New Roman" panose="02020603050405020304" pitchFamily="18" charset="0"/>
                <a:cs typeface="Times New Roman" panose="02020603050405020304" pitchFamily="18" charset="0"/>
              </a:rPr>
              <a:t>    : </a:t>
            </a:r>
            <a:r>
              <a:rPr lang="en-US" sz="3300" b="1" dirty="0">
                <a:solidFill>
                  <a:srgbClr val="FF0000"/>
                </a:solidFill>
                <a:latin typeface="Times New Roman" panose="02020603050405020304" pitchFamily="18" charset="0"/>
                <a:cs typeface="Times New Roman" panose="02020603050405020304" pitchFamily="18" charset="0"/>
              </a:rPr>
              <a:t>Ground Water </a:t>
            </a:r>
            <a:r>
              <a:rPr lang="en-US" dirty="0">
                <a:latin typeface="Times New Roman" panose="02020603050405020304" pitchFamily="18" charset="0"/>
                <a:cs typeface="Times New Roman" panose="02020603050405020304" pitchFamily="18" charset="0"/>
              </a:rPr>
              <a:t>+  </a:t>
            </a:r>
            <a:r>
              <a:rPr lang="en-US" sz="3300" b="1" dirty="0">
                <a:solidFill>
                  <a:srgbClr val="0000FE"/>
                </a:solidFill>
                <a:latin typeface="Times New Roman" panose="02020603050405020304" pitchFamily="18" charset="0"/>
                <a:cs typeface="Times New Roman" panose="02020603050405020304" pitchFamily="18" charset="0"/>
              </a:rPr>
              <a:t>Surface Water</a:t>
            </a:r>
          </a:p>
          <a:p>
            <a:endParaRPr lang="en-US" dirty="0" smtClean="0">
              <a:cs typeface="Times New Roman" panose="02020603050405020304" pitchFamily="18" charset="0"/>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3415366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 y="150813"/>
            <a:ext cx="80010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9" name="Group 8"/>
          <p:cNvGrpSpPr/>
          <p:nvPr/>
        </p:nvGrpSpPr>
        <p:grpSpPr>
          <a:xfrm>
            <a:off x="1023428" y="136156"/>
            <a:ext cx="7183948" cy="5081312"/>
            <a:chOff x="396351" y="-71010"/>
            <a:chExt cx="8620737" cy="5672290"/>
          </a:xfrm>
        </p:grpSpPr>
        <p:cxnSp>
          <p:nvCxnSpPr>
            <p:cNvPr id="10" name="Straight Arrow Connector 9"/>
            <p:cNvCxnSpPr/>
            <p:nvPr/>
          </p:nvCxnSpPr>
          <p:spPr>
            <a:xfrm flipV="1">
              <a:off x="7851855" y="1122957"/>
              <a:ext cx="82711" cy="19920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679555" y="1833613"/>
              <a:ext cx="213656" cy="423975"/>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94019" y="3152621"/>
              <a:ext cx="2088104" cy="2448659"/>
            </a:xfrm>
            <a:prstGeom prst="rect">
              <a:avLst/>
            </a:prstGeom>
            <a:no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sz="1167"/>
            </a:p>
          </p:txBody>
        </p:sp>
        <p:sp>
          <p:nvSpPr>
            <p:cNvPr id="13" name="Rectangle 12"/>
            <p:cNvSpPr/>
            <p:nvPr/>
          </p:nvSpPr>
          <p:spPr>
            <a:xfrm>
              <a:off x="396351" y="1460186"/>
              <a:ext cx="1720223" cy="3344648"/>
            </a:xfrm>
            <a:prstGeom prst="rect">
              <a:avLst/>
            </a:prstGeom>
            <a:solidFill>
              <a:schemeClr val="tx2">
                <a:lumMod val="60000"/>
                <a:lumOff val="40000"/>
                <a:alpha val="30196"/>
              </a:schemeClr>
            </a:solid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sz="1167"/>
            </a:p>
          </p:txBody>
        </p:sp>
        <p:sp>
          <p:nvSpPr>
            <p:cNvPr id="14" name="Snip Single Corner Rectangle 13"/>
            <p:cNvSpPr/>
            <p:nvPr/>
          </p:nvSpPr>
          <p:spPr>
            <a:xfrm rot="5400000">
              <a:off x="2118894" y="1358611"/>
              <a:ext cx="4910996" cy="3376633"/>
            </a:xfrm>
            <a:prstGeom prst="snip1Rect">
              <a:avLst>
                <a:gd name="adj" fmla="val 50000"/>
              </a:avLst>
            </a:prstGeom>
            <a:solidFill>
              <a:srgbClr val="4F81BD">
                <a:alpha val="30196"/>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sz="1167">
                <a:solidFill>
                  <a:schemeClr val="tx1"/>
                </a:solidFill>
              </a:endParaRPr>
            </a:p>
          </p:txBody>
        </p:sp>
        <p:sp>
          <p:nvSpPr>
            <p:cNvPr id="15" name="Rectangle 14"/>
            <p:cNvSpPr/>
            <p:nvPr/>
          </p:nvSpPr>
          <p:spPr>
            <a:xfrm>
              <a:off x="2268122" y="1929971"/>
              <a:ext cx="362909" cy="23468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76197" tIns="38098" rIns="76197" bIns="38098" rtlCol="0" anchor="ctr"/>
            <a:lstStyle/>
            <a:p>
              <a:pPr algn="ctr"/>
              <a:r>
                <a:rPr lang="en-US" sz="1167" dirty="0">
                  <a:solidFill>
                    <a:schemeClr val="tx1"/>
                  </a:solidFill>
                </a:rPr>
                <a:t>State of Nature  </a:t>
              </a:r>
            </a:p>
          </p:txBody>
        </p:sp>
        <p:sp>
          <p:nvSpPr>
            <p:cNvPr id="16" name="Rectangle 15"/>
            <p:cNvSpPr/>
            <p:nvPr/>
          </p:nvSpPr>
          <p:spPr>
            <a:xfrm>
              <a:off x="3056171" y="1154223"/>
              <a:ext cx="1317071" cy="1119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Aquifers </a:t>
              </a:r>
            </a:p>
            <a:p>
              <a:pPr algn="ctr"/>
              <a:r>
                <a:rPr lang="en-US" sz="1167" dirty="0">
                  <a:solidFill>
                    <a:schemeClr val="tx1"/>
                  </a:solidFill>
                </a:rPr>
                <a:t>(Edwards, Carrizo-Wilcox, Gulf Coast, Trinity)</a:t>
              </a:r>
            </a:p>
          </p:txBody>
        </p:sp>
        <p:sp>
          <p:nvSpPr>
            <p:cNvPr id="17" name="Rectangle 16"/>
            <p:cNvSpPr/>
            <p:nvPr/>
          </p:nvSpPr>
          <p:spPr>
            <a:xfrm>
              <a:off x="3070556" y="2428281"/>
              <a:ext cx="1302686" cy="8247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Rivers (Nueces, Guadalupe, San Antonio)</a:t>
              </a:r>
            </a:p>
          </p:txBody>
        </p:sp>
        <p:sp>
          <p:nvSpPr>
            <p:cNvPr id="18" name="Rectangle 17"/>
            <p:cNvSpPr/>
            <p:nvPr/>
          </p:nvSpPr>
          <p:spPr>
            <a:xfrm>
              <a:off x="3070556" y="3398058"/>
              <a:ext cx="1307660" cy="18724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 Reservoirs (Canyon , </a:t>
              </a:r>
              <a:r>
                <a:rPr lang="en-US" sz="1167" dirty="0" err="1">
                  <a:solidFill>
                    <a:schemeClr val="tx1"/>
                  </a:solidFill>
                </a:rPr>
                <a:t>ChokeCanyon</a:t>
              </a:r>
              <a:r>
                <a:rPr lang="en-US" sz="1167" dirty="0">
                  <a:solidFill>
                    <a:schemeClr val="tx1"/>
                  </a:solidFill>
                </a:rPr>
                <a:t>, </a:t>
              </a:r>
              <a:r>
                <a:rPr lang="en-US" sz="1167" dirty="0" err="1">
                  <a:solidFill>
                    <a:schemeClr val="tx1"/>
                  </a:solidFill>
                </a:rPr>
                <a:t>ColetoCreek</a:t>
              </a:r>
              <a:r>
                <a:rPr lang="en-US" sz="1167" dirty="0">
                  <a:solidFill>
                    <a:schemeClr val="tx1"/>
                  </a:solidFill>
                </a:rPr>
                <a:t>, Lake Corpus Christi, Medina Lake, Lake </a:t>
              </a:r>
              <a:r>
                <a:rPr lang="en-US" sz="1167" dirty="0" err="1">
                  <a:solidFill>
                    <a:schemeClr val="tx1"/>
                  </a:solidFill>
                </a:rPr>
                <a:t>Texana</a:t>
              </a:r>
              <a:r>
                <a:rPr lang="en-US" sz="1167" dirty="0">
                  <a:solidFill>
                    <a:schemeClr val="tx1"/>
                  </a:solidFill>
                </a:rPr>
                <a:t>)</a:t>
              </a:r>
            </a:p>
          </p:txBody>
        </p:sp>
        <p:sp>
          <p:nvSpPr>
            <p:cNvPr id="19" name="Rectangle 18"/>
            <p:cNvSpPr/>
            <p:nvPr/>
          </p:nvSpPr>
          <p:spPr>
            <a:xfrm>
              <a:off x="5239253" y="2432687"/>
              <a:ext cx="943563" cy="4522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Aquifer Diverters</a:t>
              </a:r>
            </a:p>
          </p:txBody>
        </p:sp>
        <p:sp>
          <p:nvSpPr>
            <p:cNvPr id="20" name="Rectangle 19"/>
            <p:cNvSpPr/>
            <p:nvPr/>
          </p:nvSpPr>
          <p:spPr>
            <a:xfrm>
              <a:off x="5239253" y="3046126"/>
              <a:ext cx="943563" cy="6425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River Diverters</a:t>
              </a:r>
            </a:p>
          </p:txBody>
        </p:sp>
        <p:sp>
          <p:nvSpPr>
            <p:cNvPr id="21" name="Rectangle 20"/>
            <p:cNvSpPr/>
            <p:nvPr/>
          </p:nvSpPr>
          <p:spPr>
            <a:xfrm>
              <a:off x="6517752" y="4804834"/>
              <a:ext cx="1703017" cy="3014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Return Flows</a:t>
              </a:r>
            </a:p>
          </p:txBody>
        </p:sp>
        <p:sp>
          <p:nvSpPr>
            <p:cNvPr id="22" name="Rectangle 21"/>
            <p:cNvSpPr/>
            <p:nvPr/>
          </p:nvSpPr>
          <p:spPr>
            <a:xfrm>
              <a:off x="6527277" y="5189578"/>
              <a:ext cx="1693492" cy="3445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rgbClr val="FF0000"/>
                  </a:solidFill>
                </a:rPr>
                <a:t>Evaporation</a:t>
              </a:r>
              <a:r>
                <a:rPr lang="en-US" sz="1167" dirty="0">
                  <a:solidFill>
                    <a:schemeClr val="tx1"/>
                  </a:solidFill>
                </a:rPr>
                <a:t> </a:t>
              </a:r>
            </a:p>
          </p:txBody>
        </p:sp>
        <p:sp>
          <p:nvSpPr>
            <p:cNvPr id="23" name="Rectangle 22"/>
            <p:cNvSpPr/>
            <p:nvPr/>
          </p:nvSpPr>
          <p:spPr>
            <a:xfrm>
              <a:off x="6517752" y="3759615"/>
              <a:ext cx="1703017" cy="6106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Aquifer recharge, Depletion, Elevation</a:t>
              </a:r>
            </a:p>
          </p:txBody>
        </p:sp>
        <p:sp>
          <p:nvSpPr>
            <p:cNvPr id="24" name="Rectangle 23"/>
            <p:cNvSpPr/>
            <p:nvPr/>
          </p:nvSpPr>
          <p:spPr>
            <a:xfrm>
              <a:off x="6517752" y="4453427"/>
              <a:ext cx="1703017" cy="270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River Flows</a:t>
              </a:r>
            </a:p>
          </p:txBody>
        </p:sp>
        <p:sp>
          <p:nvSpPr>
            <p:cNvPr id="25" name="Rectangle 24"/>
            <p:cNvSpPr/>
            <p:nvPr/>
          </p:nvSpPr>
          <p:spPr>
            <a:xfrm>
              <a:off x="5239253" y="1077863"/>
              <a:ext cx="943563" cy="1073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Water Project Use (Exist and New)</a:t>
              </a:r>
            </a:p>
          </p:txBody>
        </p:sp>
        <p:sp>
          <p:nvSpPr>
            <p:cNvPr id="26" name="Rectangle 25"/>
            <p:cNvSpPr/>
            <p:nvPr/>
          </p:nvSpPr>
          <p:spPr>
            <a:xfrm>
              <a:off x="3091364" y="601284"/>
              <a:ext cx="3211016" cy="47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6197" tIns="38098" rIns="76197" bIns="38098" rtlCol="0" anchor="ctr"/>
            <a:lstStyle/>
            <a:p>
              <a:pPr algn="ctr"/>
              <a:r>
                <a:rPr lang="en-US" sz="1333" b="1" dirty="0">
                  <a:solidFill>
                    <a:srgbClr val="0070C0"/>
                  </a:solidFill>
                </a:rPr>
                <a:t>Water Rights, &amp; Markets</a:t>
              </a:r>
            </a:p>
          </p:txBody>
        </p:sp>
        <p:sp>
          <p:nvSpPr>
            <p:cNvPr id="27" name="Rectangle 26"/>
            <p:cNvSpPr/>
            <p:nvPr/>
          </p:nvSpPr>
          <p:spPr>
            <a:xfrm>
              <a:off x="601329" y="2264123"/>
              <a:ext cx="1247438" cy="8458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New Water Projects (Y/N)</a:t>
              </a:r>
            </a:p>
          </p:txBody>
        </p:sp>
        <p:sp>
          <p:nvSpPr>
            <p:cNvPr id="28" name="Rectangle 27"/>
            <p:cNvSpPr/>
            <p:nvPr/>
          </p:nvSpPr>
          <p:spPr>
            <a:xfrm>
              <a:off x="601329" y="3391698"/>
              <a:ext cx="1298384" cy="1152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rgbClr val="FF0000"/>
                  </a:solidFill>
                </a:rPr>
                <a:t>Energy Retrofits</a:t>
              </a:r>
            </a:p>
            <a:p>
              <a:pPr algn="ctr"/>
              <a:r>
                <a:rPr lang="en-US" sz="1167" dirty="0">
                  <a:solidFill>
                    <a:srgbClr val="FF0000"/>
                  </a:solidFill>
                </a:rPr>
                <a:t>(Y/N)</a:t>
              </a:r>
            </a:p>
          </p:txBody>
        </p:sp>
        <p:cxnSp>
          <p:nvCxnSpPr>
            <p:cNvPr id="29" name="Straight Arrow Connector 28"/>
            <p:cNvCxnSpPr>
              <a:endCxn id="16" idx="1"/>
            </p:cNvCxnSpPr>
            <p:nvPr/>
          </p:nvCxnSpPr>
          <p:spPr>
            <a:xfrm flipV="1">
              <a:off x="2631032" y="1714041"/>
              <a:ext cx="425140" cy="8389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5" idx="3"/>
              <a:endCxn id="17" idx="1"/>
            </p:cNvCxnSpPr>
            <p:nvPr/>
          </p:nvCxnSpPr>
          <p:spPr>
            <a:xfrm flipV="1">
              <a:off x="2631031" y="2840659"/>
              <a:ext cx="439525" cy="2627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31031" y="3391697"/>
              <a:ext cx="425141" cy="6223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815456" y="3253037"/>
              <a:ext cx="0" cy="1450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1"/>
              <a:endCxn id="18" idx="3"/>
            </p:cNvCxnSpPr>
            <p:nvPr/>
          </p:nvCxnSpPr>
          <p:spPr>
            <a:xfrm flipH="1">
              <a:off x="4378216" y="1614772"/>
              <a:ext cx="861037" cy="27195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5" idx="1"/>
            </p:cNvCxnSpPr>
            <p:nvPr/>
          </p:nvCxnSpPr>
          <p:spPr>
            <a:xfrm flipV="1">
              <a:off x="4373242" y="1614772"/>
              <a:ext cx="866011" cy="3954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7" idx="3"/>
              <a:endCxn id="25" idx="1"/>
            </p:cNvCxnSpPr>
            <p:nvPr/>
          </p:nvCxnSpPr>
          <p:spPr>
            <a:xfrm flipV="1">
              <a:off x="4373242" y="1614772"/>
              <a:ext cx="866011" cy="12258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9" idx="1"/>
            </p:cNvCxnSpPr>
            <p:nvPr/>
          </p:nvCxnSpPr>
          <p:spPr>
            <a:xfrm>
              <a:off x="4373242" y="2147659"/>
              <a:ext cx="866011" cy="5111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7" idx="3"/>
              <a:endCxn id="20" idx="1"/>
            </p:cNvCxnSpPr>
            <p:nvPr/>
          </p:nvCxnSpPr>
          <p:spPr>
            <a:xfrm>
              <a:off x="4373242" y="2840659"/>
              <a:ext cx="866011" cy="5267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507881" y="4537194"/>
              <a:ext cx="674935" cy="1870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5" idx="3"/>
              <a:endCxn id="42" idx="1"/>
            </p:cNvCxnSpPr>
            <p:nvPr/>
          </p:nvCxnSpPr>
          <p:spPr>
            <a:xfrm>
              <a:off x="6182816" y="1614772"/>
              <a:ext cx="1377834" cy="920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9" idx="3"/>
              <a:endCxn id="42" idx="1"/>
            </p:cNvCxnSpPr>
            <p:nvPr/>
          </p:nvCxnSpPr>
          <p:spPr>
            <a:xfrm flipV="1">
              <a:off x="6182816" y="2534816"/>
              <a:ext cx="1377834" cy="12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0" idx="3"/>
              <a:endCxn id="42" idx="1"/>
            </p:cNvCxnSpPr>
            <p:nvPr/>
          </p:nvCxnSpPr>
          <p:spPr>
            <a:xfrm flipV="1">
              <a:off x="6182816" y="2534816"/>
              <a:ext cx="1377834" cy="832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560649" y="2228383"/>
              <a:ext cx="1456439" cy="612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chemeClr val="tx1"/>
                  </a:solidFill>
                </a:rPr>
                <a:t>Modeled Water Demand</a:t>
              </a:r>
            </a:p>
          </p:txBody>
        </p:sp>
        <p:sp>
          <p:nvSpPr>
            <p:cNvPr id="43" name="Rectangle 42"/>
            <p:cNvSpPr/>
            <p:nvPr/>
          </p:nvSpPr>
          <p:spPr>
            <a:xfrm>
              <a:off x="6575962" y="3196754"/>
              <a:ext cx="1524218" cy="515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6197" tIns="38098" rIns="76197" bIns="38098" rtlCol="0" anchor="ctr"/>
            <a:lstStyle/>
            <a:p>
              <a:pPr algn="ctr"/>
              <a:r>
                <a:rPr lang="en-US" sz="1333" b="1" dirty="0">
                  <a:solidFill>
                    <a:srgbClr val="0070C0"/>
                  </a:solidFill>
                </a:rPr>
                <a:t>Hydrological Processes</a:t>
              </a:r>
              <a:endParaRPr lang="en-US" sz="1167" b="1" dirty="0">
                <a:solidFill>
                  <a:srgbClr val="0070C0"/>
                </a:solidFill>
              </a:endParaRPr>
            </a:p>
          </p:txBody>
        </p:sp>
        <p:cxnSp>
          <p:nvCxnSpPr>
            <p:cNvPr id="44" name="Straight Arrow Connector 43"/>
            <p:cNvCxnSpPr/>
            <p:nvPr/>
          </p:nvCxnSpPr>
          <p:spPr>
            <a:xfrm flipH="1">
              <a:off x="8413434" y="2840659"/>
              <a:ext cx="192422" cy="1790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06770" y="1728601"/>
              <a:ext cx="1705838" cy="419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6197" tIns="38098" rIns="76197" bIns="38098" rtlCol="0" anchor="ctr"/>
            <a:lstStyle/>
            <a:p>
              <a:pPr algn="ctr"/>
              <a:r>
                <a:rPr lang="en-US" sz="1500" dirty="0">
                  <a:solidFill>
                    <a:srgbClr val="0070C0"/>
                  </a:solidFill>
                </a:rPr>
                <a:t>Investments</a:t>
              </a:r>
            </a:p>
          </p:txBody>
        </p:sp>
        <p:sp>
          <p:nvSpPr>
            <p:cNvPr id="46" name="Rectangle 45"/>
            <p:cNvSpPr/>
            <p:nvPr/>
          </p:nvSpPr>
          <p:spPr>
            <a:xfrm>
              <a:off x="7679554" y="769769"/>
              <a:ext cx="1132976" cy="32621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rgbClr val="FF0000"/>
                  </a:solidFill>
                </a:rPr>
                <a:t>Reuse</a:t>
              </a:r>
            </a:p>
          </p:txBody>
        </p:sp>
        <p:sp>
          <p:nvSpPr>
            <p:cNvPr id="47" name="Oval 46"/>
            <p:cNvSpPr/>
            <p:nvPr/>
          </p:nvSpPr>
          <p:spPr>
            <a:xfrm>
              <a:off x="6921014" y="1270294"/>
              <a:ext cx="1461109" cy="563319"/>
            </a:xfrm>
            <a:prstGeom prst="ellipse">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r>
                <a:rPr lang="en-US" sz="1167" dirty="0">
                  <a:solidFill>
                    <a:srgbClr val="FF0000"/>
                  </a:solidFill>
                </a:rPr>
                <a:t>Treatment Plants</a:t>
              </a:r>
            </a:p>
          </p:txBody>
        </p:sp>
        <p:cxnSp>
          <p:nvCxnSpPr>
            <p:cNvPr id="48" name="Straight Arrow Connector 47"/>
            <p:cNvCxnSpPr/>
            <p:nvPr/>
          </p:nvCxnSpPr>
          <p:spPr>
            <a:xfrm>
              <a:off x="8480416" y="1109963"/>
              <a:ext cx="11075" cy="1117752"/>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 Box 4"/>
            <p:cNvSpPr txBox="1">
              <a:spLocks noChangeArrowheads="1"/>
            </p:cNvSpPr>
            <p:nvPr/>
          </p:nvSpPr>
          <p:spPr bwMode="auto">
            <a:xfrm>
              <a:off x="2602307" y="-71010"/>
              <a:ext cx="4139133" cy="61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9436" tIns="29718" rIns="59436" bIns="29718">
              <a:spAutoFit/>
            </a:bodyPr>
            <a:lstStyle/>
            <a:p>
              <a:pPr algn="ctr">
                <a:spcBef>
                  <a:spcPct val="0"/>
                </a:spcBef>
              </a:pPr>
              <a:r>
                <a:rPr lang="en-US" altLang="en-US" sz="3200" dirty="0">
                  <a:solidFill>
                    <a:srgbClr val="0070C0"/>
                  </a:solidFill>
                </a:rPr>
                <a:t>EDSIMR – the scope</a:t>
              </a:r>
            </a:p>
          </p:txBody>
        </p:sp>
      </p:grpSp>
    </p:spTree>
    <p:extLst>
      <p:ext uri="{BB962C8B-B14F-4D97-AF65-F5344CB8AC3E}">
        <p14:creationId xmlns:p14="http://schemas.microsoft.com/office/powerpoint/2010/main" val="26987059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ectangle 7"/>
          <p:cNvSpPr/>
          <p:nvPr/>
        </p:nvSpPr>
        <p:spPr>
          <a:xfrm>
            <a:off x="533400" y="150813"/>
            <a:ext cx="7673975"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9" name="Group 8"/>
          <p:cNvGrpSpPr/>
          <p:nvPr/>
        </p:nvGrpSpPr>
        <p:grpSpPr>
          <a:xfrm>
            <a:off x="952359" y="276708"/>
            <a:ext cx="7734441" cy="4890543"/>
            <a:chOff x="241198" y="-207078"/>
            <a:chExt cx="8850519" cy="5832329"/>
          </a:xfrm>
        </p:grpSpPr>
        <p:sp>
          <p:nvSpPr>
            <p:cNvPr id="10" name="Rectangle 9"/>
            <p:cNvSpPr/>
            <p:nvPr/>
          </p:nvSpPr>
          <p:spPr>
            <a:xfrm>
              <a:off x="3551360" y="525178"/>
              <a:ext cx="3924998" cy="5100073"/>
            </a:xfrm>
            <a:prstGeom prst="rect">
              <a:avLst/>
            </a:prstGeom>
            <a:solidFill>
              <a:schemeClr val="tx2">
                <a:lumMod val="60000"/>
                <a:lumOff val="40000"/>
                <a:alpha val="30196"/>
              </a:schemeClr>
            </a:solid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sz="1050"/>
            </a:p>
          </p:txBody>
        </p:sp>
        <p:sp>
          <p:nvSpPr>
            <p:cNvPr id="11" name="Rectangle 10"/>
            <p:cNvSpPr/>
            <p:nvPr/>
          </p:nvSpPr>
          <p:spPr>
            <a:xfrm>
              <a:off x="5358059" y="2393466"/>
              <a:ext cx="839444" cy="469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chemeClr val="tx1"/>
                  </a:solidFill>
                </a:rPr>
                <a:t>Cropland</a:t>
              </a:r>
            </a:p>
          </p:txBody>
        </p:sp>
        <p:cxnSp>
          <p:nvCxnSpPr>
            <p:cNvPr id="12" name="Straight Arrow Connector 11"/>
            <p:cNvCxnSpPr>
              <a:stCxn id="21" idx="3"/>
              <a:endCxn id="23" idx="1"/>
            </p:cNvCxnSpPr>
            <p:nvPr/>
          </p:nvCxnSpPr>
          <p:spPr>
            <a:xfrm>
              <a:off x="6256313" y="3495063"/>
              <a:ext cx="189814" cy="78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36535" y="1121825"/>
              <a:ext cx="1497645" cy="2899842"/>
            </a:xfrm>
            <a:prstGeom prst="rect">
              <a:avLst/>
            </a:prstGeom>
            <a:solidFill>
              <a:schemeClr val="accent1">
                <a:alpha val="30000"/>
              </a:schemeClr>
            </a:solidFill>
            <a:ln>
              <a:solidFill>
                <a:srgbClr val="4F81BD">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endParaRPr lang="en-US" sz="1200"/>
            </a:p>
          </p:txBody>
        </p:sp>
        <p:sp>
          <p:nvSpPr>
            <p:cNvPr id="14" name="Rectangle 13"/>
            <p:cNvSpPr/>
            <p:nvPr/>
          </p:nvSpPr>
          <p:spPr>
            <a:xfrm>
              <a:off x="3928426" y="2813299"/>
              <a:ext cx="1234440" cy="393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Agricultural Water Use</a:t>
              </a:r>
            </a:p>
          </p:txBody>
        </p:sp>
        <p:sp>
          <p:nvSpPr>
            <p:cNvPr id="15" name="Rectangle 14"/>
            <p:cNvSpPr/>
            <p:nvPr/>
          </p:nvSpPr>
          <p:spPr>
            <a:xfrm>
              <a:off x="3928426" y="2181817"/>
              <a:ext cx="1234440" cy="423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rgbClr val="FF0000"/>
                  </a:solidFill>
                </a:rPr>
                <a:t>Electrical Cooling Water</a:t>
              </a:r>
            </a:p>
          </p:txBody>
        </p:sp>
        <p:sp>
          <p:nvSpPr>
            <p:cNvPr id="16" name="Rectangle 15"/>
            <p:cNvSpPr/>
            <p:nvPr/>
          </p:nvSpPr>
          <p:spPr>
            <a:xfrm>
              <a:off x="3928426" y="3403387"/>
              <a:ext cx="1234440" cy="460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Fracking Water Use</a:t>
              </a:r>
            </a:p>
          </p:txBody>
        </p:sp>
        <p:sp>
          <p:nvSpPr>
            <p:cNvPr id="17" name="Rectangle 16"/>
            <p:cNvSpPr/>
            <p:nvPr/>
          </p:nvSpPr>
          <p:spPr>
            <a:xfrm>
              <a:off x="3928426" y="3972052"/>
              <a:ext cx="1234440" cy="380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rgbClr val="FF0000"/>
                  </a:solidFill>
                </a:rPr>
                <a:t>Water Recreation </a:t>
              </a:r>
            </a:p>
          </p:txBody>
        </p:sp>
        <p:sp>
          <p:nvSpPr>
            <p:cNvPr id="18" name="Rectangle 17"/>
            <p:cNvSpPr/>
            <p:nvPr/>
          </p:nvSpPr>
          <p:spPr>
            <a:xfrm>
              <a:off x="3928426" y="4490176"/>
              <a:ext cx="1234440" cy="467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rgbClr val="FF0000"/>
                  </a:solidFill>
                </a:rPr>
                <a:t>Hydro-Electric </a:t>
              </a:r>
            </a:p>
          </p:txBody>
        </p:sp>
        <p:sp>
          <p:nvSpPr>
            <p:cNvPr id="19" name="Rectangle 18"/>
            <p:cNvSpPr/>
            <p:nvPr/>
          </p:nvSpPr>
          <p:spPr>
            <a:xfrm>
              <a:off x="3928426" y="975632"/>
              <a:ext cx="1234440" cy="4495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Municipal Water</a:t>
              </a:r>
            </a:p>
          </p:txBody>
        </p:sp>
        <p:sp>
          <p:nvSpPr>
            <p:cNvPr id="20" name="Rectangle 19"/>
            <p:cNvSpPr/>
            <p:nvPr/>
          </p:nvSpPr>
          <p:spPr>
            <a:xfrm>
              <a:off x="3928426" y="1586433"/>
              <a:ext cx="1234440" cy="4066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Industrial Water Use</a:t>
              </a:r>
            </a:p>
          </p:txBody>
        </p:sp>
        <p:sp>
          <p:nvSpPr>
            <p:cNvPr id="21" name="Rectangle 20"/>
            <p:cNvSpPr/>
            <p:nvPr/>
          </p:nvSpPr>
          <p:spPr>
            <a:xfrm>
              <a:off x="5338362" y="3276050"/>
              <a:ext cx="917951" cy="4380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Pasture&amp;</a:t>
              </a:r>
            </a:p>
            <a:p>
              <a:pPr algn="ctr">
                <a:lnSpc>
                  <a:spcPct val="90000"/>
                </a:lnSpc>
              </a:pPr>
              <a:r>
                <a:rPr lang="en-US" sz="1200" dirty="0">
                  <a:solidFill>
                    <a:schemeClr val="tx1"/>
                  </a:solidFill>
                </a:rPr>
                <a:t>Range</a:t>
              </a:r>
            </a:p>
          </p:txBody>
        </p:sp>
        <p:sp>
          <p:nvSpPr>
            <p:cNvPr id="22" name="Rectangle 21"/>
            <p:cNvSpPr/>
            <p:nvPr/>
          </p:nvSpPr>
          <p:spPr>
            <a:xfrm>
              <a:off x="6395861" y="2370109"/>
              <a:ext cx="1015838" cy="4431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chemeClr val="tx1"/>
                  </a:solidFill>
                </a:rPr>
                <a:t>Crop Production</a:t>
              </a:r>
            </a:p>
          </p:txBody>
        </p:sp>
        <p:sp>
          <p:nvSpPr>
            <p:cNvPr id="23" name="Rectangle 22"/>
            <p:cNvSpPr/>
            <p:nvPr/>
          </p:nvSpPr>
          <p:spPr>
            <a:xfrm>
              <a:off x="6446127" y="3288184"/>
              <a:ext cx="965572" cy="4294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chemeClr val="tx1"/>
                  </a:solidFill>
                </a:rPr>
                <a:t>Livestock Production</a:t>
              </a:r>
            </a:p>
          </p:txBody>
        </p:sp>
        <p:cxnSp>
          <p:nvCxnSpPr>
            <p:cNvPr id="24" name="Straight Arrow Connector 23"/>
            <p:cNvCxnSpPr>
              <a:stCxn id="11" idx="3"/>
              <a:endCxn id="22" idx="1"/>
            </p:cNvCxnSpPr>
            <p:nvPr/>
          </p:nvCxnSpPr>
          <p:spPr>
            <a:xfrm flipV="1">
              <a:off x="6197503" y="2591704"/>
              <a:ext cx="198358" cy="365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770489" y="2894792"/>
              <a:ext cx="7292" cy="3933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1" idx="1"/>
            </p:cNvCxnSpPr>
            <p:nvPr/>
          </p:nvCxnSpPr>
          <p:spPr>
            <a:xfrm flipV="1">
              <a:off x="5162866" y="2628210"/>
              <a:ext cx="195193" cy="381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3"/>
              <a:endCxn id="19" idx="1"/>
            </p:cNvCxnSpPr>
            <p:nvPr/>
          </p:nvCxnSpPr>
          <p:spPr>
            <a:xfrm flipV="1">
              <a:off x="3234180" y="1200418"/>
              <a:ext cx="694246" cy="13713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3"/>
              <a:endCxn id="20" idx="1"/>
            </p:cNvCxnSpPr>
            <p:nvPr/>
          </p:nvCxnSpPr>
          <p:spPr>
            <a:xfrm flipV="1">
              <a:off x="3234180" y="1789744"/>
              <a:ext cx="694246" cy="7820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3" idx="3"/>
              <a:endCxn id="14" idx="1"/>
            </p:cNvCxnSpPr>
            <p:nvPr/>
          </p:nvCxnSpPr>
          <p:spPr>
            <a:xfrm>
              <a:off x="3234180" y="2571746"/>
              <a:ext cx="694246" cy="4382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3"/>
              <a:endCxn id="15" idx="1"/>
            </p:cNvCxnSpPr>
            <p:nvPr/>
          </p:nvCxnSpPr>
          <p:spPr>
            <a:xfrm flipV="1">
              <a:off x="3234180" y="2393466"/>
              <a:ext cx="694246" cy="1782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3" idx="3"/>
              <a:endCxn id="16" idx="1"/>
            </p:cNvCxnSpPr>
            <p:nvPr/>
          </p:nvCxnSpPr>
          <p:spPr>
            <a:xfrm>
              <a:off x="3234180" y="2571746"/>
              <a:ext cx="694246" cy="10620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925315" y="3349711"/>
              <a:ext cx="1182418" cy="5827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Fresh water</a:t>
              </a:r>
            </a:p>
          </p:txBody>
        </p:sp>
        <p:sp>
          <p:nvSpPr>
            <p:cNvPr id="33" name="Rectangle 32"/>
            <p:cNvSpPr/>
            <p:nvPr/>
          </p:nvSpPr>
          <p:spPr>
            <a:xfrm>
              <a:off x="349186" y="2578232"/>
              <a:ext cx="1192298" cy="513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Aquifer Diversion</a:t>
              </a:r>
            </a:p>
          </p:txBody>
        </p:sp>
        <p:sp>
          <p:nvSpPr>
            <p:cNvPr id="34" name="Rectangle 33"/>
            <p:cNvSpPr/>
            <p:nvPr/>
          </p:nvSpPr>
          <p:spPr>
            <a:xfrm>
              <a:off x="331471" y="3266148"/>
              <a:ext cx="1210013" cy="6099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River Diversion</a:t>
              </a:r>
            </a:p>
          </p:txBody>
        </p:sp>
        <p:sp>
          <p:nvSpPr>
            <p:cNvPr id="35" name="Rectangle 34"/>
            <p:cNvSpPr/>
            <p:nvPr/>
          </p:nvSpPr>
          <p:spPr>
            <a:xfrm>
              <a:off x="241198" y="1568425"/>
              <a:ext cx="1300285" cy="6939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Water Projects (Exist &amp; New)</a:t>
              </a:r>
            </a:p>
          </p:txBody>
        </p:sp>
        <p:cxnSp>
          <p:nvCxnSpPr>
            <p:cNvPr id="36" name="Straight Arrow Connector 35"/>
            <p:cNvCxnSpPr>
              <a:stCxn id="35" idx="3"/>
            </p:cNvCxnSpPr>
            <p:nvPr/>
          </p:nvCxnSpPr>
          <p:spPr>
            <a:xfrm>
              <a:off x="1541483" y="1915381"/>
              <a:ext cx="421173" cy="4780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3"/>
              <a:endCxn id="39" idx="1"/>
            </p:cNvCxnSpPr>
            <p:nvPr/>
          </p:nvCxnSpPr>
          <p:spPr>
            <a:xfrm flipV="1">
              <a:off x="1541484" y="1717436"/>
              <a:ext cx="421172" cy="11174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4" idx="3"/>
            </p:cNvCxnSpPr>
            <p:nvPr/>
          </p:nvCxnSpPr>
          <p:spPr>
            <a:xfrm flipV="1">
              <a:off x="1541484" y="3552816"/>
              <a:ext cx="348275" cy="183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962656" y="1447051"/>
              <a:ext cx="1075652" cy="5407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rgbClr val="FF0000"/>
                  </a:solidFill>
                </a:rPr>
                <a:t>Brackish Water</a:t>
              </a:r>
            </a:p>
          </p:txBody>
        </p:sp>
        <p:cxnSp>
          <p:nvCxnSpPr>
            <p:cNvPr id="40" name="Straight Arrow Connector 39"/>
            <p:cNvCxnSpPr/>
            <p:nvPr/>
          </p:nvCxnSpPr>
          <p:spPr>
            <a:xfrm>
              <a:off x="2554690" y="2008446"/>
              <a:ext cx="0" cy="324594"/>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3"/>
              <a:endCxn id="17" idx="1"/>
            </p:cNvCxnSpPr>
            <p:nvPr/>
          </p:nvCxnSpPr>
          <p:spPr>
            <a:xfrm>
              <a:off x="3234180" y="2571746"/>
              <a:ext cx="694246" cy="15904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8" idx="1"/>
            </p:cNvCxnSpPr>
            <p:nvPr/>
          </p:nvCxnSpPr>
          <p:spPr>
            <a:xfrm>
              <a:off x="3235578" y="2626387"/>
              <a:ext cx="692848" cy="20975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195298" y="572237"/>
              <a:ext cx="2994479" cy="37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6197" tIns="38098" rIns="76197" bIns="38098" rtlCol="0" anchor="ctr"/>
            <a:lstStyle/>
            <a:p>
              <a:pPr algn="ctr"/>
              <a:r>
                <a:rPr lang="en-US" sz="1600" dirty="0">
                  <a:solidFill>
                    <a:srgbClr val="0070C0"/>
                  </a:solidFill>
                </a:rPr>
                <a:t>Modeled Water Demand</a:t>
              </a:r>
            </a:p>
          </p:txBody>
        </p:sp>
        <p:sp>
          <p:nvSpPr>
            <p:cNvPr id="44" name="Rectangle 43"/>
            <p:cNvSpPr/>
            <p:nvPr/>
          </p:nvSpPr>
          <p:spPr>
            <a:xfrm>
              <a:off x="7902986" y="1529933"/>
              <a:ext cx="952883" cy="3750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rgbClr val="FF0000"/>
                  </a:solidFill>
                </a:rPr>
                <a:t>Reuse</a:t>
              </a:r>
            </a:p>
          </p:txBody>
        </p:sp>
        <p:sp>
          <p:nvSpPr>
            <p:cNvPr id="45" name="Rectangle 44"/>
            <p:cNvSpPr/>
            <p:nvPr/>
          </p:nvSpPr>
          <p:spPr>
            <a:xfrm>
              <a:off x="7905121" y="3574840"/>
              <a:ext cx="952883" cy="65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Return Flows</a:t>
              </a:r>
            </a:p>
          </p:txBody>
        </p:sp>
        <p:cxnSp>
          <p:nvCxnSpPr>
            <p:cNvPr id="46" name="Straight Arrow Connector 45"/>
            <p:cNvCxnSpPr>
              <a:endCxn id="53" idx="2"/>
            </p:cNvCxnSpPr>
            <p:nvPr/>
          </p:nvCxnSpPr>
          <p:spPr>
            <a:xfrm>
              <a:off x="7469431" y="2475792"/>
              <a:ext cx="201979" cy="41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4" idx="1"/>
            </p:cNvCxnSpPr>
            <p:nvPr/>
          </p:nvCxnSpPr>
          <p:spPr>
            <a:xfrm flipH="1" flipV="1">
              <a:off x="7432138" y="1701434"/>
              <a:ext cx="470848" cy="160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5" idx="1"/>
            </p:cNvCxnSpPr>
            <p:nvPr/>
          </p:nvCxnSpPr>
          <p:spPr>
            <a:xfrm flipV="1">
              <a:off x="7434273" y="3902940"/>
              <a:ext cx="470848" cy="1405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1824244" y="2342438"/>
              <a:ext cx="1330710" cy="49128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rgbClr val="FF0000"/>
                  </a:solidFill>
                </a:rPr>
                <a:t>Treatment Plants</a:t>
              </a:r>
            </a:p>
          </p:txBody>
        </p:sp>
        <p:cxnSp>
          <p:nvCxnSpPr>
            <p:cNvPr id="50" name="Straight Arrow Connector 49"/>
            <p:cNvCxnSpPr/>
            <p:nvPr/>
          </p:nvCxnSpPr>
          <p:spPr>
            <a:xfrm flipH="1">
              <a:off x="2554690" y="2931973"/>
              <a:ext cx="5249" cy="417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5" idx="3"/>
            </p:cNvCxnSpPr>
            <p:nvPr/>
          </p:nvCxnSpPr>
          <p:spPr>
            <a:xfrm>
              <a:off x="1541483" y="1915381"/>
              <a:ext cx="401468" cy="14532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3" idx="3"/>
            </p:cNvCxnSpPr>
            <p:nvPr/>
          </p:nvCxnSpPr>
          <p:spPr>
            <a:xfrm>
              <a:off x="1541483" y="2834860"/>
              <a:ext cx="332171" cy="6073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7671410" y="2145477"/>
              <a:ext cx="1420307" cy="66884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200" dirty="0">
                  <a:solidFill>
                    <a:schemeClr val="tx1"/>
                  </a:solidFill>
                </a:rPr>
                <a:t>Treatment Plants</a:t>
              </a:r>
            </a:p>
          </p:txBody>
        </p:sp>
        <p:cxnSp>
          <p:nvCxnSpPr>
            <p:cNvPr id="54" name="Straight Arrow Connector 53"/>
            <p:cNvCxnSpPr>
              <a:stCxn id="53" idx="0"/>
              <a:endCxn id="44" idx="2"/>
            </p:cNvCxnSpPr>
            <p:nvPr/>
          </p:nvCxnSpPr>
          <p:spPr>
            <a:xfrm flipH="1" flipV="1">
              <a:off x="8379428" y="1904938"/>
              <a:ext cx="2136" cy="2405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3" idx="4"/>
              <a:endCxn id="45" idx="0"/>
            </p:cNvCxnSpPr>
            <p:nvPr/>
          </p:nvCxnSpPr>
          <p:spPr>
            <a:xfrm flipH="1">
              <a:off x="8381563" y="2814319"/>
              <a:ext cx="1" cy="7605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928425" y="5046191"/>
              <a:ext cx="1234441" cy="4674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lnSpc>
                  <a:spcPct val="90000"/>
                </a:lnSpc>
              </a:pPr>
              <a:r>
                <a:rPr lang="en-US" sz="1050" dirty="0">
                  <a:solidFill>
                    <a:srgbClr val="FF0000"/>
                  </a:solidFill>
                </a:rPr>
                <a:t>Environmental</a:t>
              </a:r>
            </a:p>
          </p:txBody>
        </p:sp>
        <p:cxnSp>
          <p:nvCxnSpPr>
            <p:cNvPr id="57" name="Straight Arrow Connector 56"/>
            <p:cNvCxnSpPr/>
            <p:nvPr/>
          </p:nvCxnSpPr>
          <p:spPr>
            <a:xfrm>
              <a:off x="3225510" y="2571747"/>
              <a:ext cx="626437" cy="27733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 Box 4"/>
            <p:cNvSpPr txBox="1">
              <a:spLocks noChangeArrowheads="1"/>
            </p:cNvSpPr>
            <p:nvPr/>
          </p:nvSpPr>
          <p:spPr bwMode="auto">
            <a:xfrm>
              <a:off x="1523341" y="-207078"/>
              <a:ext cx="5489153" cy="73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9436" tIns="29718" rIns="59436" bIns="29718">
              <a:spAutoFit/>
            </a:bodyPr>
            <a:lstStyle/>
            <a:p>
              <a:pPr algn="ctr">
                <a:spcBef>
                  <a:spcPct val="0"/>
                </a:spcBef>
              </a:pPr>
              <a:r>
                <a:rPr lang="en-US" altLang="en-US" sz="3600" dirty="0">
                  <a:solidFill>
                    <a:srgbClr val="0070C0"/>
                  </a:solidFill>
                </a:rPr>
                <a:t>EDSIMR</a:t>
              </a:r>
              <a:r>
                <a:rPr lang="en-US" altLang="en-US" sz="2800" dirty="0">
                  <a:solidFill>
                    <a:srgbClr val="0070C0"/>
                  </a:solidFill>
                </a:rPr>
                <a:t> </a:t>
              </a:r>
              <a:r>
                <a:rPr lang="en-US" altLang="en-US" sz="3600" dirty="0">
                  <a:solidFill>
                    <a:srgbClr val="0070C0"/>
                  </a:solidFill>
                </a:rPr>
                <a:t>– </a:t>
              </a:r>
              <a:r>
                <a:rPr lang="en-US" altLang="en-US" sz="3600" dirty="0" smtClean="0">
                  <a:solidFill>
                    <a:srgbClr val="0070C0"/>
                  </a:solidFill>
                </a:rPr>
                <a:t>Demand </a:t>
              </a:r>
              <a:r>
                <a:rPr lang="en-US" altLang="en-US" sz="3600" dirty="0">
                  <a:solidFill>
                    <a:srgbClr val="0070C0"/>
                  </a:solidFill>
                </a:rPr>
                <a:t>S</a:t>
              </a:r>
              <a:r>
                <a:rPr lang="en-US" altLang="en-US" sz="3600" dirty="0" smtClean="0">
                  <a:solidFill>
                    <a:srgbClr val="0070C0"/>
                  </a:solidFill>
                </a:rPr>
                <a:t>cope</a:t>
              </a:r>
              <a:endParaRPr lang="en-US" altLang="en-US" sz="3600" dirty="0">
                <a:solidFill>
                  <a:srgbClr val="0070C0"/>
                </a:solidFill>
              </a:endParaRPr>
            </a:p>
          </p:txBody>
        </p:sp>
        <p:sp>
          <p:nvSpPr>
            <p:cNvPr id="59" name="Text Box 4"/>
            <p:cNvSpPr txBox="1">
              <a:spLocks noChangeArrowheads="1"/>
            </p:cNvSpPr>
            <p:nvPr/>
          </p:nvSpPr>
          <p:spPr bwMode="auto">
            <a:xfrm>
              <a:off x="331472" y="4416664"/>
              <a:ext cx="1917815" cy="53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9436" tIns="29718" rIns="59436" bIns="29718">
              <a:spAutoFit/>
            </a:bodyPr>
            <a:lstStyle/>
            <a:p>
              <a:pPr>
                <a:lnSpc>
                  <a:spcPct val="90000"/>
                </a:lnSpc>
              </a:pPr>
              <a:r>
                <a:rPr lang="en-US" altLang="en-US" sz="1400" b="1" dirty="0">
                  <a:solidFill>
                    <a:srgbClr val="FF0000"/>
                  </a:solidFill>
                </a:rPr>
                <a:t>Red means we are</a:t>
              </a:r>
            </a:p>
            <a:p>
              <a:pPr>
                <a:lnSpc>
                  <a:spcPct val="90000"/>
                </a:lnSpc>
              </a:pPr>
              <a:r>
                <a:rPr lang="en-US" altLang="en-US" sz="1400" b="1" dirty="0">
                  <a:solidFill>
                    <a:srgbClr val="FF0000"/>
                  </a:solidFill>
                </a:rPr>
                <a:t>Working on adding it</a:t>
              </a:r>
            </a:p>
          </p:txBody>
        </p:sp>
      </p:grpSp>
    </p:spTree>
    <p:extLst>
      <p:ext uri="{BB962C8B-B14F-4D97-AF65-F5344CB8AC3E}">
        <p14:creationId xmlns:p14="http://schemas.microsoft.com/office/powerpoint/2010/main" val="4026487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a:solidFill>
                  <a:srgbClr val="0070C0"/>
                </a:solidFill>
              </a:rPr>
              <a:t>EDSIMR  – Objective function </a:t>
            </a:r>
            <a:r>
              <a:rPr lang="en-US" dirty="0" smtClean="0">
                <a:solidFill>
                  <a:srgbClr val="0070C0"/>
                </a:solidFill>
              </a:rPr>
              <a:t>terms</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spcBef>
                <a:spcPts val="1800"/>
              </a:spcBef>
            </a:pPr>
            <a:r>
              <a:rPr lang="en-US" sz="3900" dirty="0">
                <a:cs typeface="Times New Roman" panose="02020603050405020304" pitchFamily="18" charset="0"/>
              </a:rPr>
              <a:t>Max Expected Regional Net Benefit </a:t>
            </a:r>
          </a:p>
          <a:p>
            <a:pPr lvl="1">
              <a:spcBef>
                <a:spcPts val="1800"/>
              </a:spcBef>
              <a:buFont typeface="Courier New" panose="02070309020205020404" pitchFamily="49" charset="0"/>
              <a:buChar char="o"/>
            </a:pPr>
            <a:r>
              <a:rPr lang="en-US" dirty="0" smtClean="0">
                <a:cs typeface="Times New Roman" panose="02020603050405020304" pitchFamily="18" charset="0"/>
              </a:rPr>
              <a:t>Agricultural </a:t>
            </a:r>
            <a:r>
              <a:rPr lang="en-US" dirty="0">
                <a:cs typeface="Times New Roman" panose="02020603050405020304" pitchFamily="18" charset="0"/>
              </a:rPr>
              <a:t>sector =&gt; revenues – production cost</a:t>
            </a:r>
          </a:p>
          <a:p>
            <a:pPr lvl="1">
              <a:spcBef>
                <a:spcPts val="1800"/>
              </a:spcBef>
              <a:buFont typeface="Courier New" panose="02070309020205020404" pitchFamily="49" charset="0"/>
              <a:buChar char="o"/>
            </a:pPr>
            <a:r>
              <a:rPr lang="en-US" dirty="0" smtClean="0">
                <a:cs typeface="Times New Roman" panose="02020603050405020304" pitchFamily="18" charset="0"/>
              </a:rPr>
              <a:t>Non-agricultural </a:t>
            </a:r>
            <a:r>
              <a:rPr lang="en-US" dirty="0">
                <a:cs typeface="Times New Roman" panose="02020603050405020304" pitchFamily="18" charset="0"/>
              </a:rPr>
              <a:t>sector =&gt; areas under demand – supply curves</a:t>
            </a:r>
          </a:p>
          <a:p>
            <a:pPr lvl="1">
              <a:spcBef>
                <a:spcPts val="1800"/>
              </a:spcBef>
              <a:buFont typeface="Courier New" panose="02070309020205020404" pitchFamily="49" charset="0"/>
              <a:buChar char="o"/>
            </a:pPr>
            <a:r>
              <a:rPr lang="en-US" dirty="0">
                <a:cs typeface="Times New Roman" panose="02020603050405020304" pitchFamily="18" charset="0"/>
              </a:rPr>
              <a:t>Power – operations cost  and rev from fixed price</a:t>
            </a:r>
          </a:p>
          <a:p>
            <a:pPr lvl="1">
              <a:spcBef>
                <a:spcPts val="1800"/>
              </a:spcBef>
              <a:buFont typeface="Courier New" panose="02070309020205020404" pitchFamily="49" charset="0"/>
              <a:buChar char="o"/>
            </a:pPr>
            <a:r>
              <a:rPr lang="en-US" dirty="0">
                <a:cs typeface="Times New Roman" panose="02020603050405020304" pitchFamily="18" charset="0"/>
              </a:rPr>
              <a:t>Fracking – operations cost and fixed demand</a:t>
            </a:r>
          </a:p>
          <a:p>
            <a:pPr lvl="1">
              <a:spcBef>
                <a:spcPts val="1800"/>
              </a:spcBef>
              <a:buFont typeface="Courier New" panose="02070309020205020404" pitchFamily="49" charset="0"/>
              <a:buChar char="o"/>
            </a:pPr>
            <a:r>
              <a:rPr lang="en-US" dirty="0" err="1">
                <a:cs typeface="Times New Roman" panose="02020603050405020304" pitchFamily="18" charset="0"/>
              </a:rPr>
              <a:t>Env</a:t>
            </a:r>
            <a:r>
              <a:rPr lang="en-US" dirty="0">
                <a:cs typeface="Times New Roman" panose="02020603050405020304" pitchFamily="18" charset="0"/>
              </a:rPr>
              <a:t> sector – to be determined</a:t>
            </a:r>
          </a:p>
          <a:p>
            <a:pPr lvl="1">
              <a:spcBef>
                <a:spcPts val="1800"/>
              </a:spcBef>
              <a:buFont typeface="Courier New" panose="02070309020205020404" pitchFamily="49" charset="0"/>
              <a:buChar char="o"/>
            </a:pPr>
            <a:r>
              <a:rPr lang="en-US" dirty="0">
                <a:cs typeface="Times New Roman" panose="02020603050405020304" pitchFamily="18" charset="0"/>
              </a:rPr>
              <a:t>Project cost and retrofit cost (water, power, fracking)</a:t>
            </a:r>
          </a:p>
          <a:p>
            <a:pPr lvl="1">
              <a:spcBef>
                <a:spcPts val="1800"/>
              </a:spcBef>
            </a:pPr>
            <a:endParaRPr lang="en-US" dirty="0">
              <a:cs typeface="Times New Roman" panose="02020603050405020304" pitchFamily="18" charset="0"/>
            </a:endParaRPr>
          </a:p>
        </p:txBody>
      </p:sp>
    </p:spTree>
    <p:extLst>
      <p:ext uri="{BB962C8B-B14F-4D97-AF65-F5344CB8AC3E}">
        <p14:creationId xmlns:p14="http://schemas.microsoft.com/office/powerpoint/2010/main" val="38122121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altLang="en-US" sz="3200" dirty="0">
                <a:solidFill>
                  <a:srgbClr val="0070C0"/>
                </a:solidFill>
              </a:rPr>
              <a:t>EDSIMR  – </a:t>
            </a:r>
            <a:r>
              <a:rPr lang="en-US" sz="3200" dirty="0">
                <a:solidFill>
                  <a:srgbClr val="0070C0"/>
                </a:solidFill>
              </a:rPr>
              <a:t>Agriculture Sector</a:t>
            </a:r>
            <a:br>
              <a:rPr lang="en-US" sz="3200" dirty="0">
                <a:solidFill>
                  <a:srgbClr val="0070C0"/>
                </a:solidFill>
              </a:rPr>
            </a:br>
            <a:r>
              <a:rPr lang="en-US" altLang="en-US" sz="3200" dirty="0">
                <a:solidFill>
                  <a:srgbClr val="0070C0"/>
                </a:solidFill>
              </a:rPr>
              <a:t>Land Modeling</a:t>
            </a:r>
            <a:endParaRPr lang="en-US" sz="3200" dirty="0">
              <a:solidFill>
                <a:srgbClr val="0070C0"/>
              </a:solidFill>
            </a:endParaRPr>
          </a:p>
        </p:txBody>
      </p:sp>
      <p:sp>
        <p:nvSpPr>
          <p:cNvPr id="7" name="Content Placeholder 2"/>
          <p:cNvSpPr>
            <a:spLocks noGrp="1"/>
          </p:cNvSpPr>
          <p:nvPr>
            <p:ph type="body" idx="1"/>
          </p:nvPr>
        </p:nvSpPr>
        <p:spPr>
          <a:xfrm>
            <a:off x="457200" y="1333500"/>
            <a:ext cx="8229600" cy="3786188"/>
          </a:xfrm>
        </p:spPr>
        <p:txBody>
          <a:bodyPr>
            <a:normAutofit fontScale="77500" lnSpcReduction="20000"/>
          </a:bodyPr>
          <a:lstStyle/>
          <a:p>
            <a:r>
              <a:rPr lang="en-US" dirty="0" smtClean="0"/>
              <a:t>Land Balance:</a:t>
            </a:r>
          </a:p>
          <a:p>
            <a:pPr marL="300038" lvl="1" indent="0">
              <a:buNone/>
            </a:pPr>
            <a:r>
              <a:rPr lang="en-US" dirty="0" smtClean="0"/>
              <a:t>Cropland + Pasture &lt;= Total available land</a:t>
            </a:r>
          </a:p>
          <a:p>
            <a:r>
              <a:rPr lang="en-US" dirty="0" smtClean="0"/>
              <a:t>Land Transfer </a:t>
            </a:r>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Land use decisions are made in Stage 1 of the model (CROPACRES and LIVEPROD)</a:t>
            </a:r>
          </a:p>
        </p:txBody>
      </p:sp>
      <p:grpSp>
        <p:nvGrpSpPr>
          <p:cNvPr id="4" name="Group 3"/>
          <p:cNvGrpSpPr/>
          <p:nvPr/>
        </p:nvGrpSpPr>
        <p:grpSpPr>
          <a:xfrm>
            <a:off x="1676400" y="2552700"/>
            <a:ext cx="5791200" cy="1447800"/>
            <a:chOff x="1676400" y="2857500"/>
            <a:chExt cx="5486400" cy="1143000"/>
          </a:xfrm>
        </p:grpSpPr>
        <p:sp>
          <p:nvSpPr>
            <p:cNvPr id="8" name="Rectangle 7"/>
            <p:cNvSpPr/>
            <p:nvPr/>
          </p:nvSpPr>
          <p:spPr>
            <a:xfrm>
              <a:off x="1676400" y="2857500"/>
              <a:ext cx="1143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Irrigate via Furrow</a:t>
              </a:r>
            </a:p>
          </p:txBody>
        </p:sp>
        <p:sp>
          <p:nvSpPr>
            <p:cNvPr id="9" name="Rectangle 8"/>
            <p:cNvSpPr/>
            <p:nvPr/>
          </p:nvSpPr>
          <p:spPr>
            <a:xfrm>
              <a:off x="1676400" y="3543300"/>
              <a:ext cx="1143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Irrigate via Sprinkler</a:t>
              </a:r>
            </a:p>
          </p:txBody>
        </p:sp>
        <p:sp>
          <p:nvSpPr>
            <p:cNvPr id="10" name="Rectangle 9"/>
            <p:cNvSpPr/>
            <p:nvPr/>
          </p:nvSpPr>
          <p:spPr>
            <a:xfrm>
              <a:off x="3733800" y="3185286"/>
              <a:ext cx="1143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Dryland</a:t>
              </a:r>
            </a:p>
          </p:txBody>
        </p:sp>
        <p:sp>
          <p:nvSpPr>
            <p:cNvPr id="11" name="Rectangle 10"/>
            <p:cNvSpPr/>
            <p:nvPr/>
          </p:nvSpPr>
          <p:spPr>
            <a:xfrm>
              <a:off x="6019800" y="3185286"/>
              <a:ext cx="11430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Pasture</a:t>
              </a:r>
            </a:p>
          </p:txBody>
        </p:sp>
        <p:cxnSp>
          <p:nvCxnSpPr>
            <p:cNvPr id="12" name="Straight Arrow Connector 11"/>
            <p:cNvCxnSpPr>
              <a:stCxn id="8" idx="2"/>
              <a:endCxn id="9" idx="0"/>
            </p:cNvCxnSpPr>
            <p:nvPr/>
          </p:nvCxnSpPr>
          <p:spPr>
            <a:xfrm>
              <a:off x="2247900" y="33147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0" idx="1"/>
            </p:cNvCxnSpPr>
            <p:nvPr/>
          </p:nvCxnSpPr>
          <p:spPr>
            <a:xfrm>
              <a:off x="2819400" y="3086100"/>
              <a:ext cx="914400" cy="327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10" idx="1"/>
            </p:cNvCxnSpPr>
            <p:nvPr/>
          </p:nvCxnSpPr>
          <p:spPr>
            <a:xfrm flipV="1">
              <a:off x="2819400" y="3413886"/>
              <a:ext cx="914400" cy="358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3"/>
              <a:endCxn id="11" idx="1"/>
            </p:cNvCxnSpPr>
            <p:nvPr/>
          </p:nvCxnSpPr>
          <p:spPr>
            <a:xfrm>
              <a:off x="4876800" y="3413886"/>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11" idx="2"/>
            </p:cNvCxnSpPr>
            <p:nvPr/>
          </p:nvCxnSpPr>
          <p:spPr>
            <a:xfrm flipV="1">
              <a:off x="2819400" y="3642486"/>
              <a:ext cx="3771900" cy="24371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endCxn id="11" idx="0"/>
            </p:cNvCxnSpPr>
            <p:nvPr/>
          </p:nvCxnSpPr>
          <p:spPr>
            <a:xfrm>
              <a:off x="2819400" y="2971800"/>
              <a:ext cx="3771900" cy="21348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574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EDSIMR – River flow </a:t>
            </a:r>
            <a:r>
              <a:rPr lang="en-US" dirty="0" smtClean="0">
                <a:solidFill>
                  <a:srgbClr val="0070C0"/>
                </a:solidFill>
              </a:rPr>
              <a:t>detail</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grpSp>
        <p:nvGrpSpPr>
          <p:cNvPr id="7" name="Group 6"/>
          <p:cNvGrpSpPr/>
          <p:nvPr/>
        </p:nvGrpSpPr>
        <p:grpSpPr>
          <a:xfrm>
            <a:off x="1524000" y="2857500"/>
            <a:ext cx="5932903" cy="2363615"/>
            <a:chOff x="1517346" y="2449522"/>
            <a:chExt cx="6324732" cy="2970922"/>
          </a:xfrm>
        </p:grpSpPr>
        <p:sp>
          <p:nvSpPr>
            <p:cNvPr id="8" name="Oval 20"/>
            <p:cNvSpPr>
              <a:spLocks noChangeArrowheads="1"/>
            </p:cNvSpPr>
            <p:nvPr/>
          </p:nvSpPr>
          <p:spPr bwMode="auto">
            <a:xfrm>
              <a:off x="6000750" y="4874825"/>
              <a:ext cx="357188" cy="3143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a:solidFill>
                    <a:srgbClr val="990066"/>
                  </a:solidFill>
                </a:rPr>
                <a:t>R3</a:t>
              </a:r>
            </a:p>
          </p:txBody>
        </p:sp>
        <p:sp>
          <p:nvSpPr>
            <p:cNvPr id="9" name="Freeform 21"/>
            <p:cNvSpPr>
              <a:spLocks/>
            </p:cNvSpPr>
            <p:nvPr/>
          </p:nvSpPr>
          <p:spPr bwMode="auto">
            <a:xfrm>
              <a:off x="6290072" y="3095787"/>
              <a:ext cx="328613" cy="214313"/>
            </a:xfrm>
            <a:custGeom>
              <a:avLst/>
              <a:gdLst>
                <a:gd name="T0" fmla="*/ 40 w 298"/>
                <a:gd name="T1" fmla="*/ 63 h 279"/>
                <a:gd name="T2" fmla="*/ 64 w 298"/>
                <a:gd name="T3" fmla="*/ 135 h 279"/>
                <a:gd name="T4" fmla="*/ 40 w 298"/>
                <a:gd name="T5" fmla="*/ 207 h 279"/>
                <a:gd name="T6" fmla="*/ 28 w 298"/>
                <a:gd name="T7" fmla="*/ 243 h 279"/>
                <a:gd name="T8" fmla="*/ 160 w 298"/>
                <a:gd name="T9" fmla="*/ 255 h 279"/>
                <a:gd name="T10" fmla="*/ 232 w 298"/>
                <a:gd name="T11" fmla="*/ 279 h 279"/>
                <a:gd name="T12" fmla="*/ 292 w 298"/>
                <a:gd name="T13" fmla="*/ 219 h 279"/>
                <a:gd name="T14" fmla="*/ 184 w 298"/>
                <a:gd name="T15" fmla="*/ 63 h 279"/>
                <a:gd name="T16" fmla="*/ 76 w 298"/>
                <a:gd name="T17" fmla="*/ 39 h 279"/>
                <a:gd name="T18" fmla="*/ 40 w 298"/>
                <a:gd name="T19" fmla="*/ 6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279">
                  <a:moveTo>
                    <a:pt x="40" y="63"/>
                  </a:moveTo>
                  <a:cubicBezTo>
                    <a:pt x="0" y="182"/>
                    <a:pt x="49" y="0"/>
                    <a:pt x="64" y="135"/>
                  </a:cubicBezTo>
                  <a:cubicBezTo>
                    <a:pt x="67" y="160"/>
                    <a:pt x="48" y="183"/>
                    <a:pt x="40" y="207"/>
                  </a:cubicBezTo>
                  <a:cubicBezTo>
                    <a:pt x="36" y="219"/>
                    <a:pt x="28" y="243"/>
                    <a:pt x="28" y="243"/>
                  </a:cubicBezTo>
                  <a:cubicBezTo>
                    <a:pt x="72" y="247"/>
                    <a:pt x="116" y="247"/>
                    <a:pt x="160" y="255"/>
                  </a:cubicBezTo>
                  <a:cubicBezTo>
                    <a:pt x="185" y="259"/>
                    <a:pt x="232" y="279"/>
                    <a:pt x="232" y="279"/>
                  </a:cubicBezTo>
                  <a:cubicBezTo>
                    <a:pt x="252" y="266"/>
                    <a:pt x="288" y="248"/>
                    <a:pt x="292" y="219"/>
                  </a:cubicBezTo>
                  <a:cubicBezTo>
                    <a:pt x="298" y="171"/>
                    <a:pt x="228" y="82"/>
                    <a:pt x="184" y="63"/>
                  </a:cubicBezTo>
                  <a:cubicBezTo>
                    <a:pt x="169" y="57"/>
                    <a:pt x="87" y="41"/>
                    <a:pt x="76" y="39"/>
                  </a:cubicBezTo>
                  <a:cubicBezTo>
                    <a:pt x="64" y="47"/>
                    <a:pt x="40" y="63"/>
                    <a:pt x="40" y="63"/>
                  </a:cubicBezTo>
                  <a:close/>
                </a:path>
              </a:pathLst>
            </a:custGeom>
            <a:solidFill>
              <a:srgbClr val="CC99FF"/>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 name="Oval 22"/>
            <p:cNvSpPr>
              <a:spLocks noChangeArrowheads="1"/>
            </p:cNvSpPr>
            <p:nvPr/>
          </p:nvSpPr>
          <p:spPr bwMode="auto">
            <a:xfrm>
              <a:off x="3257550" y="2631687"/>
              <a:ext cx="357188" cy="3143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dirty="0">
                  <a:solidFill>
                    <a:srgbClr val="990066"/>
                  </a:solidFill>
                </a:rPr>
                <a:t>R1</a:t>
              </a:r>
            </a:p>
          </p:txBody>
        </p:sp>
        <p:sp>
          <p:nvSpPr>
            <p:cNvPr id="11" name="Freeform 23"/>
            <p:cNvSpPr>
              <a:spLocks/>
            </p:cNvSpPr>
            <p:nvPr/>
          </p:nvSpPr>
          <p:spPr bwMode="auto">
            <a:xfrm>
              <a:off x="4471987" y="3560374"/>
              <a:ext cx="671513" cy="728663"/>
            </a:xfrm>
            <a:custGeom>
              <a:avLst/>
              <a:gdLst>
                <a:gd name="T0" fmla="*/ 0 w 588"/>
                <a:gd name="T1" fmla="*/ 0 h 540"/>
                <a:gd name="T2" fmla="*/ 84 w 588"/>
                <a:gd name="T3" fmla="*/ 24 h 540"/>
                <a:gd name="T4" fmla="*/ 288 w 588"/>
                <a:gd name="T5" fmla="*/ 216 h 540"/>
                <a:gd name="T6" fmla="*/ 420 w 588"/>
                <a:gd name="T7" fmla="*/ 336 h 540"/>
                <a:gd name="T8" fmla="*/ 516 w 588"/>
                <a:gd name="T9" fmla="*/ 456 h 540"/>
                <a:gd name="T10" fmla="*/ 528 w 588"/>
                <a:gd name="T11" fmla="*/ 492 h 540"/>
                <a:gd name="T12" fmla="*/ 576 w 588"/>
                <a:gd name="T13" fmla="*/ 504 h 540"/>
                <a:gd name="T14" fmla="*/ 588 w 588"/>
                <a:gd name="T15" fmla="*/ 540 h 5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8" h="540">
                  <a:moveTo>
                    <a:pt x="0" y="0"/>
                  </a:moveTo>
                  <a:cubicBezTo>
                    <a:pt x="28" y="8"/>
                    <a:pt x="57" y="13"/>
                    <a:pt x="84" y="24"/>
                  </a:cubicBezTo>
                  <a:cubicBezTo>
                    <a:pt x="166" y="57"/>
                    <a:pt x="226" y="154"/>
                    <a:pt x="288" y="216"/>
                  </a:cubicBezTo>
                  <a:cubicBezTo>
                    <a:pt x="330" y="258"/>
                    <a:pt x="379" y="295"/>
                    <a:pt x="420" y="336"/>
                  </a:cubicBezTo>
                  <a:cubicBezTo>
                    <a:pt x="450" y="366"/>
                    <a:pt x="496" y="417"/>
                    <a:pt x="516" y="456"/>
                  </a:cubicBezTo>
                  <a:cubicBezTo>
                    <a:pt x="522" y="467"/>
                    <a:pt x="518" y="484"/>
                    <a:pt x="528" y="492"/>
                  </a:cubicBezTo>
                  <a:cubicBezTo>
                    <a:pt x="541" y="502"/>
                    <a:pt x="560" y="500"/>
                    <a:pt x="576" y="504"/>
                  </a:cubicBezTo>
                  <a:cubicBezTo>
                    <a:pt x="580" y="516"/>
                    <a:pt x="588" y="540"/>
                    <a:pt x="588" y="540"/>
                  </a:cubicBezTo>
                </a:path>
              </a:pathLst>
            </a:custGeom>
            <a:noFill/>
            <a:ln w="38100" cap="flat" cmpd="sng">
              <a:solidFill>
                <a:srgbClr val="0070C0"/>
              </a:solidFill>
              <a:prstDash val="solid"/>
              <a:round/>
              <a:headEnd type="none" w="sm" len="sm"/>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 name="Freeform 24"/>
            <p:cNvSpPr>
              <a:spLocks/>
            </p:cNvSpPr>
            <p:nvPr/>
          </p:nvSpPr>
          <p:spPr bwMode="auto">
            <a:xfrm>
              <a:off x="5100637" y="4217599"/>
              <a:ext cx="957263" cy="642938"/>
            </a:xfrm>
            <a:custGeom>
              <a:avLst/>
              <a:gdLst>
                <a:gd name="T0" fmla="*/ 0 w 756"/>
                <a:gd name="T1" fmla="*/ 0 h 372"/>
                <a:gd name="T2" fmla="*/ 156 w 756"/>
                <a:gd name="T3" fmla="*/ 168 h 372"/>
                <a:gd name="T4" fmla="*/ 420 w 756"/>
                <a:gd name="T5" fmla="*/ 204 h 372"/>
                <a:gd name="T6" fmla="*/ 588 w 756"/>
                <a:gd name="T7" fmla="*/ 240 h 372"/>
                <a:gd name="T8" fmla="*/ 672 w 756"/>
                <a:gd name="T9" fmla="*/ 288 h 372"/>
                <a:gd name="T10" fmla="*/ 756 w 756"/>
                <a:gd name="T11" fmla="*/ 372 h 372"/>
              </a:gdLst>
              <a:ahLst/>
              <a:cxnLst>
                <a:cxn ang="0">
                  <a:pos x="T0" y="T1"/>
                </a:cxn>
                <a:cxn ang="0">
                  <a:pos x="T2" y="T3"/>
                </a:cxn>
                <a:cxn ang="0">
                  <a:pos x="T4" y="T5"/>
                </a:cxn>
                <a:cxn ang="0">
                  <a:pos x="T6" y="T7"/>
                </a:cxn>
                <a:cxn ang="0">
                  <a:pos x="T8" y="T9"/>
                </a:cxn>
                <a:cxn ang="0">
                  <a:pos x="T10" y="T11"/>
                </a:cxn>
              </a:cxnLst>
              <a:rect l="0" t="0" r="r" b="b"/>
              <a:pathLst>
                <a:path w="756" h="372">
                  <a:moveTo>
                    <a:pt x="0" y="0"/>
                  </a:moveTo>
                  <a:cubicBezTo>
                    <a:pt x="37" y="56"/>
                    <a:pt x="88" y="147"/>
                    <a:pt x="156" y="168"/>
                  </a:cubicBezTo>
                  <a:cubicBezTo>
                    <a:pt x="243" y="195"/>
                    <a:pt x="330" y="197"/>
                    <a:pt x="420" y="204"/>
                  </a:cubicBezTo>
                  <a:cubicBezTo>
                    <a:pt x="556" y="231"/>
                    <a:pt x="500" y="218"/>
                    <a:pt x="588" y="240"/>
                  </a:cubicBezTo>
                  <a:cubicBezTo>
                    <a:pt x="615" y="258"/>
                    <a:pt x="647" y="268"/>
                    <a:pt x="672" y="288"/>
                  </a:cubicBezTo>
                  <a:cubicBezTo>
                    <a:pt x="672" y="288"/>
                    <a:pt x="733" y="349"/>
                    <a:pt x="756" y="372"/>
                  </a:cubicBezTo>
                </a:path>
              </a:pathLst>
            </a:cu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 name="Freeform 83"/>
            <p:cNvSpPr>
              <a:spLocks/>
            </p:cNvSpPr>
            <p:nvPr/>
          </p:nvSpPr>
          <p:spPr bwMode="auto">
            <a:xfrm>
              <a:off x="5519638" y="3799532"/>
              <a:ext cx="126305" cy="768113"/>
            </a:xfrm>
            <a:custGeom>
              <a:avLst/>
              <a:gdLst>
                <a:gd name="T0" fmla="*/ 17 w 967"/>
                <a:gd name="T1" fmla="*/ 21 h 1197"/>
                <a:gd name="T2" fmla="*/ 113 w 967"/>
                <a:gd name="T3" fmla="*/ 129 h 1197"/>
                <a:gd name="T4" fmla="*/ 269 w 967"/>
                <a:gd name="T5" fmla="*/ 201 h 1197"/>
                <a:gd name="T6" fmla="*/ 497 w 967"/>
                <a:gd name="T7" fmla="*/ 429 h 1197"/>
                <a:gd name="T8" fmla="*/ 533 w 967"/>
                <a:gd name="T9" fmla="*/ 549 h 1197"/>
                <a:gd name="T10" fmla="*/ 569 w 967"/>
                <a:gd name="T11" fmla="*/ 573 h 1197"/>
                <a:gd name="T12" fmla="*/ 785 w 967"/>
                <a:gd name="T13" fmla="*/ 789 h 1197"/>
                <a:gd name="T14" fmla="*/ 809 w 967"/>
                <a:gd name="T15" fmla="*/ 873 h 1197"/>
                <a:gd name="T16" fmla="*/ 845 w 967"/>
                <a:gd name="T17" fmla="*/ 933 h 1197"/>
                <a:gd name="T18" fmla="*/ 857 w 967"/>
                <a:gd name="T19" fmla="*/ 969 h 1197"/>
                <a:gd name="T20" fmla="*/ 941 w 967"/>
                <a:gd name="T21" fmla="*/ 1029 h 1197"/>
                <a:gd name="T22" fmla="*/ 953 w 967"/>
                <a:gd name="T23" fmla="*/ 119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7" h="1197">
                  <a:moveTo>
                    <a:pt x="17" y="21"/>
                  </a:moveTo>
                  <a:cubicBezTo>
                    <a:pt x="125" y="102"/>
                    <a:pt x="0" y="0"/>
                    <a:pt x="113" y="129"/>
                  </a:cubicBezTo>
                  <a:cubicBezTo>
                    <a:pt x="151" y="172"/>
                    <a:pt x="216" y="180"/>
                    <a:pt x="269" y="201"/>
                  </a:cubicBezTo>
                  <a:cubicBezTo>
                    <a:pt x="345" y="277"/>
                    <a:pt x="407" y="369"/>
                    <a:pt x="497" y="429"/>
                  </a:cubicBezTo>
                  <a:cubicBezTo>
                    <a:pt x="509" y="469"/>
                    <a:pt x="514" y="512"/>
                    <a:pt x="533" y="549"/>
                  </a:cubicBezTo>
                  <a:cubicBezTo>
                    <a:pt x="539" y="562"/>
                    <a:pt x="558" y="563"/>
                    <a:pt x="569" y="573"/>
                  </a:cubicBezTo>
                  <a:cubicBezTo>
                    <a:pt x="601" y="603"/>
                    <a:pt x="719" y="745"/>
                    <a:pt x="785" y="789"/>
                  </a:cubicBezTo>
                  <a:cubicBezTo>
                    <a:pt x="794" y="817"/>
                    <a:pt x="797" y="846"/>
                    <a:pt x="809" y="873"/>
                  </a:cubicBezTo>
                  <a:cubicBezTo>
                    <a:pt x="818" y="894"/>
                    <a:pt x="835" y="912"/>
                    <a:pt x="845" y="933"/>
                  </a:cubicBezTo>
                  <a:cubicBezTo>
                    <a:pt x="851" y="944"/>
                    <a:pt x="849" y="959"/>
                    <a:pt x="857" y="969"/>
                  </a:cubicBezTo>
                  <a:cubicBezTo>
                    <a:pt x="878" y="996"/>
                    <a:pt x="913" y="1008"/>
                    <a:pt x="941" y="1029"/>
                  </a:cubicBezTo>
                  <a:cubicBezTo>
                    <a:pt x="967" y="1107"/>
                    <a:pt x="953" y="1052"/>
                    <a:pt x="953" y="1197"/>
                  </a:cubicBezTo>
                </a:path>
              </a:pathLst>
            </a:cu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Text Box 84"/>
            <p:cNvSpPr txBox="1">
              <a:spLocks noChangeArrowheads="1"/>
            </p:cNvSpPr>
            <p:nvPr/>
          </p:nvSpPr>
          <p:spPr bwMode="auto">
            <a:xfrm>
              <a:off x="6743700" y="3560374"/>
              <a:ext cx="109837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dirty="0">
                  <a:solidFill>
                    <a:srgbClr val="0033CC"/>
                  </a:solidFill>
                </a:rPr>
                <a:t> Lake release</a:t>
              </a:r>
            </a:p>
          </p:txBody>
        </p:sp>
        <p:sp>
          <p:nvSpPr>
            <p:cNvPr id="15" name="Freeform 85"/>
            <p:cNvSpPr>
              <a:spLocks/>
            </p:cNvSpPr>
            <p:nvPr/>
          </p:nvSpPr>
          <p:spPr bwMode="auto">
            <a:xfrm>
              <a:off x="5657850" y="3315043"/>
              <a:ext cx="1028700" cy="1305637"/>
            </a:xfrm>
            <a:custGeom>
              <a:avLst/>
              <a:gdLst>
                <a:gd name="T0" fmla="*/ 91 w 127"/>
                <a:gd name="T1" fmla="*/ 0 h 1116"/>
                <a:gd name="T2" fmla="*/ 127 w 127"/>
                <a:gd name="T3" fmla="*/ 252 h 1116"/>
                <a:gd name="T4" fmla="*/ 115 w 127"/>
                <a:gd name="T5" fmla="*/ 792 h 1116"/>
                <a:gd name="T6" fmla="*/ 31 w 127"/>
                <a:gd name="T7" fmla="*/ 948 h 1116"/>
                <a:gd name="T8" fmla="*/ 31 w 127"/>
                <a:gd name="T9" fmla="*/ 1116 h 1116"/>
              </a:gdLst>
              <a:ahLst/>
              <a:cxnLst>
                <a:cxn ang="0">
                  <a:pos x="T0" y="T1"/>
                </a:cxn>
                <a:cxn ang="0">
                  <a:pos x="T2" y="T3"/>
                </a:cxn>
                <a:cxn ang="0">
                  <a:pos x="T4" y="T5"/>
                </a:cxn>
                <a:cxn ang="0">
                  <a:pos x="T6" y="T7"/>
                </a:cxn>
                <a:cxn ang="0">
                  <a:pos x="T8" y="T9"/>
                </a:cxn>
              </a:cxnLst>
              <a:rect l="0" t="0" r="r" b="b"/>
              <a:pathLst>
                <a:path w="127" h="1116">
                  <a:moveTo>
                    <a:pt x="91" y="0"/>
                  </a:moveTo>
                  <a:cubicBezTo>
                    <a:pt x="105" y="84"/>
                    <a:pt x="110" y="168"/>
                    <a:pt x="127" y="252"/>
                  </a:cubicBezTo>
                  <a:cubicBezTo>
                    <a:pt x="123" y="432"/>
                    <a:pt x="122" y="612"/>
                    <a:pt x="115" y="792"/>
                  </a:cubicBezTo>
                  <a:cubicBezTo>
                    <a:pt x="113" y="843"/>
                    <a:pt x="56" y="911"/>
                    <a:pt x="31" y="948"/>
                  </a:cubicBezTo>
                  <a:cubicBezTo>
                    <a:pt x="0" y="995"/>
                    <a:pt x="31" y="1060"/>
                    <a:pt x="31" y="1116"/>
                  </a:cubicBezTo>
                </a:path>
              </a:pathLst>
            </a:cu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Freeform 87"/>
            <p:cNvSpPr>
              <a:spLocks/>
            </p:cNvSpPr>
            <p:nvPr/>
          </p:nvSpPr>
          <p:spPr bwMode="auto">
            <a:xfrm>
              <a:off x="3314636" y="3743732"/>
              <a:ext cx="1357376" cy="303852"/>
            </a:xfrm>
            <a:custGeom>
              <a:avLst/>
              <a:gdLst>
                <a:gd name="T0" fmla="*/ 1332 w 1332"/>
                <a:gd name="T1" fmla="*/ 50 h 182"/>
                <a:gd name="T2" fmla="*/ 996 w 1332"/>
                <a:gd name="T3" fmla="*/ 2 h 182"/>
                <a:gd name="T4" fmla="*/ 420 w 1332"/>
                <a:gd name="T5" fmla="*/ 38 h 182"/>
                <a:gd name="T6" fmla="*/ 228 w 1332"/>
                <a:gd name="T7" fmla="*/ 98 h 182"/>
                <a:gd name="T8" fmla="*/ 0 w 1332"/>
                <a:gd name="T9" fmla="*/ 182 h 182"/>
              </a:gdLst>
              <a:ahLst/>
              <a:cxnLst>
                <a:cxn ang="0">
                  <a:pos x="T0" y="T1"/>
                </a:cxn>
                <a:cxn ang="0">
                  <a:pos x="T2" y="T3"/>
                </a:cxn>
                <a:cxn ang="0">
                  <a:pos x="T4" y="T5"/>
                </a:cxn>
                <a:cxn ang="0">
                  <a:pos x="T6" y="T7"/>
                </a:cxn>
                <a:cxn ang="0">
                  <a:pos x="T8" y="T9"/>
                </a:cxn>
              </a:cxnLst>
              <a:rect l="0" t="0" r="r" b="b"/>
              <a:pathLst>
                <a:path w="1332" h="182">
                  <a:moveTo>
                    <a:pt x="1332" y="50"/>
                  </a:moveTo>
                  <a:cubicBezTo>
                    <a:pt x="1220" y="34"/>
                    <a:pt x="1108" y="16"/>
                    <a:pt x="996" y="2"/>
                  </a:cubicBezTo>
                  <a:cubicBezTo>
                    <a:pt x="602" y="12"/>
                    <a:pt x="650" y="0"/>
                    <a:pt x="420" y="38"/>
                  </a:cubicBezTo>
                  <a:cubicBezTo>
                    <a:pt x="343" y="84"/>
                    <a:pt x="323" y="86"/>
                    <a:pt x="228" y="98"/>
                  </a:cubicBezTo>
                  <a:cubicBezTo>
                    <a:pt x="159" y="144"/>
                    <a:pt x="58" y="124"/>
                    <a:pt x="0" y="182"/>
                  </a:cubicBezTo>
                </a:path>
              </a:pathLst>
            </a:custGeom>
            <a:noFill/>
            <a:ln w="38100" cap="flat" cmpd="sng">
              <a:solidFill>
                <a:srgbClr val="FF5050"/>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Text Box 88"/>
            <p:cNvSpPr txBox="1">
              <a:spLocks noChangeArrowheads="1"/>
            </p:cNvSpPr>
            <p:nvPr/>
          </p:nvSpPr>
          <p:spPr bwMode="auto">
            <a:xfrm>
              <a:off x="3848741" y="3828969"/>
              <a:ext cx="86754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dirty="0">
                  <a:solidFill>
                    <a:srgbClr val="FF5050"/>
                  </a:solidFill>
                </a:rPr>
                <a:t>Diversion</a:t>
              </a:r>
            </a:p>
          </p:txBody>
        </p:sp>
        <p:sp>
          <p:nvSpPr>
            <p:cNvPr id="18" name="Freeform 90"/>
            <p:cNvSpPr>
              <a:spLocks/>
            </p:cNvSpPr>
            <p:nvPr/>
          </p:nvSpPr>
          <p:spPr bwMode="auto">
            <a:xfrm>
              <a:off x="3571875" y="2881719"/>
              <a:ext cx="600075" cy="407194"/>
            </a:xfrm>
            <a:custGeom>
              <a:avLst/>
              <a:gdLst>
                <a:gd name="T0" fmla="*/ 0 w 420"/>
                <a:gd name="T1" fmla="*/ 6 h 138"/>
                <a:gd name="T2" fmla="*/ 252 w 420"/>
                <a:gd name="T3" fmla="*/ 18 h 138"/>
                <a:gd name="T4" fmla="*/ 360 w 420"/>
                <a:gd name="T5" fmla="*/ 114 h 138"/>
                <a:gd name="T6" fmla="*/ 420 w 420"/>
                <a:gd name="T7" fmla="*/ 138 h 138"/>
              </a:gdLst>
              <a:ahLst/>
              <a:cxnLst>
                <a:cxn ang="0">
                  <a:pos x="T0" y="T1"/>
                </a:cxn>
                <a:cxn ang="0">
                  <a:pos x="T2" y="T3"/>
                </a:cxn>
                <a:cxn ang="0">
                  <a:pos x="T4" y="T5"/>
                </a:cxn>
                <a:cxn ang="0">
                  <a:pos x="T6" y="T7"/>
                </a:cxn>
              </a:cxnLst>
              <a:rect l="0" t="0" r="r" b="b"/>
              <a:pathLst>
                <a:path w="420" h="138">
                  <a:moveTo>
                    <a:pt x="0" y="6"/>
                  </a:moveTo>
                  <a:cubicBezTo>
                    <a:pt x="84" y="10"/>
                    <a:pt x="170" y="0"/>
                    <a:pt x="252" y="18"/>
                  </a:cubicBezTo>
                  <a:cubicBezTo>
                    <a:pt x="300" y="29"/>
                    <a:pt x="322" y="89"/>
                    <a:pt x="360" y="114"/>
                  </a:cubicBezTo>
                  <a:cubicBezTo>
                    <a:pt x="378" y="126"/>
                    <a:pt x="401" y="128"/>
                    <a:pt x="420" y="138"/>
                  </a:cubicBezTo>
                </a:path>
              </a:pathLst>
            </a:cu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9" name="Freeform 91"/>
            <p:cNvSpPr>
              <a:spLocks/>
            </p:cNvSpPr>
            <p:nvPr/>
          </p:nvSpPr>
          <p:spPr bwMode="auto">
            <a:xfrm>
              <a:off x="2014538" y="3317488"/>
              <a:ext cx="2228850" cy="741760"/>
            </a:xfrm>
            <a:custGeom>
              <a:avLst/>
              <a:gdLst>
                <a:gd name="T0" fmla="*/ 0 w 1872"/>
                <a:gd name="T1" fmla="*/ 564 h 623"/>
                <a:gd name="T2" fmla="*/ 312 w 1872"/>
                <a:gd name="T3" fmla="*/ 252 h 623"/>
                <a:gd name="T4" fmla="*/ 1068 w 1872"/>
                <a:gd name="T5" fmla="*/ 240 h 623"/>
                <a:gd name="T6" fmla="*/ 1404 w 1872"/>
                <a:gd name="T7" fmla="*/ 12 h 623"/>
                <a:gd name="T8" fmla="*/ 1644 w 1872"/>
                <a:gd name="T9" fmla="*/ 0 h 623"/>
                <a:gd name="T10" fmla="*/ 1812 w 1872"/>
                <a:gd name="T11" fmla="*/ 84 h 623"/>
                <a:gd name="T12" fmla="*/ 1836 w 1872"/>
                <a:gd name="T13" fmla="*/ 120 h 623"/>
                <a:gd name="T14" fmla="*/ 1872 w 1872"/>
                <a:gd name="T15" fmla="*/ 168 h 623"/>
                <a:gd name="T16" fmla="*/ 1836 w 1872"/>
                <a:gd name="T17" fmla="*/ 180 h 623"/>
                <a:gd name="T18" fmla="*/ 1440 w 1872"/>
                <a:gd name="T19" fmla="*/ 156 h 623"/>
                <a:gd name="T20" fmla="*/ 1320 w 1872"/>
                <a:gd name="T21" fmla="*/ 180 h 623"/>
                <a:gd name="T22" fmla="*/ 1116 w 1872"/>
                <a:gd name="T23" fmla="*/ 288 h 623"/>
                <a:gd name="T24" fmla="*/ 936 w 1872"/>
                <a:gd name="T25" fmla="*/ 348 h 623"/>
                <a:gd name="T26" fmla="*/ 648 w 1872"/>
                <a:gd name="T27" fmla="*/ 444 h 623"/>
                <a:gd name="T28" fmla="*/ 396 w 1872"/>
                <a:gd name="T29" fmla="*/ 456 h 623"/>
                <a:gd name="T30" fmla="*/ 300 w 1872"/>
                <a:gd name="T31" fmla="*/ 504 h 623"/>
                <a:gd name="T32" fmla="*/ 240 w 1872"/>
                <a:gd name="T33" fmla="*/ 564 h 623"/>
                <a:gd name="T34" fmla="*/ 84 w 1872"/>
                <a:gd name="T35" fmla="*/ 612 h 623"/>
                <a:gd name="T36" fmla="*/ 0 w 1872"/>
                <a:gd name="T37" fmla="*/ 564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2" h="623">
                  <a:moveTo>
                    <a:pt x="0" y="564"/>
                  </a:moveTo>
                  <a:cubicBezTo>
                    <a:pt x="88" y="433"/>
                    <a:pt x="170" y="323"/>
                    <a:pt x="312" y="252"/>
                  </a:cubicBezTo>
                  <a:cubicBezTo>
                    <a:pt x="387" y="254"/>
                    <a:pt x="926" y="285"/>
                    <a:pt x="1068" y="240"/>
                  </a:cubicBezTo>
                  <a:cubicBezTo>
                    <a:pt x="1206" y="196"/>
                    <a:pt x="1259" y="24"/>
                    <a:pt x="1404" y="12"/>
                  </a:cubicBezTo>
                  <a:cubicBezTo>
                    <a:pt x="1484" y="6"/>
                    <a:pt x="1564" y="4"/>
                    <a:pt x="1644" y="0"/>
                  </a:cubicBezTo>
                  <a:cubicBezTo>
                    <a:pt x="1740" y="16"/>
                    <a:pt x="1736" y="34"/>
                    <a:pt x="1812" y="84"/>
                  </a:cubicBezTo>
                  <a:cubicBezTo>
                    <a:pt x="1820" y="96"/>
                    <a:pt x="1828" y="108"/>
                    <a:pt x="1836" y="120"/>
                  </a:cubicBezTo>
                  <a:cubicBezTo>
                    <a:pt x="1848" y="136"/>
                    <a:pt x="1872" y="148"/>
                    <a:pt x="1872" y="168"/>
                  </a:cubicBezTo>
                  <a:cubicBezTo>
                    <a:pt x="1872" y="181"/>
                    <a:pt x="1848" y="176"/>
                    <a:pt x="1836" y="180"/>
                  </a:cubicBezTo>
                  <a:cubicBezTo>
                    <a:pt x="1717" y="101"/>
                    <a:pt x="1589" y="150"/>
                    <a:pt x="1440" y="156"/>
                  </a:cubicBezTo>
                  <a:cubicBezTo>
                    <a:pt x="1426" y="158"/>
                    <a:pt x="1341" y="170"/>
                    <a:pt x="1320" y="180"/>
                  </a:cubicBezTo>
                  <a:cubicBezTo>
                    <a:pt x="1235" y="218"/>
                    <a:pt x="1213" y="269"/>
                    <a:pt x="1116" y="288"/>
                  </a:cubicBezTo>
                  <a:cubicBezTo>
                    <a:pt x="1057" y="318"/>
                    <a:pt x="1000" y="329"/>
                    <a:pt x="936" y="348"/>
                  </a:cubicBezTo>
                  <a:cubicBezTo>
                    <a:pt x="841" y="377"/>
                    <a:pt x="749" y="433"/>
                    <a:pt x="648" y="444"/>
                  </a:cubicBezTo>
                  <a:cubicBezTo>
                    <a:pt x="564" y="453"/>
                    <a:pt x="480" y="452"/>
                    <a:pt x="396" y="456"/>
                  </a:cubicBezTo>
                  <a:cubicBezTo>
                    <a:pt x="367" y="467"/>
                    <a:pt x="324" y="480"/>
                    <a:pt x="300" y="504"/>
                  </a:cubicBezTo>
                  <a:cubicBezTo>
                    <a:pt x="258" y="546"/>
                    <a:pt x="298" y="538"/>
                    <a:pt x="240" y="564"/>
                  </a:cubicBezTo>
                  <a:cubicBezTo>
                    <a:pt x="190" y="586"/>
                    <a:pt x="135" y="595"/>
                    <a:pt x="84" y="612"/>
                  </a:cubicBezTo>
                  <a:cubicBezTo>
                    <a:pt x="0" y="598"/>
                    <a:pt x="20" y="623"/>
                    <a:pt x="0" y="564"/>
                  </a:cubicBezTo>
                  <a:close/>
                </a:path>
              </a:pathLst>
            </a:custGeom>
            <a:solidFill>
              <a:srgbClr val="FFFFCC"/>
            </a:soli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 name="Freeform 92"/>
            <p:cNvSpPr>
              <a:spLocks/>
            </p:cNvSpPr>
            <p:nvPr/>
          </p:nvSpPr>
          <p:spPr bwMode="auto">
            <a:xfrm>
              <a:off x="4304110" y="2922199"/>
              <a:ext cx="1803797" cy="538163"/>
            </a:xfrm>
            <a:custGeom>
              <a:avLst/>
              <a:gdLst>
                <a:gd name="T0" fmla="*/ 93 w 1515"/>
                <a:gd name="T1" fmla="*/ 284 h 452"/>
                <a:gd name="T2" fmla="*/ 273 w 1515"/>
                <a:gd name="T3" fmla="*/ 44 h 452"/>
                <a:gd name="T4" fmla="*/ 597 w 1515"/>
                <a:gd name="T5" fmla="*/ 8 h 452"/>
                <a:gd name="T6" fmla="*/ 873 w 1515"/>
                <a:gd name="T7" fmla="*/ 44 h 452"/>
                <a:gd name="T8" fmla="*/ 1485 w 1515"/>
                <a:gd name="T9" fmla="*/ 8 h 452"/>
                <a:gd name="T10" fmla="*/ 1509 w 1515"/>
                <a:gd name="T11" fmla="*/ 56 h 452"/>
                <a:gd name="T12" fmla="*/ 1449 w 1515"/>
                <a:gd name="T13" fmla="*/ 188 h 452"/>
                <a:gd name="T14" fmla="*/ 573 w 1515"/>
                <a:gd name="T15" fmla="*/ 176 h 452"/>
                <a:gd name="T16" fmla="*/ 477 w 1515"/>
                <a:gd name="T17" fmla="*/ 308 h 452"/>
                <a:gd name="T18" fmla="*/ 465 w 1515"/>
                <a:gd name="T19" fmla="*/ 356 h 452"/>
                <a:gd name="T20" fmla="*/ 321 w 1515"/>
                <a:gd name="T21" fmla="*/ 428 h 452"/>
                <a:gd name="T22" fmla="*/ 225 w 1515"/>
                <a:gd name="T23" fmla="*/ 452 h 452"/>
                <a:gd name="T24" fmla="*/ 93 w 1515"/>
                <a:gd name="T25" fmla="*/ 440 h 452"/>
                <a:gd name="T26" fmla="*/ 69 w 1515"/>
                <a:gd name="T27" fmla="*/ 4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5" h="452">
                  <a:moveTo>
                    <a:pt x="93" y="284"/>
                  </a:moveTo>
                  <a:cubicBezTo>
                    <a:pt x="232" y="249"/>
                    <a:pt x="176" y="108"/>
                    <a:pt x="273" y="44"/>
                  </a:cubicBezTo>
                  <a:cubicBezTo>
                    <a:pt x="338" y="0"/>
                    <a:pt x="568" y="10"/>
                    <a:pt x="597" y="8"/>
                  </a:cubicBezTo>
                  <a:cubicBezTo>
                    <a:pt x="700" y="15"/>
                    <a:pt x="777" y="20"/>
                    <a:pt x="873" y="44"/>
                  </a:cubicBezTo>
                  <a:cubicBezTo>
                    <a:pt x="1082" y="34"/>
                    <a:pt x="1275" y="16"/>
                    <a:pt x="1485" y="8"/>
                  </a:cubicBezTo>
                  <a:cubicBezTo>
                    <a:pt x="1493" y="24"/>
                    <a:pt x="1507" y="38"/>
                    <a:pt x="1509" y="56"/>
                  </a:cubicBezTo>
                  <a:cubicBezTo>
                    <a:pt x="1515" y="100"/>
                    <a:pt x="1472" y="154"/>
                    <a:pt x="1449" y="188"/>
                  </a:cubicBezTo>
                  <a:cubicBezTo>
                    <a:pt x="1152" y="175"/>
                    <a:pt x="871" y="167"/>
                    <a:pt x="573" y="176"/>
                  </a:cubicBezTo>
                  <a:cubicBezTo>
                    <a:pt x="513" y="216"/>
                    <a:pt x="514" y="252"/>
                    <a:pt x="477" y="308"/>
                  </a:cubicBezTo>
                  <a:cubicBezTo>
                    <a:pt x="473" y="324"/>
                    <a:pt x="476" y="344"/>
                    <a:pt x="465" y="356"/>
                  </a:cubicBezTo>
                  <a:cubicBezTo>
                    <a:pt x="432" y="394"/>
                    <a:pt x="368" y="416"/>
                    <a:pt x="321" y="428"/>
                  </a:cubicBezTo>
                  <a:cubicBezTo>
                    <a:pt x="289" y="436"/>
                    <a:pt x="225" y="452"/>
                    <a:pt x="225" y="452"/>
                  </a:cubicBezTo>
                  <a:cubicBezTo>
                    <a:pt x="181" y="448"/>
                    <a:pt x="137" y="446"/>
                    <a:pt x="93" y="440"/>
                  </a:cubicBezTo>
                  <a:cubicBezTo>
                    <a:pt x="0" y="427"/>
                    <a:pt x="61" y="428"/>
                    <a:pt x="69" y="428"/>
                  </a:cubicBezTo>
                </a:path>
              </a:pathLst>
            </a:custGeom>
            <a:solidFill>
              <a:srgbClr val="FFFFCC"/>
            </a:solidFill>
            <a:ln>
              <a:noFill/>
            </a:ln>
            <a:effectLst/>
            <a:extLst>
              <a:ext uri="{91240B29-F687-4F45-9708-019B960494DF}">
                <a14:hiddenLine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 name="Oval 93"/>
            <p:cNvSpPr>
              <a:spLocks noChangeArrowheads="1"/>
            </p:cNvSpPr>
            <p:nvPr/>
          </p:nvSpPr>
          <p:spPr bwMode="auto">
            <a:xfrm>
              <a:off x="4121944" y="3303200"/>
              <a:ext cx="357188" cy="314325"/>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a:solidFill>
                    <a:srgbClr val="990066"/>
                  </a:solidFill>
                </a:rPr>
                <a:t>R2</a:t>
              </a:r>
            </a:p>
          </p:txBody>
        </p:sp>
        <p:sp>
          <p:nvSpPr>
            <p:cNvPr id="22" name="AutoShape 94"/>
            <p:cNvSpPr>
              <a:spLocks noChangeArrowheads="1"/>
            </p:cNvSpPr>
            <p:nvPr/>
          </p:nvSpPr>
          <p:spPr bwMode="auto">
            <a:xfrm>
              <a:off x="5127427" y="3676430"/>
              <a:ext cx="301228" cy="200025"/>
            </a:xfrm>
            <a:prstGeom prst="triangle">
              <a:avLst>
                <a:gd name="adj" fmla="val 50000"/>
              </a:avLst>
            </a:prstGeom>
            <a:solidFill>
              <a:srgbClr val="990033"/>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dirty="0">
                  <a:solidFill>
                    <a:srgbClr val="990066"/>
                  </a:solidFill>
                </a:rPr>
                <a:t>c</a:t>
              </a:r>
            </a:p>
          </p:txBody>
        </p:sp>
        <p:sp>
          <p:nvSpPr>
            <p:cNvPr id="23" name="Text Box 95"/>
            <p:cNvSpPr txBox="1">
              <a:spLocks noChangeArrowheads="1"/>
            </p:cNvSpPr>
            <p:nvPr/>
          </p:nvSpPr>
          <p:spPr bwMode="auto">
            <a:xfrm>
              <a:off x="5420321" y="3479413"/>
              <a:ext cx="88364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dirty="0">
                  <a:solidFill>
                    <a:srgbClr val="0033CC"/>
                  </a:solidFill>
                </a:rPr>
                <a:t>Spring</a:t>
              </a:r>
            </a:p>
            <a:p>
              <a:r>
                <a:rPr lang="en-US" altLang="en-US" sz="1350" dirty="0">
                  <a:solidFill>
                    <a:srgbClr val="0033CC"/>
                  </a:solidFill>
                </a:rPr>
                <a:t>Discharge</a:t>
              </a:r>
            </a:p>
          </p:txBody>
        </p:sp>
        <p:sp>
          <p:nvSpPr>
            <p:cNvPr id="24" name="Text Box 96"/>
            <p:cNvSpPr txBox="1">
              <a:spLocks noChangeArrowheads="1"/>
            </p:cNvSpPr>
            <p:nvPr/>
          </p:nvSpPr>
          <p:spPr bwMode="auto">
            <a:xfrm>
              <a:off x="5350627" y="2802462"/>
              <a:ext cx="201462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350" b="1" dirty="0"/>
                <a:t>Aquifer</a:t>
              </a:r>
            </a:p>
          </p:txBody>
        </p:sp>
        <p:grpSp>
          <p:nvGrpSpPr>
            <p:cNvPr id="25" name="Group 98"/>
            <p:cNvGrpSpPr>
              <a:grpSpLocks/>
            </p:cNvGrpSpPr>
            <p:nvPr/>
          </p:nvGrpSpPr>
          <p:grpSpPr bwMode="auto">
            <a:xfrm>
              <a:off x="2283284" y="2449522"/>
              <a:ext cx="320278" cy="352425"/>
              <a:chOff x="3549" y="1061"/>
              <a:chExt cx="377" cy="332"/>
            </a:xfrm>
          </p:grpSpPr>
          <p:sp>
            <p:nvSpPr>
              <p:cNvPr id="51" name="Freeform 99"/>
              <p:cNvSpPr>
                <a:spLocks/>
              </p:cNvSpPr>
              <p:nvPr/>
            </p:nvSpPr>
            <p:spPr bwMode="auto">
              <a:xfrm>
                <a:off x="3624" y="1133"/>
                <a:ext cx="227" cy="193"/>
              </a:xfrm>
              <a:custGeom>
                <a:avLst/>
                <a:gdLst>
                  <a:gd name="T0" fmla="*/ 502 w 909"/>
                  <a:gd name="T1" fmla="*/ 962 h 965"/>
                  <a:gd name="T2" fmla="*/ 591 w 909"/>
                  <a:gd name="T3" fmla="*/ 943 h 965"/>
                  <a:gd name="T4" fmla="*/ 672 w 909"/>
                  <a:gd name="T5" fmla="*/ 907 h 965"/>
                  <a:gd name="T6" fmla="*/ 744 w 909"/>
                  <a:gd name="T7" fmla="*/ 855 h 965"/>
                  <a:gd name="T8" fmla="*/ 805 w 909"/>
                  <a:gd name="T9" fmla="*/ 789 h 965"/>
                  <a:gd name="T10" fmla="*/ 854 w 909"/>
                  <a:gd name="T11" fmla="*/ 713 h 965"/>
                  <a:gd name="T12" fmla="*/ 889 w 909"/>
                  <a:gd name="T13" fmla="*/ 626 h 965"/>
                  <a:gd name="T14" fmla="*/ 907 w 909"/>
                  <a:gd name="T15" fmla="*/ 532 h 965"/>
                  <a:gd name="T16" fmla="*/ 907 w 909"/>
                  <a:gd name="T17" fmla="*/ 434 h 965"/>
                  <a:gd name="T18" fmla="*/ 889 w 909"/>
                  <a:gd name="T19" fmla="*/ 340 h 965"/>
                  <a:gd name="T20" fmla="*/ 854 w 909"/>
                  <a:gd name="T21" fmla="*/ 253 h 965"/>
                  <a:gd name="T22" fmla="*/ 805 w 909"/>
                  <a:gd name="T23" fmla="*/ 176 h 965"/>
                  <a:gd name="T24" fmla="*/ 744 w 909"/>
                  <a:gd name="T25" fmla="*/ 111 h 965"/>
                  <a:gd name="T26" fmla="*/ 672 w 909"/>
                  <a:gd name="T27" fmla="*/ 58 h 965"/>
                  <a:gd name="T28" fmla="*/ 591 w 909"/>
                  <a:gd name="T29" fmla="*/ 22 h 965"/>
                  <a:gd name="T30" fmla="*/ 502 w 909"/>
                  <a:gd name="T31" fmla="*/ 3 h 965"/>
                  <a:gd name="T32" fmla="*/ 409 w 909"/>
                  <a:gd name="T33" fmla="*/ 3 h 965"/>
                  <a:gd name="T34" fmla="*/ 320 w 909"/>
                  <a:gd name="T35" fmla="*/ 22 h 965"/>
                  <a:gd name="T36" fmla="*/ 239 w 909"/>
                  <a:gd name="T37" fmla="*/ 58 h 965"/>
                  <a:gd name="T38" fmla="*/ 166 w 909"/>
                  <a:gd name="T39" fmla="*/ 111 h 965"/>
                  <a:gd name="T40" fmla="*/ 104 w 909"/>
                  <a:gd name="T41" fmla="*/ 176 h 965"/>
                  <a:gd name="T42" fmla="*/ 55 w 909"/>
                  <a:gd name="T43" fmla="*/ 253 h 965"/>
                  <a:gd name="T44" fmla="*/ 20 w 909"/>
                  <a:gd name="T45" fmla="*/ 340 h 965"/>
                  <a:gd name="T46" fmla="*/ 2 w 909"/>
                  <a:gd name="T47" fmla="*/ 434 h 965"/>
                  <a:gd name="T48" fmla="*/ 2 w 909"/>
                  <a:gd name="T49" fmla="*/ 532 h 965"/>
                  <a:gd name="T50" fmla="*/ 20 w 909"/>
                  <a:gd name="T51" fmla="*/ 626 h 965"/>
                  <a:gd name="T52" fmla="*/ 55 w 909"/>
                  <a:gd name="T53" fmla="*/ 713 h 965"/>
                  <a:gd name="T54" fmla="*/ 104 w 909"/>
                  <a:gd name="T55" fmla="*/ 789 h 965"/>
                  <a:gd name="T56" fmla="*/ 166 w 909"/>
                  <a:gd name="T57" fmla="*/ 855 h 965"/>
                  <a:gd name="T58" fmla="*/ 239 w 909"/>
                  <a:gd name="T59" fmla="*/ 907 h 965"/>
                  <a:gd name="T60" fmla="*/ 320 w 909"/>
                  <a:gd name="T61" fmla="*/ 943 h 965"/>
                  <a:gd name="T62" fmla="*/ 409 w 909"/>
                  <a:gd name="T63" fmla="*/ 96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9" h="965">
                    <a:moveTo>
                      <a:pt x="455" y="965"/>
                    </a:moveTo>
                    <a:lnTo>
                      <a:pt x="502" y="962"/>
                    </a:lnTo>
                    <a:lnTo>
                      <a:pt x="546" y="955"/>
                    </a:lnTo>
                    <a:lnTo>
                      <a:pt x="591" y="943"/>
                    </a:lnTo>
                    <a:lnTo>
                      <a:pt x="632" y="928"/>
                    </a:lnTo>
                    <a:lnTo>
                      <a:pt x="672" y="907"/>
                    </a:lnTo>
                    <a:lnTo>
                      <a:pt x="709" y="883"/>
                    </a:lnTo>
                    <a:lnTo>
                      <a:pt x="744" y="855"/>
                    </a:lnTo>
                    <a:lnTo>
                      <a:pt x="776" y="824"/>
                    </a:lnTo>
                    <a:lnTo>
                      <a:pt x="805" y="789"/>
                    </a:lnTo>
                    <a:lnTo>
                      <a:pt x="832" y="753"/>
                    </a:lnTo>
                    <a:lnTo>
                      <a:pt x="854" y="713"/>
                    </a:lnTo>
                    <a:lnTo>
                      <a:pt x="873" y="671"/>
                    </a:lnTo>
                    <a:lnTo>
                      <a:pt x="889" y="626"/>
                    </a:lnTo>
                    <a:lnTo>
                      <a:pt x="899" y="581"/>
                    </a:lnTo>
                    <a:lnTo>
                      <a:pt x="907" y="532"/>
                    </a:lnTo>
                    <a:lnTo>
                      <a:pt x="909" y="483"/>
                    </a:lnTo>
                    <a:lnTo>
                      <a:pt x="907" y="434"/>
                    </a:lnTo>
                    <a:lnTo>
                      <a:pt x="899" y="386"/>
                    </a:lnTo>
                    <a:lnTo>
                      <a:pt x="889" y="340"/>
                    </a:lnTo>
                    <a:lnTo>
                      <a:pt x="873" y="295"/>
                    </a:lnTo>
                    <a:lnTo>
                      <a:pt x="854" y="253"/>
                    </a:lnTo>
                    <a:lnTo>
                      <a:pt x="832" y="213"/>
                    </a:lnTo>
                    <a:lnTo>
                      <a:pt x="805" y="176"/>
                    </a:lnTo>
                    <a:lnTo>
                      <a:pt x="776" y="142"/>
                    </a:lnTo>
                    <a:lnTo>
                      <a:pt x="744" y="111"/>
                    </a:lnTo>
                    <a:lnTo>
                      <a:pt x="709" y="83"/>
                    </a:lnTo>
                    <a:lnTo>
                      <a:pt x="672" y="58"/>
                    </a:lnTo>
                    <a:lnTo>
                      <a:pt x="632" y="39"/>
                    </a:lnTo>
                    <a:lnTo>
                      <a:pt x="591" y="22"/>
                    </a:lnTo>
                    <a:lnTo>
                      <a:pt x="546" y="10"/>
                    </a:lnTo>
                    <a:lnTo>
                      <a:pt x="502" y="3"/>
                    </a:lnTo>
                    <a:lnTo>
                      <a:pt x="455" y="0"/>
                    </a:lnTo>
                    <a:lnTo>
                      <a:pt x="409" y="3"/>
                    </a:lnTo>
                    <a:lnTo>
                      <a:pt x="364" y="10"/>
                    </a:lnTo>
                    <a:lnTo>
                      <a:pt x="320" y="22"/>
                    </a:lnTo>
                    <a:lnTo>
                      <a:pt x="278" y="39"/>
                    </a:lnTo>
                    <a:lnTo>
                      <a:pt x="239" y="58"/>
                    </a:lnTo>
                    <a:lnTo>
                      <a:pt x="201" y="83"/>
                    </a:lnTo>
                    <a:lnTo>
                      <a:pt x="166" y="111"/>
                    </a:lnTo>
                    <a:lnTo>
                      <a:pt x="133" y="142"/>
                    </a:lnTo>
                    <a:lnTo>
                      <a:pt x="104" y="176"/>
                    </a:lnTo>
                    <a:lnTo>
                      <a:pt x="78" y="213"/>
                    </a:lnTo>
                    <a:lnTo>
                      <a:pt x="55" y="253"/>
                    </a:lnTo>
                    <a:lnTo>
                      <a:pt x="36" y="295"/>
                    </a:lnTo>
                    <a:lnTo>
                      <a:pt x="20" y="340"/>
                    </a:lnTo>
                    <a:lnTo>
                      <a:pt x="10" y="386"/>
                    </a:lnTo>
                    <a:lnTo>
                      <a:pt x="2" y="434"/>
                    </a:lnTo>
                    <a:lnTo>
                      <a:pt x="0" y="483"/>
                    </a:lnTo>
                    <a:lnTo>
                      <a:pt x="2" y="532"/>
                    </a:lnTo>
                    <a:lnTo>
                      <a:pt x="10" y="581"/>
                    </a:lnTo>
                    <a:lnTo>
                      <a:pt x="20" y="626"/>
                    </a:lnTo>
                    <a:lnTo>
                      <a:pt x="36" y="671"/>
                    </a:lnTo>
                    <a:lnTo>
                      <a:pt x="55" y="713"/>
                    </a:lnTo>
                    <a:lnTo>
                      <a:pt x="78" y="753"/>
                    </a:lnTo>
                    <a:lnTo>
                      <a:pt x="104" y="789"/>
                    </a:lnTo>
                    <a:lnTo>
                      <a:pt x="133" y="824"/>
                    </a:lnTo>
                    <a:lnTo>
                      <a:pt x="166" y="855"/>
                    </a:lnTo>
                    <a:lnTo>
                      <a:pt x="201" y="883"/>
                    </a:lnTo>
                    <a:lnTo>
                      <a:pt x="239" y="907"/>
                    </a:lnTo>
                    <a:lnTo>
                      <a:pt x="278" y="928"/>
                    </a:lnTo>
                    <a:lnTo>
                      <a:pt x="320" y="943"/>
                    </a:lnTo>
                    <a:lnTo>
                      <a:pt x="364" y="955"/>
                    </a:lnTo>
                    <a:lnTo>
                      <a:pt x="409" y="962"/>
                    </a:lnTo>
                    <a:lnTo>
                      <a:pt x="455" y="96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2" name="Freeform 100"/>
              <p:cNvSpPr>
                <a:spLocks/>
              </p:cNvSpPr>
              <p:nvPr/>
            </p:nvSpPr>
            <p:spPr bwMode="auto">
              <a:xfrm>
                <a:off x="3624" y="1133"/>
                <a:ext cx="227" cy="193"/>
              </a:xfrm>
              <a:custGeom>
                <a:avLst/>
                <a:gdLst>
                  <a:gd name="T0" fmla="*/ 502 w 909"/>
                  <a:gd name="T1" fmla="*/ 962 h 965"/>
                  <a:gd name="T2" fmla="*/ 591 w 909"/>
                  <a:gd name="T3" fmla="*/ 943 h 965"/>
                  <a:gd name="T4" fmla="*/ 672 w 909"/>
                  <a:gd name="T5" fmla="*/ 907 h 965"/>
                  <a:gd name="T6" fmla="*/ 744 w 909"/>
                  <a:gd name="T7" fmla="*/ 855 h 965"/>
                  <a:gd name="T8" fmla="*/ 805 w 909"/>
                  <a:gd name="T9" fmla="*/ 789 h 965"/>
                  <a:gd name="T10" fmla="*/ 854 w 909"/>
                  <a:gd name="T11" fmla="*/ 713 h 965"/>
                  <a:gd name="T12" fmla="*/ 889 w 909"/>
                  <a:gd name="T13" fmla="*/ 626 h 965"/>
                  <a:gd name="T14" fmla="*/ 907 w 909"/>
                  <a:gd name="T15" fmla="*/ 532 h 965"/>
                  <a:gd name="T16" fmla="*/ 907 w 909"/>
                  <a:gd name="T17" fmla="*/ 434 h 965"/>
                  <a:gd name="T18" fmla="*/ 889 w 909"/>
                  <a:gd name="T19" fmla="*/ 340 h 965"/>
                  <a:gd name="T20" fmla="*/ 854 w 909"/>
                  <a:gd name="T21" fmla="*/ 253 h 965"/>
                  <a:gd name="T22" fmla="*/ 805 w 909"/>
                  <a:gd name="T23" fmla="*/ 176 h 965"/>
                  <a:gd name="T24" fmla="*/ 744 w 909"/>
                  <a:gd name="T25" fmla="*/ 111 h 965"/>
                  <a:gd name="T26" fmla="*/ 672 w 909"/>
                  <a:gd name="T27" fmla="*/ 58 h 965"/>
                  <a:gd name="T28" fmla="*/ 591 w 909"/>
                  <a:gd name="T29" fmla="*/ 22 h 965"/>
                  <a:gd name="T30" fmla="*/ 502 w 909"/>
                  <a:gd name="T31" fmla="*/ 3 h 965"/>
                  <a:gd name="T32" fmla="*/ 409 w 909"/>
                  <a:gd name="T33" fmla="*/ 3 h 965"/>
                  <a:gd name="T34" fmla="*/ 320 w 909"/>
                  <a:gd name="T35" fmla="*/ 22 h 965"/>
                  <a:gd name="T36" fmla="*/ 239 w 909"/>
                  <a:gd name="T37" fmla="*/ 58 h 965"/>
                  <a:gd name="T38" fmla="*/ 166 w 909"/>
                  <a:gd name="T39" fmla="*/ 111 h 965"/>
                  <a:gd name="T40" fmla="*/ 104 w 909"/>
                  <a:gd name="T41" fmla="*/ 176 h 965"/>
                  <a:gd name="T42" fmla="*/ 55 w 909"/>
                  <a:gd name="T43" fmla="*/ 253 h 965"/>
                  <a:gd name="T44" fmla="*/ 20 w 909"/>
                  <a:gd name="T45" fmla="*/ 340 h 965"/>
                  <a:gd name="T46" fmla="*/ 2 w 909"/>
                  <a:gd name="T47" fmla="*/ 434 h 965"/>
                  <a:gd name="T48" fmla="*/ 2 w 909"/>
                  <a:gd name="T49" fmla="*/ 532 h 965"/>
                  <a:gd name="T50" fmla="*/ 20 w 909"/>
                  <a:gd name="T51" fmla="*/ 626 h 965"/>
                  <a:gd name="T52" fmla="*/ 55 w 909"/>
                  <a:gd name="T53" fmla="*/ 713 h 965"/>
                  <a:gd name="T54" fmla="*/ 104 w 909"/>
                  <a:gd name="T55" fmla="*/ 789 h 965"/>
                  <a:gd name="T56" fmla="*/ 166 w 909"/>
                  <a:gd name="T57" fmla="*/ 855 h 965"/>
                  <a:gd name="T58" fmla="*/ 239 w 909"/>
                  <a:gd name="T59" fmla="*/ 907 h 965"/>
                  <a:gd name="T60" fmla="*/ 320 w 909"/>
                  <a:gd name="T61" fmla="*/ 943 h 965"/>
                  <a:gd name="T62" fmla="*/ 409 w 909"/>
                  <a:gd name="T63" fmla="*/ 96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9" h="965">
                    <a:moveTo>
                      <a:pt x="455" y="965"/>
                    </a:moveTo>
                    <a:lnTo>
                      <a:pt x="502" y="962"/>
                    </a:lnTo>
                    <a:lnTo>
                      <a:pt x="546" y="955"/>
                    </a:lnTo>
                    <a:lnTo>
                      <a:pt x="591" y="943"/>
                    </a:lnTo>
                    <a:lnTo>
                      <a:pt x="632" y="928"/>
                    </a:lnTo>
                    <a:lnTo>
                      <a:pt x="672" y="907"/>
                    </a:lnTo>
                    <a:lnTo>
                      <a:pt x="709" y="883"/>
                    </a:lnTo>
                    <a:lnTo>
                      <a:pt x="744" y="855"/>
                    </a:lnTo>
                    <a:lnTo>
                      <a:pt x="776" y="824"/>
                    </a:lnTo>
                    <a:lnTo>
                      <a:pt x="805" y="789"/>
                    </a:lnTo>
                    <a:lnTo>
                      <a:pt x="832" y="753"/>
                    </a:lnTo>
                    <a:lnTo>
                      <a:pt x="854" y="713"/>
                    </a:lnTo>
                    <a:lnTo>
                      <a:pt x="873" y="671"/>
                    </a:lnTo>
                    <a:lnTo>
                      <a:pt x="889" y="626"/>
                    </a:lnTo>
                    <a:lnTo>
                      <a:pt x="899" y="581"/>
                    </a:lnTo>
                    <a:lnTo>
                      <a:pt x="907" y="532"/>
                    </a:lnTo>
                    <a:lnTo>
                      <a:pt x="909" y="483"/>
                    </a:lnTo>
                    <a:lnTo>
                      <a:pt x="907" y="434"/>
                    </a:lnTo>
                    <a:lnTo>
                      <a:pt x="899" y="386"/>
                    </a:lnTo>
                    <a:lnTo>
                      <a:pt x="889" y="340"/>
                    </a:lnTo>
                    <a:lnTo>
                      <a:pt x="873" y="295"/>
                    </a:lnTo>
                    <a:lnTo>
                      <a:pt x="854" y="253"/>
                    </a:lnTo>
                    <a:lnTo>
                      <a:pt x="832" y="213"/>
                    </a:lnTo>
                    <a:lnTo>
                      <a:pt x="805" y="176"/>
                    </a:lnTo>
                    <a:lnTo>
                      <a:pt x="776" y="142"/>
                    </a:lnTo>
                    <a:lnTo>
                      <a:pt x="744" y="111"/>
                    </a:lnTo>
                    <a:lnTo>
                      <a:pt x="709" y="83"/>
                    </a:lnTo>
                    <a:lnTo>
                      <a:pt x="672" y="58"/>
                    </a:lnTo>
                    <a:lnTo>
                      <a:pt x="632" y="39"/>
                    </a:lnTo>
                    <a:lnTo>
                      <a:pt x="591" y="22"/>
                    </a:lnTo>
                    <a:lnTo>
                      <a:pt x="546" y="10"/>
                    </a:lnTo>
                    <a:lnTo>
                      <a:pt x="502" y="3"/>
                    </a:lnTo>
                    <a:lnTo>
                      <a:pt x="455" y="0"/>
                    </a:lnTo>
                    <a:lnTo>
                      <a:pt x="409" y="3"/>
                    </a:lnTo>
                    <a:lnTo>
                      <a:pt x="364" y="10"/>
                    </a:lnTo>
                    <a:lnTo>
                      <a:pt x="320" y="22"/>
                    </a:lnTo>
                    <a:lnTo>
                      <a:pt x="278" y="39"/>
                    </a:lnTo>
                    <a:lnTo>
                      <a:pt x="239" y="58"/>
                    </a:lnTo>
                    <a:lnTo>
                      <a:pt x="201" y="83"/>
                    </a:lnTo>
                    <a:lnTo>
                      <a:pt x="166" y="111"/>
                    </a:lnTo>
                    <a:lnTo>
                      <a:pt x="133" y="142"/>
                    </a:lnTo>
                    <a:lnTo>
                      <a:pt x="104" y="176"/>
                    </a:lnTo>
                    <a:lnTo>
                      <a:pt x="78" y="213"/>
                    </a:lnTo>
                    <a:lnTo>
                      <a:pt x="55" y="253"/>
                    </a:lnTo>
                    <a:lnTo>
                      <a:pt x="36" y="295"/>
                    </a:lnTo>
                    <a:lnTo>
                      <a:pt x="20" y="340"/>
                    </a:lnTo>
                    <a:lnTo>
                      <a:pt x="10" y="386"/>
                    </a:lnTo>
                    <a:lnTo>
                      <a:pt x="2" y="434"/>
                    </a:lnTo>
                    <a:lnTo>
                      <a:pt x="0" y="483"/>
                    </a:lnTo>
                    <a:lnTo>
                      <a:pt x="2" y="532"/>
                    </a:lnTo>
                    <a:lnTo>
                      <a:pt x="10" y="581"/>
                    </a:lnTo>
                    <a:lnTo>
                      <a:pt x="20" y="626"/>
                    </a:lnTo>
                    <a:lnTo>
                      <a:pt x="36" y="671"/>
                    </a:lnTo>
                    <a:lnTo>
                      <a:pt x="55" y="713"/>
                    </a:lnTo>
                    <a:lnTo>
                      <a:pt x="78" y="753"/>
                    </a:lnTo>
                    <a:lnTo>
                      <a:pt x="104" y="789"/>
                    </a:lnTo>
                    <a:lnTo>
                      <a:pt x="133" y="824"/>
                    </a:lnTo>
                    <a:lnTo>
                      <a:pt x="166" y="855"/>
                    </a:lnTo>
                    <a:lnTo>
                      <a:pt x="201" y="883"/>
                    </a:lnTo>
                    <a:lnTo>
                      <a:pt x="239" y="907"/>
                    </a:lnTo>
                    <a:lnTo>
                      <a:pt x="278" y="928"/>
                    </a:lnTo>
                    <a:lnTo>
                      <a:pt x="320" y="943"/>
                    </a:lnTo>
                    <a:lnTo>
                      <a:pt x="364" y="955"/>
                    </a:lnTo>
                    <a:lnTo>
                      <a:pt x="409" y="962"/>
                    </a:lnTo>
                    <a:lnTo>
                      <a:pt x="455" y="96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3" name="Freeform 101"/>
              <p:cNvSpPr>
                <a:spLocks/>
              </p:cNvSpPr>
              <p:nvPr/>
            </p:nvSpPr>
            <p:spPr bwMode="auto">
              <a:xfrm>
                <a:off x="3754" y="1098"/>
                <a:ext cx="10" cy="32"/>
              </a:xfrm>
              <a:custGeom>
                <a:avLst/>
                <a:gdLst>
                  <a:gd name="T0" fmla="*/ 42 w 42"/>
                  <a:gd name="T1" fmla="*/ 0 h 159"/>
                  <a:gd name="T2" fmla="*/ 0 w 42"/>
                  <a:gd name="T3" fmla="*/ 154 h 159"/>
                  <a:gd name="T4" fmla="*/ 6 w 42"/>
                  <a:gd name="T5" fmla="*/ 155 h 159"/>
                  <a:gd name="T6" fmla="*/ 14 w 42"/>
                  <a:gd name="T7" fmla="*/ 156 h 159"/>
                  <a:gd name="T8" fmla="*/ 20 w 42"/>
                  <a:gd name="T9" fmla="*/ 157 h 159"/>
                  <a:gd name="T10" fmla="*/ 26 w 42"/>
                  <a:gd name="T11" fmla="*/ 159 h 159"/>
                  <a:gd name="T12" fmla="*/ 42 w 42"/>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42" h="159">
                    <a:moveTo>
                      <a:pt x="42" y="0"/>
                    </a:moveTo>
                    <a:lnTo>
                      <a:pt x="0" y="154"/>
                    </a:lnTo>
                    <a:lnTo>
                      <a:pt x="6" y="155"/>
                    </a:lnTo>
                    <a:lnTo>
                      <a:pt x="14" y="156"/>
                    </a:lnTo>
                    <a:lnTo>
                      <a:pt x="20" y="157"/>
                    </a:lnTo>
                    <a:lnTo>
                      <a:pt x="26" y="159"/>
                    </a:lnTo>
                    <a:lnTo>
                      <a:pt x="4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4" name="Freeform 102"/>
              <p:cNvSpPr>
                <a:spLocks/>
              </p:cNvSpPr>
              <p:nvPr/>
            </p:nvSpPr>
            <p:spPr bwMode="auto">
              <a:xfrm>
                <a:off x="3781" y="1106"/>
                <a:ext cx="13" cy="32"/>
              </a:xfrm>
              <a:custGeom>
                <a:avLst/>
                <a:gdLst>
                  <a:gd name="T0" fmla="*/ 52 w 52"/>
                  <a:gd name="T1" fmla="*/ 0 h 159"/>
                  <a:gd name="T2" fmla="*/ 0 w 52"/>
                  <a:gd name="T3" fmla="*/ 147 h 159"/>
                  <a:gd name="T4" fmla="*/ 6 w 52"/>
                  <a:gd name="T5" fmla="*/ 149 h 159"/>
                  <a:gd name="T6" fmla="*/ 12 w 52"/>
                  <a:gd name="T7" fmla="*/ 153 h 159"/>
                  <a:gd name="T8" fmla="*/ 19 w 52"/>
                  <a:gd name="T9" fmla="*/ 155 h 159"/>
                  <a:gd name="T10" fmla="*/ 25 w 52"/>
                  <a:gd name="T11" fmla="*/ 159 h 159"/>
                  <a:gd name="T12" fmla="*/ 52 w 52"/>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52" h="159">
                    <a:moveTo>
                      <a:pt x="52" y="0"/>
                    </a:moveTo>
                    <a:lnTo>
                      <a:pt x="0" y="147"/>
                    </a:lnTo>
                    <a:lnTo>
                      <a:pt x="6" y="149"/>
                    </a:lnTo>
                    <a:lnTo>
                      <a:pt x="12" y="153"/>
                    </a:lnTo>
                    <a:lnTo>
                      <a:pt x="19" y="155"/>
                    </a:lnTo>
                    <a:lnTo>
                      <a:pt x="25" y="159"/>
                    </a:lnTo>
                    <a:lnTo>
                      <a:pt x="5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5" name="Freeform 103"/>
              <p:cNvSpPr>
                <a:spLocks/>
              </p:cNvSpPr>
              <p:nvPr/>
            </p:nvSpPr>
            <p:spPr bwMode="auto">
              <a:xfrm>
                <a:off x="3806" y="1121"/>
                <a:ext cx="23" cy="29"/>
              </a:xfrm>
              <a:custGeom>
                <a:avLst/>
                <a:gdLst>
                  <a:gd name="T0" fmla="*/ 93 w 93"/>
                  <a:gd name="T1" fmla="*/ 0 h 144"/>
                  <a:gd name="T2" fmla="*/ 0 w 93"/>
                  <a:gd name="T3" fmla="*/ 126 h 144"/>
                  <a:gd name="T4" fmla="*/ 5 w 93"/>
                  <a:gd name="T5" fmla="*/ 130 h 144"/>
                  <a:gd name="T6" fmla="*/ 12 w 93"/>
                  <a:gd name="T7" fmla="*/ 134 h 144"/>
                  <a:gd name="T8" fmla="*/ 17 w 93"/>
                  <a:gd name="T9" fmla="*/ 139 h 144"/>
                  <a:gd name="T10" fmla="*/ 22 w 93"/>
                  <a:gd name="T11" fmla="*/ 144 h 144"/>
                  <a:gd name="T12" fmla="*/ 93 w 93"/>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93" h="144">
                    <a:moveTo>
                      <a:pt x="93" y="0"/>
                    </a:moveTo>
                    <a:lnTo>
                      <a:pt x="0" y="126"/>
                    </a:lnTo>
                    <a:lnTo>
                      <a:pt x="5" y="130"/>
                    </a:lnTo>
                    <a:lnTo>
                      <a:pt x="12" y="134"/>
                    </a:lnTo>
                    <a:lnTo>
                      <a:pt x="17" y="139"/>
                    </a:lnTo>
                    <a:lnTo>
                      <a:pt x="22" y="144"/>
                    </a:lnTo>
                    <a:lnTo>
                      <a:pt x="93"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6" name="Freeform 104"/>
              <p:cNvSpPr>
                <a:spLocks/>
              </p:cNvSpPr>
              <p:nvPr/>
            </p:nvSpPr>
            <p:spPr bwMode="auto">
              <a:xfrm>
                <a:off x="3827" y="1142"/>
                <a:ext cx="29" cy="25"/>
              </a:xfrm>
              <a:custGeom>
                <a:avLst/>
                <a:gdLst>
                  <a:gd name="T0" fmla="*/ 118 w 118"/>
                  <a:gd name="T1" fmla="*/ 0 h 125"/>
                  <a:gd name="T2" fmla="*/ 0 w 118"/>
                  <a:gd name="T3" fmla="*/ 102 h 125"/>
                  <a:gd name="T4" fmla="*/ 5 w 118"/>
                  <a:gd name="T5" fmla="*/ 108 h 125"/>
                  <a:gd name="T6" fmla="*/ 9 w 118"/>
                  <a:gd name="T7" fmla="*/ 113 h 125"/>
                  <a:gd name="T8" fmla="*/ 14 w 118"/>
                  <a:gd name="T9" fmla="*/ 119 h 125"/>
                  <a:gd name="T10" fmla="*/ 19 w 118"/>
                  <a:gd name="T11" fmla="*/ 125 h 125"/>
                  <a:gd name="T12" fmla="*/ 118 w 11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118" h="125">
                    <a:moveTo>
                      <a:pt x="118" y="0"/>
                    </a:moveTo>
                    <a:lnTo>
                      <a:pt x="0" y="102"/>
                    </a:lnTo>
                    <a:lnTo>
                      <a:pt x="5" y="108"/>
                    </a:lnTo>
                    <a:lnTo>
                      <a:pt x="9" y="113"/>
                    </a:lnTo>
                    <a:lnTo>
                      <a:pt x="14" y="119"/>
                    </a:lnTo>
                    <a:lnTo>
                      <a:pt x="19" y="125"/>
                    </a:lnTo>
                    <a:lnTo>
                      <a:pt x="118"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7" name="Freeform 105"/>
              <p:cNvSpPr>
                <a:spLocks/>
              </p:cNvSpPr>
              <p:nvPr/>
            </p:nvSpPr>
            <p:spPr bwMode="auto">
              <a:xfrm>
                <a:off x="3843" y="1172"/>
                <a:ext cx="33" cy="17"/>
              </a:xfrm>
              <a:custGeom>
                <a:avLst/>
                <a:gdLst>
                  <a:gd name="T0" fmla="*/ 131 w 131"/>
                  <a:gd name="T1" fmla="*/ 0 h 85"/>
                  <a:gd name="T2" fmla="*/ 0 w 131"/>
                  <a:gd name="T3" fmla="*/ 59 h 85"/>
                  <a:gd name="T4" fmla="*/ 3 w 131"/>
                  <a:gd name="T5" fmla="*/ 65 h 85"/>
                  <a:gd name="T6" fmla="*/ 7 w 131"/>
                  <a:gd name="T7" fmla="*/ 72 h 85"/>
                  <a:gd name="T8" fmla="*/ 10 w 131"/>
                  <a:gd name="T9" fmla="*/ 78 h 85"/>
                  <a:gd name="T10" fmla="*/ 12 w 131"/>
                  <a:gd name="T11" fmla="*/ 85 h 85"/>
                  <a:gd name="T12" fmla="*/ 131 w 13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31" h="85">
                    <a:moveTo>
                      <a:pt x="131" y="0"/>
                    </a:moveTo>
                    <a:lnTo>
                      <a:pt x="0" y="59"/>
                    </a:lnTo>
                    <a:lnTo>
                      <a:pt x="3" y="65"/>
                    </a:lnTo>
                    <a:lnTo>
                      <a:pt x="7" y="72"/>
                    </a:lnTo>
                    <a:lnTo>
                      <a:pt x="10" y="78"/>
                    </a:lnTo>
                    <a:lnTo>
                      <a:pt x="12" y="85"/>
                    </a:lnTo>
                    <a:lnTo>
                      <a:pt x="131"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8" name="Freeform 106"/>
              <p:cNvSpPr>
                <a:spLocks/>
              </p:cNvSpPr>
              <p:nvPr/>
            </p:nvSpPr>
            <p:spPr bwMode="auto">
              <a:xfrm>
                <a:off x="3853" y="1196"/>
                <a:ext cx="35" cy="15"/>
              </a:xfrm>
              <a:custGeom>
                <a:avLst/>
                <a:gdLst>
                  <a:gd name="T0" fmla="*/ 141 w 141"/>
                  <a:gd name="T1" fmla="*/ 0 h 72"/>
                  <a:gd name="T2" fmla="*/ 0 w 141"/>
                  <a:gd name="T3" fmla="*/ 41 h 72"/>
                  <a:gd name="T4" fmla="*/ 2 w 141"/>
                  <a:gd name="T5" fmla="*/ 48 h 72"/>
                  <a:gd name="T6" fmla="*/ 3 w 141"/>
                  <a:gd name="T7" fmla="*/ 56 h 72"/>
                  <a:gd name="T8" fmla="*/ 6 w 141"/>
                  <a:gd name="T9" fmla="*/ 64 h 72"/>
                  <a:gd name="T10" fmla="*/ 7 w 141"/>
                  <a:gd name="T11" fmla="*/ 72 h 72"/>
                  <a:gd name="T12" fmla="*/ 141 w 14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41" h="72">
                    <a:moveTo>
                      <a:pt x="141" y="0"/>
                    </a:moveTo>
                    <a:lnTo>
                      <a:pt x="0" y="41"/>
                    </a:lnTo>
                    <a:lnTo>
                      <a:pt x="2" y="48"/>
                    </a:lnTo>
                    <a:lnTo>
                      <a:pt x="3" y="56"/>
                    </a:lnTo>
                    <a:lnTo>
                      <a:pt x="6" y="64"/>
                    </a:lnTo>
                    <a:lnTo>
                      <a:pt x="7" y="72"/>
                    </a:lnTo>
                    <a:lnTo>
                      <a:pt x="141"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59" name="Freeform 107"/>
              <p:cNvSpPr>
                <a:spLocks/>
              </p:cNvSpPr>
              <p:nvPr/>
            </p:nvSpPr>
            <p:spPr bwMode="auto">
              <a:xfrm>
                <a:off x="3856" y="1226"/>
                <a:ext cx="37" cy="7"/>
              </a:xfrm>
              <a:custGeom>
                <a:avLst/>
                <a:gdLst>
                  <a:gd name="T0" fmla="*/ 1 w 147"/>
                  <a:gd name="T1" fmla="*/ 32 h 37"/>
                  <a:gd name="T2" fmla="*/ 147 w 147"/>
                  <a:gd name="T3" fmla="*/ 37 h 37"/>
                  <a:gd name="T4" fmla="*/ 0 w 147"/>
                  <a:gd name="T5" fmla="*/ 0 h 37"/>
                  <a:gd name="T6" fmla="*/ 1 w 147"/>
                  <a:gd name="T7" fmla="*/ 4 h 37"/>
                  <a:gd name="T8" fmla="*/ 1 w 147"/>
                  <a:gd name="T9" fmla="*/ 10 h 37"/>
                  <a:gd name="T10" fmla="*/ 1 w 147"/>
                  <a:gd name="T11" fmla="*/ 15 h 37"/>
                  <a:gd name="T12" fmla="*/ 1 w 147"/>
                  <a:gd name="T13" fmla="*/ 20 h 37"/>
                  <a:gd name="T14" fmla="*/ 1 w 147"/>
                  <a:gd name="T15" fmla="*/ 24 h 37"/>
                  <a:gd name="T16" fmla="*/ 1 w 147"/>
                  <a:gd name="T17" fmla="*/ 26 h 37"/>
                  <a:gd name="T18" fmla="*/ 1 w 147"/>
                  <a:gd name="T19" fmla="*/ 30 h 37"/>
                  <a:gd name="T20" fmla="*/ 1 w 147"/>
                  <a:gd name="T21"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37">
                    <a:moveTo>
                      <a:pt x="1" y="32"/>
                    </a:moveTo>
                    <a:lnTo>
                      <a:pt x="147" y="37"/>
                    </a:lnTo>
                    <a:lnTo>
                      <a:pt x="0" y="0"/>
                    </a:lnTo>
                    <a:lnTo>
                      <a:pt x="1" y="4"/>
                    </a:lnTo>
                    <a:lnTo>
                      <a:pt x="1" y="10"/>
                    </a:lnTo>
                    <a:lnTo>
                      <a:pt x="1" y="15"/>
                    </a:lnTo>
                    <a:lnTo>
                      <a:pt x="1" y="20"/>
                    </a:lnTo>
                    <a:lnTo>
                      <a:pt x="1" y="24"/>
                    </a:lnTo>
                    <a:lnTo>
                      <a:pt x="1" y="26"/>
                    </a:lnTo>
                    <a:lnTo>
                      <a:pt x="1" y="30"/>
                    </a:lnTo>
                    <a:lnTo>
                      <a:pt x="1" y="3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0" name="Freeform 108"/>
              <p:cNvSpPr>
                <a:spLocks/>
              </p:cNvSpPr>
              <p:nvPr/>
            </p:nvSpPr>
            <p:spPr bwMode="auto">
              <a:xfrm>
                <a:off x="3853" y="1248"/>
                <a:ext cx="34" cy="14"/>
              </a:xfrm>
              <a:custGeom>
                <a:avLst/>
                <a:gdLst>
                  <a:gd name="T0" fmla="*/ 137 w 137"/>
                  <a:gd name="T1" fmla="*/ 70 h 70"/>
                  <a:gd name="T2" fmla="*/ 7 w 137"/>
                  <a:gd name="T3" fmla="*/ 0 h 70"/>
                  <a:gd name="T4" fmla="*/ 6 w 137"/>
                  <a:gd name="T5" fmla="*/ 8 h 70"/>
                  <a:gd name="T6" fmla="*/ 3 w 137"/>
                  <a:gd name="T7" fmla="*/ 16 h 70"/>
                  <a:gd name="T8" fmla="*/ 2 w 137"/>
                  <a:gd name="T9" fmla="*/ 23 h 70"/>
                  <a:gd name="T10" fmla="*/ 0 w 137"/>
                  <a:gd name="T11" fmla="*/ 30 h 70"/>
                  <a:gd name="T12" fmla="*/ 137 w 137"/>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137" h="70">
                    <a:moveTo>
                      <a:pt x="137" y="70"/>
                    </a:moveTo>
                    <a:lnTo>
                      <a:pt x="7" y="0"/>
                    </a:lnTo>
                    <a:lnTo>
                      <a:pt x="6" y="8"/>
                    </a:lnTo>
                    <a:lnTo>
                      <a:pt x="3" y="16"/>
                    </a:lnTo>
                    <a:lnTo>
                      <a:pt x="2" y="23"/>
                    </a:lnTo>
                    <a:lnTo>
                      <a:pt x="0" y="30"/>
                    </a:lnTo>
                    <a:lnTo>
                      <a:pt x="137" y="7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1" name="Freeform 109"/>
              <p:cNvSpPr>
                <a:spLocks/>
              </p:cNvSpPr>
              <p:nvPr/>
            </p:nvSpPr>
            <p:spPr bwMode="auto">
              <a:xfrm>
                <a:off x="3843" y="1270"/>
                <a:ext cx="33" cy="17"/>
              </a:xfrm>
              <a:custGeom>
                <a:avLst/>
                <a:gdLst>
                  <a:gd name="T0" fmla="*/ 131 w 131"/>
                  <a:gd name="T1" fmla="*/ 85 h 85"/>
                  <a:gd name="T2" fmla="*/ 12 w 131"/>
                  <a:gd name="T3" fmla="*/ 0 h 85"/>
                  <a:gd name="T4" fmla="*/ 10 w 131"/>
                  <a:gd name="T5" fmla="*/ 7 h 85"/>
                  <a:gd name="T6" fmla="*/ 7 w 131"/>
                  <a:gd name="T7" fmla="*/ 13 h 85"/>
                  <a:gd name="T8" fmla="*/ 3 w 131"/>
                  <a:gd name="T9" fmla="*/ 20 h 85"/>
                  <a:gd name="T10" fmla="*/ 0 w 131"/>
                  <a:gd name="T11" fmla="*/ 27 h 85"/>
                  <a:gd name="T12" fmla="*/ 131 w 131"/>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31" h="85">
                    <a:moveTo>
                      <a:pt x="131" y="85"/>
                    </a:moveTo>
                    <a:lnTo>
                      <a:pt x="12" y="0"/>
                    </a:lnTo>
                    <a:lnTo>
                      <a:pt x="10" y="7"/>
                    </a:lnTo>
                    <a:lnTo>
                      <a:pt x="7" y="13"/>
                    </a:lnTo>
                    <a:lnTo>
                      <a:pt x="3" y="20"/>
                    </a:lnTo>
                    <a:lnTo>
                      <a:pt x="0" y="27"/>
                    </a:lnTo>
                    <a:lnTo>
                      <a:pt x="131" y="8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2" name="Freeform 110"/>
              <p:cNvSpPr>
                <a:spLocks/>
              </p:cNvSpPr>
              <p:nvPr/>
            </p:nvSpPr>
            <p:spPr bwMode="auto">
              <a:xfrm>
                <a:off x="3827" y="1292"/>
                <a:ext cx="29" cy="25"/>
              </a:xfrm>
              <a:custGeom>
                <a:avLst/>
                <a:gdLst>
                  <a:gd name="T0" fmla="*/ 18 w 117"/>
                  <a:gd name="T1" fmla="*/ 0 h 125"/>
                  <a:gd name="T2" fmla="*/ 13 w 117"/>
                  <a:gd name="T3" fmla="*/ 6 h 125"/>
                  <a:gd name="T4" fmla="*/ 9 w 117"/>
                  <a:gd name="T5" fmla="*/ 12 h 125"/>
                  <a:gd name="T6" fmla="*/ 4 w 117"/>
                  <a:gd name="T7" fmla="*/ 18 h 125"/>
                  <a:gd name="T8" fmla="*/ 0 w 117"/>
                  <a:gd name="T9" fmla="*/ 24 h 125"/>
                  <a:gd name="T10" fmla="*/ 117 w 117"/>
                  <a:gd name="T11" fmla="*/ 125 h 125"/>
                  <a:gd name="T12" fmla="*/ 18 w 117"/>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117" h="125">
                    <a:moveTo>
                      <a:pt x="18" y="0"/>
                    </a:moveTo>
                    <a:lnTo>
                      <a:pt x="13" y="6"/>
                    </a:lnTo>
                    <a:lnTo>
                      <a:pt x="9" y="12"/>
                    </a:lnTo>
                    <a:lnTo>
                      <a:pt x="4" y="18"/>
                    </a:lnTo>
                    <a:lnTo>
                      <a:pt x="0" y="24"/>
                    </a:lnTo>
                    <a:lnTo>
                      <a:pt x="117" y="125"/>
                    </a:lnTo>
                    <a:lnTo>
                      <a:pt x="18"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3" name="Freeform 111"/>
              <p:cNvSpPr>
                <a:spLocks/>
              </p:cNvSpPr>
              <p:nvPr/>
            </p:nvSpPr>
            <p:spPr bwMode="auto">
              <a:xfrm>
                <a:off x="3806" y="1309"/>
                <a:ext cx="23" cy="29"/>
              </a:xfrm>
              <a:custGeom>
                <a:avLst/>
                <a:gdLst>
                  <a:gd name="T0" fmla="*/ 22 w 93"/>
                  <a:gd name="T1" fmla="*/ 0 h 142"/>
                  <a:gd name="T2" fmla="*/ 17 w 93"/>
                  <a:gd name="T3" fmla="*/ 4 h 142"/>
                  <a:gd name="T4" fmla="*/ 12 w 93"/>
                  <a:gd name="T5" fmla="*/ 8 h 142"/>
                  <a:gd name="T6" fmla="*/ 5 w 93"/>
                  <a:gd name="T7" fmla="*/ 13 h 142"/>
                  <a:gd name="T8" fmla="*/ 0 w 93"/>
                  <a:gd name="T9" fmla="*/ 16 h 142"/>
                  <a:gd name="T10" fmla="*/ 93 w 93"/>
                  <a:gd name="T11" fmla="*/ 142 h 142"/>
                  <a:gd name="T12" fmla="*/ 22 w 93"/>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93" h="142">
                    <a:moveTo>
                      <a:pt x="22" y="0"/>
                    </a:moveTo>
                    <a:lnTo>
                      <a:pt x="17" y="4"/>
                    </a:lnTo>
                    <a:lnTo>
                      <a:pt x="12" y="8"/>
                    </a:lnTo>
                    <a:lnTo>
                      <a:pt x="5" y="13"/>
                    </a:lnTo>
                    <a:lnTo>
                      <a:pt x="0" y="16"/>
                    </a:lnTo>
                    <a:lnTo>
                      <a:pt x="93" y="142"/>
                    </a:lnTo>
                    <a:lnTo>
                      <a:pt x="2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4" name="Freeform 112"/>
              <p:cNvSpPr>
                <a:spLocks/>
              </p:cNvSpPr>
              <p:nvPr/>
            </p:nvSpPr>
            <p:spPr bwMode="auto">
              <a:xfrm>
                <a:off x="3781" y="1322"/>
                <a:ext cx="13" cy="31"/>
              </a:xfrm>
              <a:custGeom>
                <a:avLst/>
                <a:gdLst>
                  <a:gd name="T0" fmla="*/ 51 w 51"/>
                  <a:gd name="T1" fmla="*/ 158 h 158"/>
                  <a:gd name="T2" fmla="*/ 24 w 51"/>
                  <a:gd name="T3" fmla="*/ 0 h 158"/>
                  <a:gd name="T4" fmla="*/ 18 w 51"/>
                  <a:gd name="T5" fmla="*/ 3 h 158"/>
                  <a:gd name="T6" fmla="*/ 11 w 51"/>
                  <a:gd name="T7" fmla="*/ 5 h 158"/>
                  <a:gd name="T8" fmla="*/ 5 w 51"/>
                  <a:gd name="T9" fmla="*/ 9 h 158"/>
                  <a:gd name="T10" fmla="*/ 0 w 51"/>
                  <a:gd name="T11" fmla="*/ 11 h 158"/>
                  <a:gd name="T12" fmla="*/ 51 w 51"/>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51" h="158">
                    <a:moveTo>
                      <a:pt x="51" y="158"/>
                    </a:moveTo>
                    <a:lnTo>
                      <a:pt x="24" y="0"/>
                    </a:lnTo>
                    <a:lnTo>
                      <a:pt x="18" y="3"/>
                    </a:lnTo>
                    <a:lnTo>
                      <a:pt x="11" y="5"/>
                    </a:lnTo>
                    <a:lnTo>
                      <a:pt x="5" y="9"/>
                    </a:lnTo>
                    <a:lnTo>
                      <a:pt x="0" y="11"/>
                    </a:lnTo>
                    <a:lnTo>
                      <a:pt x="51" y="15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5" name="Freeform 113"/>
              <p:cNvSpPr>
                <a:spLocks/>
              </p:cNvSpPr>
              <p:nvPr/>
            </p:nvSpPr>
            <p:spPr bwMode="auto">
              <a:xfrm>
                <a:off x="3754" y="1329"/>
                <a:ext cx="10" cy="32"/>
              </a:xfrm>
              <a:custGeom>
                <a:avLst/>
                <a:gdLst>
                  <a:gd name="T0" fmla="*/ 42 w 42"/>
                  <a:gd name="T1" fmla="*/ 157 h 157"/>
                  <a:gd name="T2" fmla="*/ 26 w 42"/>
                  <a:gd name="T3" fmla="*/ 0 h 157"/>
                  <a:gd name="T4" fmla="*/ 20 w 42"/>
                  <a:gd name="T5" fmla="*/ 1 h 157"/>
                  <a:gd name="T6" fmla="*/ 14 w 42"/>
                  <a:gd name="T7" fmla="*/ 1 h 157"/>
                  <a:gd name="T8" fmla="*/ 6 w 42"/>
                  <a:gd name="T9" fmla="*/ 2 h 157"/>
                  <a:gd name="T10" fmla="*/ 0 w 42"/>
                  <a:gd name="T11" fmla="*/ 3 h 157"/>
                  <a:gd name="T12" fmla="*/ 42 w 42"/>
                  <a:gd name="T13" fmla="*/ 157 h 157"/>
                </a:gdLst>
                <a:ahLst/>
                <a:cxnLst>
                  <a:cxn ang="0">
                    <a:pos x="T0" y="T1"/>
                  </a:cxn>
                  <a:cxn ang="0">
                    <a:pos x="T2" y="T3"/>
                  </a:cxn>
                  <a:cxn ang="0">
                    <a:pos x="T4" y="T5"/>
                  </a:cxn>
                  <a:cxn ang="0">
                    <a:pos x="T6" y="T7"/>
                  </a:cxn>
                  <a:cxn ang="0">
                    <a:pos x="T8" y="T9"/>
                  </a:cxn>
                  <a:cxn ang="0">
                    <a:pos x="T10" y="T11"/>
                  </a:cxn>
                  <a:cxn ang="0">
                    <a:pos x="T12" y="T13"/>
                  </a:cxn>
                </a:cxnLst>
                <a:rect l="0" t="0" r="r" b="b"/>
                <a:pathLst>
                  <a:path w="42" h="157">
                    <a:moveTo>
                      <a:pt x="42" y="157"/>
                    </a:moveTo>
                    <a:lnTo>
                      <a:pt x="26" y="0"/>
                    </a:lnTo>
                    <a:lnTo>
                      <a:pt x="20" y="1"/>
                    </a:lnTo>
                    <a:lnTo>
                      <a:pt x="14" y="1"/>
                    </a:lnTo>
                    <a:lnTo>
                      <a:pt x="6" y="2"/>
                    </a:lnTo>
                    <a:lnTo>
                      <a:pt x="0" y="3"/>
                    </a:lnTo>
                    <a:lnTo>
                      <a:pt x="42" y="15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6" name="Freeform 114"/>
              <p:cNvSpPr>
                <a:spLocks/>
              </p:cNvSpPr>
              <p:nvPr/>
            </p:nvSpPr>
            <p:spPr bwMode="auto">
              <a:xfrm>
                <a:off x="3683" y="1322"/>
                <a:ext cx="12" cy="32"/>
              </a:xfrm>
              <a:custGeom>
                <a:avLst/>
                <a:gdLst>
                  <a:gd name="T0" fmla="*/ 0 w 46"/>
                  <a:gd name="T1" fmla="*/ 159 h 159"/>
                  <a:gd name="T2" fmla="*/ 46 w 46"/>
                  <a:gd name="T3" fmla="*/ 10 h 159"/>
                  <a:gd name="T4" fmla="*/ 40 w 46"/>
                  <a:gd name="T5" fmla="*/ 8 h 159"/>
                  <a:gd name="T6" fmla="*/ 34 w 46"/>
                  <a:gd name="T7" fmla="*/ 6 h 159"/>
                  <a:gd name="T8" fmla="*/ 27 w 46"/>
                  <a:gd name="T9" fmla="*/ 2 h 159"/>
                  <a:gd name="T10" fmla="*/ 21 w 46"/>
                  <a:gd name="T11" fmla="*/ 0 h 159"/>
                  <a:gd name="T12" fmla="*/ 0 w 46"/>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46" h="159">
                    <a:moveTo>
                      <a:pt x="0" y="159"/>
                    </a:moveTo>
                    <a:lnTo>
                      <a:pt x="46" y="10"/>
                    </a:lnTo>
                    <a:lnTo>
                      <a:pt x="40" y="8"/>
                    </a:lnTo>
                    <a:lnTo>
                      <a:pt x="34" y="6"/>
                    </a:lnTo>
                    <a:lnTo>
                      <a:pt x="27" y="2"/>
                    </a:lnTo>
                    <a:lnTo>
                      <a:pt x="21" y="0"/>
                    </a:lnTo>
                    <a:lnTo>
                      <a:pt x="0" y="159"/>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7" name="Freeform 115"/>
              <p:cNvSpPr>
                <a:spLocks/>
              </p:cNvSpPr>
              <p:nvPr/>
            </p:nvSpPr>
            <p:spPr bwMode="auto">
              <a:xfrm>
                <a:off x="3719" y="1330"/>
                <a:ext cx="7" cy="33"/>
              </a:xfrm>
              <a:custGeom>
                <a:avLst/>
                <a:gdLst>
                  <a:gd name="T0" fmla="*/ 13 w 28"/>
                  <a:gd name="T1" fmla="*/ 165 h 165"/>
                  <a:gd name="T2" fmla="*/ 28 w 28"/>
                  <a:gd name="T3" fmla="*/ 4 h 165"/>
                  <a:gd name="T4" fmla="*/ 21 w 28"/>
                  <a:gd name="T5" fmla="*/ 3 h 165"/>
                  <a:gd name="T6" fmla="*/ 14 w 28"/>
                  <a:gd name="T7" fmla="*/ 1 h 165"/>
                  <a:gd name="T8" fmla="*/ 8 w 28"/>
                  <a:gd name="T9" fmla="*/ 1 h 165"/>
                  <a:gd name="T10" fmla="*/ 0 w 28"/>
                  <a:gd name="T11" fmla="*/ 0 h 165"/>
                  <a:gd name="T12" fmla="*/ 13 w 28"/>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8" h="165">
                    <a:moveTo>
                      <a:pt x="13" y="165"/>
                    </a:moveTo>
                    <a:lnTo>
                      <a:pt x="28" y="4"/>
                    </a:lnTo>
                    <a:lnTo>
                      <a:pt x="21" y="3"/>
                    </a:lnTo>
                    <a:lnTo>
                      <a:pt x="14" y="1"/>
                    </a:lnTo>
                    <a:lnTo>
                      <a:pt x="8" y="1"/>
                    </a:lnTo>
                    <a:lnTo>
                      <a:pt x="0" y="0"/>
                    </a:lnTo>
                    <a:lnTo>
                      <a:pt x="13" y="16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8" name="Freeform 116"/>
              <p:cNvSpPr>
                <a:spLocks/>
              </p:cNvSpPr>
              <p:nvPr/>
            </p:nvSpPr>
            <p:spPr bwMode="auto">
              <a:xfrm>
                <a:off x="3648" y="1310"/>
                <a:ext cx="22" cy="29"/>
              </a:xfrm>
              <a:custGeom>
                <a:avLst/>
                <a:gdLst>
                  <a:gd name="T0" fmla="*/ 0 w 90"/>
                  <a:gd name="T1" fmla="*/ 147 h 147"/>
                  <a:gd name="T2" fmla="*/ 90 w 90"/>
                  <a:gd name="T3" fmla="*/ 18 h 147"/>
                  <a:gd name="T4" fmla="*/ 84 w 90"/>
                  <a:gd name="T5" fmla="*/ 13 h 147"/>
                  <a:gd name="T6" fmla="*/ 78 w 90"/>
                  <a:gd name="T7" fmla="*/ 9 h 147"/>
                  <a:gd name="T8" fmla="*/ 72 w 90"/>
                  <a:gd name="T9" fmla="*/ 5 h 147"/>
                  <a:gd name="T10" fmla="*/ 67 w 90"/>
                  <a:gd name="T11" fmla="*/ 0 h 147"/>
                  <a:gd name="T12" fmla="*/ 0 w 90"/>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90" h="147">
                    <a:moveTo>
                      <a:pt x="0" y="147"/>
                    </a:moveTo>
                    <a:lnTo>
                      <a:pt x="90" y="18"/>
                    </a:lnTo>
                    <a:lnTo>
                      <a:pt x="84" y="13"/>
                    </a:lnTo>
                    <a:lnTo>
                      <a:pt x="78" y="9"/>
                    </a:lnTo>
                    <a:lnTo>
                      <a:pt x="72" y="5"/>
                    </a:lnTo>
                    <a:lnTo>
                      <a:pt x="67" y="0"/>
                    </a:lnTo>
                    <a:lnTo>
                      <a:pt x="0" y="14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69" name="Freeform 117"/>
              <p:cNvSpPr>
                <a:spLocks/>
              </p:cNvSpPr>
              <p:nvPr/>
            </p:nvSpPr>
            <p:spPr bwMode="auto">
              <a:xfrm>
                <a:off x="3620" y="1293"/>
                <a:ext cx="29" cy="26"/>
              </a:xfrm>
              <a:custGeom>
                <a:avLst/>
                <a:gdLst>
                  <a:gd name="T0" fmla="*/ 0 w 117"/>
                  <a:gd name="T1" fmla="*/ 130 h 130"/>
                  <a:gd name="T2" fmla="*/ 117 w 117"/>
                  <a:gd name="T3" fmla="*/ 22 h 130"/>
                  <a:gd name="T4" fmla="*/ 113 w 117"/>
                  <a:gd name="T5" fmla="*/ 16 h 130"/>
                  <a:gd name="T6" fmla="*/ 109 w 117"/>
                  <a:gd name="T7" fmla="*/ 11 h 130"/>
                  <a:gd name="T8" fmla="*/ 104 w 117"/>
                  <a:gd name="T9" fmla="*/ 5 h 130"/>
                  <a:gd name="T10" fmla="*/ 99 w 117"/>
                  <a:gd name="T11" fmla="*/ 0 h 130"/>
                  <a:gd name="T12" fmla="*/ 0 w 117"/>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117" h="130">
                    <a:moveTo>
                      <a:pt x="0" y="130"/>
                    </a:moveTo>
                    <a:lnTo>
                      <a:pt x="117" y="22"/>
                    </a:lnTo>
                    <a:lnTo>
                      <a:pt x="113" y="16"/>
                    </a:lnTo>
                    <a:lnTo>
                      <a:pt x="109" y="11"/>
                    </a:lnTo>
                    <a:lnTo>
                      <a:pt x="104" y="5"/>
                    </a:lnTo>
                    <a:lnTo>
                      <a:pt x="99" y="0"/>
                    </a:lnTo>
                    <a:lnTo>
                      <a:pt x="0" y="13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0" name="Freeform 118"/>
              <p:cNvSpPr>
                <a:spLocks/>
              </p:cNvSpPr>
              <p:nvPr/>
            </p:nvSpPr>
            <p:spPr bwMode="auto">
              <a:xfrm>
                <a:off x="3598" y="1272"/>
                <a:ext cx="34" cy="19"/>
              </a:xfrm>
              <a:custGeom>
                <a:avLst/>
                <a:gdLst>
                  <a:gd name="T0" fmla="*/ 0 w 135"/>
                  <a:gd name="T1" fmla="*/ 94 h 94"/>
                  <a:gd name="T2" fmla="*/ 135 w 135"/>
                  <a:gd name="T3" fmla="*/ 28 h 94"/>
                  <a:gd name="T4" fmla="*/ 131 w 135"/>
                  <a:gd name="T5" fmla="*/ 21 h 94"/>
                  <a:gd name="T6" fmla="*/ 127 w 135"/>
                  <a:gd name="T7" fmla="*/ 13 h 94"/>
                  <a:gd name="T8" fmla="*/ 124 w 135"/>
                  <a:gd name="T9" fmla="*/ 7 h 94"/>
                  <a:gd name="T10" fmla="*/ 122 w 135"/>
                  <a:gd name="T11" fmla="*/ 0 h 94"/>
                  <a:gd name="T12" fmla="*/ 0 w 135"/>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35" h="94">
                    <a:moveTo>
                      <a:pt x="0" y="94"/>
                    </a:moveTo>
                    <a:lnTo>
                      <a:pt x="135" y="28"/>
                    </a:lnTo>
                    <a:lnTo>
                      <a:pt x="131" y="21"/>
                    </a:lnTo>
                    <a:lnTo>
                      <a:pt x="127" y="13"/>
                    </a:lnTo>
                    <a:lnTo>
                      <a:pt x="124" y="7"/>
                    </a:lnTo>
                    <a:lnTo>
                      <a:pt x="122" y="0"/>
                    </a:lnTo>
                    <a:lnTo>
                      <a:pt x="0" y="94"/>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1" name="Freeform 119"/>
              <p:cNvSpPr>
                <a:spLocks/>
              </p:cNvSpPr>
              <p:nvPr/>
            </p:nvSpPr>
            <p:spPr bwMode="auto">
              <a:xfrm>
                <a:off x="3588" y="1250"/>
                <a:ext cx="34" cy="16"/>
              </a:xfrm>
              <a:custGeom>
                <a:avLst/>
                <a:gdLst>
                  <a:gd name="T0" fmla="*/ 0 w 139"/>
                  <a:gd name="T1" fmla="*/ 77 h 77"/>
                  <a:gd name="T2" fmla="*/ 139 w 139"/>
                  <a:gd name="T3" fmla="*/ 31 h 77"/>
                  <a:gd name="T4" fmla="*/ 138 w 139"/>
                  <a:gd name="T5" fmla="*/ 23 h 77"/>
                  <a:gd name="T6" fmla="*/ 136 w 139"/>
                  <a:gd name="T7" fmla="*/ 15 h 77"/>
                  <a:gd name="T8" fmla="*/ 134 w 139"/>
                  <a:gd name="T9" fmla="*/ 8 h 77"/>
                  <a:gd name="T10" fmla="*/ 132 w 139"/>
                  <a:gd name="T11" fmla="*/ 0 h 77"/>
                  <a:gd name="T12" fmla="*/ 0 w 139"/>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39" h="77">
                    <a:moveTo>
                      <a:pt x="0" y="77"/>
                    </a:moveTo>
                    <a:lnTo>
                      <a:pt x="139" y="31"/>
                    </a:lnTo>
                    <a:lnTo>
                      <a:pt x="138" y="23"/>
                    </a:lnTo>
                    <a:lnTo>
                      <a:pt x="136" y="15"/>
                    </a:lnTo>
                    <a:lnTo>
                      <a:pt x="134" y="8"/>
                    </a:lnTo>
                    <a:lnTo>
                      <a:pt x="132" y="0"/>
                    </a:lnTo>
                    <a:lnTo>
                      <a:pt x="0" y="7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2" name="Freeform 120"/>
              <p:cNvSpPr>
                <a:spLocks/>
              </p:cNvSpPr>
              <p:nvPr/>
            </p:nvSpPr>
            <p:spPr bwMode="auto">
              <a:xfrm>
                <a:off x="3581" y="1227"/>
                <a:ext cx="37" cy="6"/>
              </a:xfrm>
              <a:custGeom>
                <a:avLst/>
                <a:gdLst>
                  <a:gd name="T0" fmla="*/ 147 w 147"/>
                  <a:gd name="T1" fmla="*/ 0 h 30"/>
                  <a:gd name="T2" fmla="*/ 0 w 147"/>
                  <a:gd name="T3" fmla="*/ 24 h 30"/>
                  <a:gd name="T4" fmla="*/ 147 w 147"/>
                  <a:gd name="T5" fmla="*/ 30 h 30"/>
                  <a:gd name="T6" fmla="*/ 147 w 147"/>
                  <a:gd name="T7" fmla="*/ 26 h 30"/>
                  <a:gd name="T8" fmla="*/ 147 w 147"/>
                  <a:gd name="T9" fmla="*/ 21 h 30"/>
                  <a:gd name="T10" fmla="*/ 147 w 147"/>
                  <a:gd name="T11" fmla="*/ 16 h 30"/>
                  <a:gd name="T12" fmla="*/ 147 w 147"/>
                  <a:gd name="T13" fmla="*/ 11 h 30"/>
                  <a:gd name="T14" fmla="*/ 147 w 147"/>
                  <a:gd name="T15" fmla="*/ 9 h 30"/>
                  <a:gd name="T16" fmla="*/ 147 w 147"/>
                  <a:gd name="T17" fmla="*/ 5 h 30"/>
                  <a:gd name="T18" fmla="*/ 147 w 147"/>
                  <a:gd name="T19" fmla="*/ 3 h 30"/>
                  <a:gd name="T20" fmla="*/ 147 w 147"/>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30">
                    <a:moveTo>
                      <a:pt x="147" y="0"/>
                    </a:moveTo>
                    <a:lnTo>
                      <a:pt x="0" y="24"/>
                    </a:lnTo>
                    <a:lnTo>
                      <a:pt x="147" y="30"/>
                    </a:lnTo>
                    <a:lnTo>
                      <a:pt x="147" y="26"/>
                    </a:lnTo>
                    <a:lnTo>
                      <a:pt x="147" y="21"/>
                    </a:lnTo>
                    <a:lnTo>
                      <a:pt x="147" y="16"/>
                    </a:lnTo>
                    <a:lnTo>
                      <a:pt x="147" y="11"/>
                    </a:lnTo>
                    <a:lnTo>
                      <a:pt x="147" y="9"/>
                    </a:lnTo>
                    <a:lnTo>
                      <a:pt x="147" y="5"/>
                    </a:lnTo>
                    <a:lnTo>
                      <a:pt x="147" y="3"/>
                    </a:lnTo>
                    <a:lnTo>
                      <a:pt x="147"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3" name="Freeform 121"/>
              <p:cNvSpPr>
                <a:spLocks/>
              </p:cNvSpPr>
              <p:nvPr/>
            </p:nvSpPr>
            <p:spPr bwMode="auto">
              <a:xfrm>
                <a:off x="3588" y="1195"/>
                <a:ext cx="34" cy="15"/>
              </a:xfrm>
              <a:custGeom>
                <a:avLst/>
                <a:gdLst>
                  <a:gd name="T0" fmla="*/ 0 w 137"/>
                  <a:gd name="T1" fmla="*/ 0 h 74"/>
                  <a:gd name="T2" fmla="*/ 130 w 137"/>
                  <a:gd name="T3" fmla="*/ 74 h 74"/>
                  <a:gd name="T4" fmla="*/ 131 w 137"/>
                  <a:gd name="T5" fmla="*/ 67 h 74"/>
                  <a:gd name="T6" fmla="*/ 132 w 137"/>
                  <a:gd name="T7" fmla="*/ 59 h 74"/>
                  <a:gd name="T8" fmla="*/ 135 w 137"/>
                  <a:gd name="T9" fmla="*/ 51 h 74"/>
                  <a:gd name="T10" fmla="*/ 137 w 137"/>
                  <a:gd name="T11" fmla="*/ 44 h 74"/>
                  <a:gd name="T12" fmla="*/ 0 w 137"/>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137" h="74">
                    <a:moveTo>
                      <a:pt x="0" y="0"/>
                    </a:moveTo>
                    <a:lnTo>
                      <a:pt x="130" y="74"/>
                    </a:lnTo>
                    <a:lnTo>
                      <a:pt x="131" y="67"/>
                    </a:lnTo>
                    <a:lnTo>
                      <a:pt x="132" y="59"/>
                    </a:lnTo>
                    <a:lnTo>
                      <a:pt x="135" y="51"/>
                    </a:lnTo>
                    <a:lnTo>
                      <a:pt x="137" y="44"/>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4" name="Freeform 122"/>
              <p:cNvSpPr>
                <a:spLocks/>
              </p:cNvSpPr>
              <p:nvPr/>
            </p:nvSpPr>
            <p:spPr bwMode="auto">
              <a:xfrm>
                <a:off x="3598" y="1168"/>
                <a:ext cx="34" cy="19"/>
              </a:xfrm>
              <a:custGeom>
                <a:avLst/>
                <a:gdLst>
                  <a:gd name="T0" fmla="*/ 0 w 136"/>
                  <a:gd name="T1" fmla="*/ 0 h 94"/>
                  <a:gd name="T2" fmla="*/ 122 w 136"/>
                  <a:gd name="T3" fmla="*/ 94 h 94"/>
                  <a:gd name="T4" fmla="*/ 125 w 136"/>
                  <a:gd name="T5" fmla="*/ 87 h 94"/>
                  <a:gd name="T6" fmla="*/ 129 w 136"/>
                  <a:gd name="T7" fmla="*/ 79 h 94"/>
                  <a:gd name="T8" fmla="*/ 132 w 136"/>
                  <a:gd name="T9" fmla="*/ 72 h 94"/>
                  <a:gd name="T10" fmla="*/ 136 w 136"/>
                  <a:gd name="T11" fmla="*/ 66 h 94"/>
                  <a:gd name="T12" fmla="*/ 0 w 13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36" h="94">
                    <a:moveTo>
                      <a:pt x="0" y="0"/>
                    </a:moveTo>
                    <a:lnTo>
                      <a:pt x="122" y="94"/>
                    </a:lnTo>
                    <a:lnTo>
                      <a:pt x="125" y="87"/>
                    </a:lnTo>
                    <a:lnTo>
                      <a:pt x="129" y="79"/>
                    </a:lnTo>
                    <a:lnTo>
                      <a:pt x="132" y="72"/>
                    </a:lnTo>
                    <a:lnTo>
                      <a:pt x="136" y="66"/>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5" name="Freeform 123"/>
              <p:cNvSpPr>
                <a:spLocks/>
              </p:cNvSpPr>
              <p:nvPr/>
            </p:nvSpPr>
            <p:spPr bwMode="auto">
              <a:xfrm>
                <a:off x="3621" y="1140"/>
                <a:ext cx="28" cy="26"/>
              </a:xfrm>
              <a:custGeom>
                <a:avLst/>
                <a:gdLst>
                  <a:gd name="T0" fmla="*/ 115 w 115"/>
                  <a:gd name="T1" fmla="*/ 106 h 129"/>
                  <a:gd name="T2" fmla="*/ 0 w 115"/>
                  <a:gd name="T3" fmla="*/ 0 h 129"/>
                  <a:gd name="T4" fmla="*/ 95 w 115"/>
                  <a:gd name="T5" fmla="*/ 129 h 129"/>
                  <a:gd name="T6" fmla="*/ 101 w 115"/>
                  <a:gd name="T7" fmla="*/ 123 h 129"/>
                  <a:gd name="T8" fmla="*/ 105 w 115"/>
                  <a:gd name="T9" fmla="*/ 117 h 129"/>
                  <a:gd name="T10" fmla="*/ 110 w 115"/>
                  <a:gd name="T11" fmla="*/ 112 h 129"/>
                  <a:gd name="T12" fmla="*/ 115 w 115"/>
                  <a:gd name="T13" fmla="*/ 106 h 129"/>
                </a:gdLst>
                <a:ahLst/>
                <a:cxnLst>
                  <a:cxn ang="0">
                    <a:pos x="T0" y="T1"/>
                  </a:cxn>
                  <a:cxn ang="0">
                    <a:pos x="T2" y="T3"/>
                  </a:cxn>
                  <a:cxn ang="0">
                    <a:pos x="T4" y="T5"/>
                  </a:cxn>
                  <a:cxn ang="0">
                    <a:pos x="T6" y="T7"/>
                  </a:cxn>
                  <a:cxn ang="0">
                    <a:pos x="T8" y="T9"/>
                  </a:cxn>
                  <a:cxn ang="0">
                    <a:pos x="T10" y="T11"/>
                  </a:cxn>
                  <a:cxn ang="0">
                    <a:pos x="T12" y="T13"/>
                  </a:cxn>
                </a:cxnLst>
                <a:rect l="0" t="0" r="r" b="b"/>
                <a:pathLst>
                  <a:path w="115" h="129">
                    <a:moveTo>
                      <a:pt x="115" y="106"/>
                    </a:moveTo>
                    <a:lnTo>
                      <a:pt x="0" y="0"/>
                    </a:lnTo>
                    <a:lnTo>
                      <a:pt x="95" y="129"/>
                    </a:lnTo>
                    <a:lnTo>
                      <a:pt x="101" y="123"/>
                    </a:lnTo>
                    <a:lnTo>
                      <a:pt x="105" y="117"/>
                    </a:lnTo>
                    <a:lnTo>
                      <a:pt x="110" y="112"/>
                    </a:lnTo>
                    <a:lnTo>
                      <a:pt x="115" y="106"/>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6" name="Freeform 124"/>
              <p:cNvSpPr>
                <a:spLocks/>
              </p:cNvSpPr>
              <p:nvPr/>
            </p:nvSpPr>
            <p:spPr bwMode="auto">
              <a:xfrm>
                <a:off x="3648" y="1120"/>
                <a:ext cx="22" cy="29"/>
              </a:xfrm>
              <a:custGeom>
                <a:avLst/>
                <a:gdLst>
                  <a:gd name="T0" fmla="*/ 0 w 90"/>
                  <a:gd name="T1" fmla="*/ 0 h 148"/>
                  <a:gd name="T2" fmla="*/ 68 w 90"/>
                  <a:gd name="T3" fmla="*/ 148 h 148"/>
                  <a:gd name="T4" fmla="*/ 73 w 90"/>
                  <a:gd name="T5" fmla="*/ 143 h 148"/>
                  <a:gd name="T6" fmla="*/ 79 w 90"/>
                  <a:gd name="T7" fmla="*/ 138 h 148"/>
                  <a:gd name="T8" fmla="*/ 85 w 90"/>
                  <a:gd name="T9" fmla="*/ 135 h 148"/>
                  <a:gd name="T10" fmla="*/ 90 w 90"/>
                  <a:gd name="T11" fmla="*/ 130 h 148"/>
                  <a:gd name="T12" fmla="*/ 0 w 90"/>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90" h="148">
                    <a:moveTo>
                      <a:pt x="0" y="0"/>
                    </a:moveTo>
                    <a:lnTo>
                      <a:pt x="68" y="148"/>
                    </a:lnTo>
                    <a:lnTo>
                      <a:pt x="73" y="143"/>
                    </a:lnTo>
                    <a:lnTo>
                      <a:pt x="79" y="138"/>
                    </a:lnTo>
                    <a:lnTo>
                      <a:pt x="85" y="135"/>
                    </a:lnTo>
                    <a:lnTo>
                      <a:pt x="90" y="130"/>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7" name="Freeform 125"/>
              <p:cNvSpPr>
                <a:spLocks/>
              </p:cNvSpPr>
              <p:nvPr/>
            </p:nvSpPr>
            <p:spPr bwMode="auto">
              <a:xfrm>
                <a:off x="3683" y="1105"/>
                <a:ext cx="12" cy="32"/>
              </a:xfrm>
              <a:custGeom>
                <a:avLst/>
                <a:gdLst>
                  <a:gd name="T0" fmla="*/ 0 w 46"/>
                  <a:gd name="T1" fmla="*/ 0 h 159"/>
                  <a:gd name="T2" fmla="*/ 21 w 46"/>
                  <a:gd name="T3" fmla="*/ 159 h 159"/>
                  <a:gd name="T4" fmla="*/ 27 w 46"/>
                  <a:gd name="T5" fmla="*/ 157 h 159"/>
                  <a:gd name="T6" fmla="*/ 34 w 46"/>
                  <a:gd name="T7" fmla="*/ 153 h 159"/>
                  <a:gd name="T8" fmla="*/ 40 w 46"/>
                  <a:gd name="T9" fmla="*/ 151 h 159"/>
                  <a:gd name="T10" fmla="*/ 46 w 46"/>
                  <a:gd name="T11" fmla="*/ 149 h 159"/>
                  <a:gd name="T12" fmla="*/ 0 w 4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46" h="159">
                    <a:moveTo>
                      <a:pt x="0" y="0"/>
                    </a:moveTo>
                    <a:lnTo>
                      <a:pt x="21" y="159"/>
                    </a:lnTo>
                    <a:lnTo>
                      <a:pt x="27" y="157"/>
                    </a:lnTo>
                    <a:lnTo>
                      <a:pt x="34" y="153"/>
                    </a:lnTo>
                    <a:lnTo>
                      <a:pt x="40" y="151"/>
                    </a:lnTo>
                    <a:lnTo>
                      <a:pt x="46" y="149"/>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8" name="Freeform 126"/>
              <p:cNvSpPr>
                <a:spLocks/>
              </p:cNvSpPr>
              <p:nvPr/>
            </p:nvSpPr>
            <p:spPr bwMode="auto">
              <a:xfrm>
                <a:off x="3719" y="1096"/>
                <a:ext cx="7" cy="33"/>
              </a:xfrm>
              <a:custGeom>
                <a:avLst/>
                <a:gdLst>
                  <a:gd name="T0" fmla="*/ 13 w 28"/>
                  <a:gd name="T1" fmla="*/ 0 h 166"/>
                  <a:gd name="T2" fmla="*/ 0 w 28"/>
                  <a:gd name="T3" fmla="*/ 166 h 166"/>
                  <a:gd name="T4" fmla="*/ 8 w 28"/>
                  <a:gd name="T5" fmla="*/ 165 h 166"/>
                  <a:gd name="T6" fmla="*/ 14 w 28"/>
                  <a:gd name="T7" fmla="*/ 164 h 166"/>
                  <a:gd name="T8" fmla="*/ 21 w 28"/>
                  <a:gd name="T9" fmla="*/ 164 h 166"/>
                  <a:gd name="T10" fmla="*/ 28 w 28"/>
                  <a:gd name="T11" fmla="*/ 162 h 166"/>
                  <a:gd name="T12" fmla="*/ 13 w 28"/>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28" h="166">
                    <a:moveTo>
                      <a:pt x="13" y="0"/>
                    </a:moveTo>
                    <a:lnTo>
                      <a:pt x="0" y="166"/>
                    </a:lnTo>
                    <a:lnTo>
                      <a:pt x="8" y="165"/>
                    </a:lnTo>
                    <a:lnTo>
                      <a:pt x="14" y="164"/>
                    </a:lnTo>
                    <a:lnTo>
                      <a:pt x="21" y="164"/>
                    </a:lnTo>
                    <a:lnTo>
                      <a:pt x="28" y="162"/>
                    </a:lnTo>
                    <a:lnTo>
                      <a:pt x="13"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79" name="Freeform 127"/>
              <p:cNvSpPr>
                <a:spLocks/>
              </p:cNvSpPr>
              <p:nvPr/>
            </p:nvSpPr>
            <p:spPr bwMode="auto">
              <a:xfrm>
                <a:off x="3732" y="1061"/>
                <a:ext cx="21" cy="68"/>
              </a:xfrm>
              <a:custGeom>
                <a:avLst/>
                <a:gdLst>
                  <a:gd name="T0" fmla="*/ 63 w 86"/>
                  <a:gd name="T1" fmla="*/ 338 h 338"/>
                  <a:gd name="T2" fmla="*/ 55 w 86"/>
                  <a:gd name="T3" fmla="*/ 334 h 338"/>
                  <a:gd name="T4" fmla="*/ 47 w 86"/>
                  <a:gd name="T5" fmla="*/ 324 h 338"/>
                  <a:gd name="T6" fmla="*/ 39 w 86"/>
                  <a:gd name="T7" fmla="*/ 311 h 338"/>
                  <a:gd name="T8" fmla="*/ 34 w 86"/>
                  <a:gd name="T9" fmla="*/ 291 h 338"/>
                  <a:gd name="T10" fmla="*/ 31 w 86"/>
                  <a:gd name="T11" fmla="*/ 265 h 338"/>
                  <a:gd name="T12" fmla="*/ 32 w 86"/>
                  <a:gd name="T13" fmla="*/ 240 h 338"/>
                  <a:gd name="T14" fmla="*/ 35 w 86"/>
                  <a:gd name="T15" fmla="*/ 213 h 338"/>
                  <a:gd name="T16" fmla="*/ 44 w 86"/>
                  <a:gd name="T17" fmla="*/ 183 h 338"/>
                  <a:gd name="T18" fmla="*/ 49 w 86"/>
                  <a:gd name="T19" fmla="*/ 167 h 338"/>
                  <a:gd name="T20" fmla="*/ 56 w 86"/>
                  <a:gd name="T21" fmla="*/ 152 h 338"/>
                  <a:gd name="T22" fmla="*/ 64 w 86"/>
                  <a:gd name="T23" fmla="*/ 135 h 338"/>
                  <a:gd name="T24" fmla="*/ 72 w 86"/>
                  <a:gd name="T25" fmla="*/ 119 h 338"/>
                  <a:gd name="T26" fmla="*/ 78 w 86"/>
                  <a:gd name="T27" fmla="*/ 105 h 338"/>
                  <a:gd name="T28" fmla="*/ 84 w 86"/>
                  <a:gd name="T29" fmla="*/ 92 h 338"/>
                  <a:gd name="T30" fmla="*/ 86 w 86"/>
                  <a:gd name="T31" fmla="*/ 79 h 338"/>
                  <a:gd name="T32" fmla="*/ 85 w 86"/>
                  <a:gd name="T33" fmla="*/ 70 h 338"/>
                  <a:gd name="T34" fmla="*/ 76 w 86"/>
                  <a:gd name="T35" fmla="*/ 48 h 338"/>
                  <a:gd name="T36" fmla="*/ 67 w 86"/>
                  <a:gd name="T37" fmla="*/ 25 h 338"/>
                  <a:gd name="T38" fmla="*/ 58 w 86"/>
                  <a:gd name="T39" fmla="*/ 7 h 338"/>
                  <a:gd name="T40" fmla="*/ 55 w 86"/>
                  <a:gd name="T41" fmla="*/ 0 h 338"/>
                  <a:gd name="T42" fmla="*/ 58 w 86"/>
                  <a:gd name="T43" fmla="*/ 11 h 338"/>
                  <a:gd name="T44" fmla="*/ 64 w 86"/>
                  <a:gd name="T45" fmla="*/ 36 h 338"/>
                  <a:gd name="T46" fmla="*/ 66 w 86"/>
                  <a:gd name="T47" fmla="*/ 66 h 338"/>
                  <a:gd name="T48" fmla="*/ 62 w 86"/>
                  <a:gd name="T49" fmla="*/ 90 h 338"/>
                  <a:gd name="T50" fmla="*/ 57 w 86"/>
                  <a:gd name="T51" fmla="*/ 99 h 338"/>
                  <a:gd name="T52" fmla="*/ 53 w 86"/>
                  <a:gd name="T53" fmla="*/ 107 h 338"/>
                  <a:gd name="T54" fmla="*/ 49 w 86"/>
                  <a:gd name="T55" fmla="*/ 116 h 338"/>
                  <a:gd name="T56" fmla="*/ 45 w 86"/>
                  <a:gd name="T57" fmla="*/ 123 h 338"/>
                  <a:gd name="T58" fmla="*/ 40 w 86"/>
                  <a:gd name="T59" fmla="*/ 131 h 338"/>
                  <a:gd name="T60" fmla="*/ 35 w 86"/>
                  <a:gd name="T61" fmla="*/ 141 h 338"/>
                  <a:gd name="T62" fmla="*/ 30 w 86"/>
                  <a:gd name="T63" fmla="*/ 152 h 338"/>
                  <a:gd name="T64" fmla="*/ 23 w 86"/>
                  <a:gd name="T65" fmla="*/ 164 h 338"/>
                  <a:gd name="T66" fmla="*/ 14 w 86"/>
                  <a:gd name="T67" fmla="*/ 184 h 338"/>
                  <a:gd name="T68" fmla="*/ 6 w 86"/>
                  <a:gd name="T69" fmla="*/ 208 h 338"/>
                  <a:gd name="T70" fmla="*/ 0 w 86"/>
                  <a:gd name="T71" fmla="*/ 238 h 338"/>
                  <a:gd name="T72" fmla="*/ 0 w 86"/>
                  <a:gd name="T73" fmla="*/ 272 h 338"/>
                  <a:gd name="T74" fmla="*/ 1 w 86"/>
                  <a:gd name="T75" fmla="*/ 291 h 338"/>
                  <a:gd name="T76" fmla="*/ 3 w 86"/>
                  <a:gd name="T77" fmla="*/ 310 h 338"/>
                  <a:gd name="T78" fmla="*/ 4 w 86"/>
                  <a:gd name="T79" fmla="*/ 326 h 338"/>
                  <a:gd name="T80" fmla="*/ 7 w 86"/>
                  <a:gd name="T81" fmla="*/ 337 h 338"/>
                  <a:gd name="T82" fmla="*/ 11 w 86"/>
                  <a:gd name="T83" fmla="*/ 336 h 338"/>
                  <a:gd name="T84" fmla="*/ 15 w 86"/>
                  <a:gd name="T85" fmla="*/ 336 h 338"/>
                  <a:gd name="T86" fmla="*/ 19 w 86"/>
                  <a:gd name="T87" fmla="*/ 336 h 338"/>
                  <a:gd name="T88" fmla="*/ 23 w 86"/>
                  <a:gd name="T89" fmla="*/ 336 h 338"/>
                  <a:gd name="T90" fmla="*/ 29 w 86"/>
                  <a:gd name="T91" fmla="*/ 336 h 338"/>
                  <a:gd name="T92" fmla="*/ 34 w 86"/>
                  <a:gd name="T93" fmla="*/ 336 h 338"/>
                  <a:gd name="T94" fmla="*/ 38 w 86"/>
                  <a:gd name="T95" fmla="*/ 336 h 338"/>
                  <a:gd name="T96" fmla="*/ 44 w 86"/>
                  <a:gd name="T97" fmla="*/ 337 h 338"/>
                  <a:gd name="T98" fmla="*/ 48 w 86"/>
                  <a:gd name="T99" fmla="*/ 337 h 338"/>
                  <a:gd name="T100" fmla="*/ 53 w 86"/>
                  <a:gd name="T101" fmla="*/ 337 h 338"/>
                  <a:gd name="T102" fmla="*/ 57 w 86"/>
                  <a:gd name="T103" fmla="*/ 338 h 338"/>
                  <a:gd name="T104" fmla="*/ 63 w 86"/>
                  <a:gd name="T10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338">
                    <a:moveTo>
                      <a:pt x="63" y="338"/>
                    </a:moveTo>
                    <a:lnTo>
                      <a:pt x="55" y="334"/>
                    </a:lnTo>
                    <a:lnTo>
                      <a:pt x="47" y="324"/>
                    </a:lnTo>
                    <a:lnTo>
                      <a:pt x="39" y="311"/>
                    </a:lnTo>
                    <a:lnTo>
                      <a:pt x="34" y="291"/>
                    </a:lnTo>
                    <a:lnTo>
                      <a:pt x="31" y="265"/>
                    </a:lnTo>
                    <a:lnTo>
                      <a:pt x="32" y="240"/>
                    </a:lnTo>
                    <a:lnTo>
                      <a:pt x="35" y="213"/>
                    </a:lnTo>
                    <a:lnTo>
                      <a:pt x="44" y="183"/>
                    </a:lnTo>
                    <a:lnTo>
                      <a:pt x="49" y="167"/>
                    </a:lnTo>
                    <a:lnTo>
                      <a:pt x="56" y="152"/>
                    </a:lnTo>
                    <a:lnTo>
                      <a:pt x="64" y="135"/>
                    </a:lnTo>
                    <a:lnTo>
                      <a:pt x="72" y="119"/>
                    </a:lnTo>
                    <a:lnTo>
                      <a:pt x="78" y="105"/>
                    </a:lnTo>
                    <a:lnTo>
                      <a:pt x="84" y="92"/>
                    </a:lnTo>
                    <a:lnTo>
                      <a:pt x="86" y="79"/>
                    </a:lnTo>
                    <a:lnTo>
                      <a:pt x="85" y="70"/>
                    </a:lnTo>
                    <a:lnTo>
                      <a:pt x="76" y="48"/>
                    </a:lnTo>
                    <a:lnTo>
                      <a:pt x="67" y="25"/>
                    </a:lnTo>
                    <a:lnTo>
                      <a:pt x="58" y="7"/>
                    </a:lnTo>
                    <a:lnTo>
                      <a:pt x="55" y="0"/>
                    </a:lnTo>
                    <a:lnTo>
                      <a:pt x="58" y="11"/>
                    </a:lnTo>
                    <a:lnTo>
                      <a:pt x="64" y="36"/>
                    </a:lnTo>
                    <a:lnTo>
                      <a:pt x="66" y="66"/>
                    </a:lnTo>
                    <a:lnTo>
                      <a:pt x="62" y="90"/>
                    </a:lnTo>
                    <a:lnTo>
                      <a:pt x="57" y="99"/>
                    </a:lnTo>
                    <a:lnTo>
                      <a:pt x="53" y="107"/>
                    </a:lnTo>
                    <a:lnTo>
                      <a:pt x="49" y="116"/>
                    </a:lnTo>
                    <a:lnTo>
                      <a:pt x="45" y="123"/>
                    </a:lnTo>
                    <a:lnTo>
                      <a:pt x="40" y="131"/>
                    </a:lnTo>
                    <a:lnTo>
                      <a:pt x="35" y="141"/>
                    </a:lnTo>
                    <a:lnTo>
                      <a:pt x="30" y="152"/>
                    </a:lnTo>
                    <a:lnTo>
                      <a:pt x="23" y="164"/>
                    </a:lnTo>
                    <a:lnTo>
                      <a:pt x="14" y="184"/>
                    </a:lnTo>
                    <a:lnTo>
                      <a:pt x="6" y="208"/>
                    </a:lnTo>
                    <a:lnTo>
                      <a:pt x="0" y="238"/>
                    </a:lnTo>
                    <a:lnTo>
                      <a:pt x="0" y="272"/>
                    </a:lnTo>
                    <a:lnTo>
                      <a:pt x="1" y="291"/>
                    </a:lnTo>
                    <a:lnTo>
                      <a:pt x="3" y="310"/>
                    </a:lnTo>
                    <a:lnTo>
                      <a:pt x="4" y="326"/>
                    </a:lnTo>
                    <a:lnTo>
                      <a:pt x="7" y="337"/>
                    </a:lnTo>
                    <a:lnTo>
                      <a:pt x="11" y="336"/>
                    </a:lnTo>
                    <a:lnTo>
                      <a:pt x="15" y="336"/>
                    </a:lnTo>
                    <a:lnTo>
                      <a:pt x="19" y="336"/>
                    </a:lnTo>
                    <a:lnTo>
                      <a:pt x="23" y="336"/>
                    </a:lnTo>
                    <a:lnTo>
                      <a:pt x="29" y="336"/>
                    </a:lnTo>
                    <a:lnTo>
                      <a:pt x="34" y="336"/>
                    </a:lnTo>
                    <a:lnTo>
                      <a:pt x="38" y="336"/>
                    </a:lnTo>
                    <a:lnTo>
                      <a:pt x="44" y="337"/>
                    </a:lnTo>
                    <a:lnTo>
                      <a:pt x="48" y="337"/>
                    </a:lnTo>
                    <a:lnTo>
                      <a:pt x="53" y="337"/>
                    </a:lnTo>
                    <a:lnTo>
                      <a:pt x="57" y="338"/>
                    </a:lnTo>
                    <a:lnTo>
                      <a:pt x="63" y="33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0" name="Freeform 128"/>
              <p:cNvSpPr>
                <a:spLocks/>
              </p:cNvSpPr>
              <p:nvPr/>
            </p:nvSpPr>
            <p:spPr bwMode="auto">
              <a:xfrm>
                <a:off x="3855" y="1234"/>
                <a:ext cx="71" cy="31"/>
              </a:xfrm>
              <a:custGeom>
                <a:avLst/>
                <a:gdLst>
                  <a:gd name="T0" fmla="*/ 200 w 283"/>
                  <a:gd name="T1" fmla="*/ 116 h 155"/>
                  <a:gd name="T2" fmla="*/ 187 w 283"/>
                  <a:gd name="T3" fmla="*/ 103 h 155"/>
                  <a:gd name="T4" fmla="*/ 175 w 283"/>
                  <a:gd name="T5" fmla="*/ 89 h 155"/>
                  <a:gd name="T6" fmla="*/ 161 w 283"/>
                  <a:gd name="T7" fmla="*/ 72 h 155"/>
                  <a:gd name="T8" fmla="*/ 146 w 283"/>
                  <a:gd name="T9" fmla="*/ 55 h 155"/>
                  <a:gd name="T10" fmla="*/ 129 w 283"/>
                  <a:gd name="T11" fmla="*/ 39 h 155"/>
                  <a:gd name="T12" fmla="*/ 108 w 283"/>
                  <a:gd name="T13" fmla="*/ 25 h 155"/>
                  <a:gd name="T14" fmla="*/ 82 w 283"/>
                  <a:gd name="T15" fmla="*/ 14 h 155"/>
                  <a:gd name="T16" fmla="*/ 59 w 283"/>
                  <a:gd name="T17" fmla="*/ 8 h 155"/>
                  <a:gd name="T18" fmla="*/ 41 w 283"/>
                  <a:gd name="T19" fmla="*/ 4 h 155"/>
                  <a:gd name="T20" fmla="*/ 23 w 283"/>
                  <a:gd name="T21" fmla="*/ 2 h 155"/>
                  <a:gd name="T22" fmla="*/ 8 w 283"/>
                  <a:gd name="T23" fmla="*/ 0 h 155"/>
                  <a:gd name="T24" fmla="*/ 4 w 283"/>
                  <a:gd name="T25" fmla="*/ 14 h 155"/>
                  <a:gd name="T26" fmla="*/ 1 w 283"/>
                  <a:gd name="T27" fmla="*/ 43 h 155"/>
                  <a:gd name="T28" fmla="*/ 3 w 283"/>
                  <a:gd name="T29" fmla="*/ 54 h 155"/>
                  <a:gd name="T30" fmla="*/ 11 w 283"/>
                  <a:gd name="T31" fmla="*/ 48 h 155"/>
                  <a:gd name="T32" fmla="*/ 22 w 283"/>
                  <a:gd name="T33" fmla="*/ 43 h 155"/>
                  <a:gd name="T34" fmla="*/ 35 w 283"/>
                  <a:gd name="T35" fmla="*/ 42 h 155"/>
                  <a:gd name="T36" fmla="*/ 54 w 283"/>
                  <a:gd name="T37" fmla="*/ 43 h 155"/>
                  <a:gd name="T38" fmla="*/ 76 w 283"/>
                  <a:gd name="T39" fmla="*/ 49 h 155"/>
                  <a:gd name="T40" fmla="*/ 97 w 283"/>
                  <a:gd name="T41" fmla="*/ 57 h 155"/>
                  <a:gd name="T42" fmla="*/ 119 w 283"/>
                  <a:gd name="T43" fmla="*/ 71 h 155"/>
                  <a:gd name="T44" fmla="*/ 142 w 283"/>
                  <a:gd name="T45" fmla="*/ 90 h 155"/>
                  <a:gd name="T46" fmla="*/ 167 w 283"/>
                  <a:gd name="T47" fmla="*/ 114 h 155"/>
                  <a:gd name="T48" fmla="*/ 189 w 283"/>
                  <a:gd name="T49" fmla="*/ 138 h 155"/>
                  <a:gd name="T50" fmla="*/ 209 w 283"/>
                  <a:gd name="T51" fmla="*/ 154 h 155"/>
                  <a:gd name="T52" fmla="*/ 226 w 283"/>
                  <a:gd name="T53" fmla="*/ 154 h 155"/>
                  <a:gd name="T54" fmla="*/ 247 w 283"/>
                  <a:gd name="T55" fmla="*/ 149 h 155"/>
                  <a:gd name="T56" fmla="*/ 268 w 283"/>
                  <a:gd name="T57" fmla="*/ 144 h 155"/>
                  <a:gd name="T58" fmla="*/ 281 w 283"/>
                  <a:gd name="T59" fmla="*/ 139 h 155"/>
                  <a:gd name="T60" fmla="*/ 281 w 283"/>
                  <a:gd name="T61" fmla="*/ 139 h 155"/>
                  <a:gd name="T62" fmla="*/ 263 w 283"/>
                  <a:gd name="T63" fmla="*/ 139 h 155"/>
                  <a:gd name="T64" fmla="*/ 238 w 283"/>
                  <a:gd name="T65" fmla="*/ 138 h 155"/>
                  <a:gd name="T66" fmla="*/ 214 w 283"/>
                  <a:gd name="T67" fmla="*/ 1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155">
                    <a:moveTo>
                      <a:pt x="206" y="124"/>
                    </a:moveTo>
                    <a:lnTo>
                      <a:pt x="200" y="116"/>
                    </a:lnTo>
                    <a:lnTo>
                      <a:pt x="193" y="109"/>
                    </a:lnTo>
                    <a:lnTo>
                      <a:pt x="187" y="103"/>
                    </a:lnTo>
                    <a:lnTo>
                      <a:pt x="182" y="96"/>
                    </a:lnTo>
                    <a:lnTo>
                      <a:pt x="175" y="89"/>
                    </a:lnTo>
                    <a:lnTo>
                      <a:pt x="169" y="81"/>
                    </a:lnTo>
                    <a:lnTo>
                      <a:pt x="161" y="72"/>
                    </a:lnTo>
                    <a:lnTo>
                      <a:pt x="153" y="62"/>
                    </a:lnTo>
                    <a:lnTo>
                      <a:pt x="146" y="55"/>
                    </a:lnTo>
                    <a:lnTo>
                      <a:pt x="138" y="47"/>
                    </a:lnTo>
                    <a:lnTo>
                      <a:pt x="129" y="39"/>
                    </a:lnTo>
                    <a:lnTo>
                      <a:pt x="119" y="32"/>
                    </a:lnTo>
                    <a:lnTo>
                      <a:pt x="108" y="25"/>
                    </a:lnTo>
                    <a:lnTo>
                      <a:pt x="96" y="19"/>
                    </a:lnTo>
                    <a:lnTo>
                      <a:pt x="82" y="14"/>
                    </a:lnTo>
                    <a:lnTo>
                      <a:pt x="67" y="9"/>
                    </a:lnTo>
                    <a:lnTo>
                      <a:pt x="59" y="8"/>
                    </a:lnTo>
                    <a:lnTo>
                      <a:pt x="49" y="6"/>
                    </a:lnTo>
                    <a:lnTo>
                      <a:pt x="41" y="4"/>
                    </a:lnTo>
                    <a:lnTo>
                      <a:pt x="31" y="3"/>
                    </a:lnTo>
                    <a:lnTo>
                      <a:pt x="23" y="2"/>
                    </a:lnTo>
                    <a:lnTo>
                      <a:pt x="15" y="1"/>
                    </a:lnTo>
                    <a:lnTo>
                      <a:pt x="8" y="0"/>
                    </a:lnTo>
                    <a:lnTo>
                      <a:pt x="4" y="0"/>
                    </a:lnTo>
                    <a:lnTo>
                      <a:pt x="4" y="14"/>
                    </a:lnTo>
                    <a:lnTo>
                      <a:pt x="3" y="28"/>
                    </a:lnTo>
                    <a:lnTo>
                      <a:pt x="1" y="43"/>
                    </a:lnTo>
                    <a:lnTo>
                      <a:pt x="0" y="57"/>
                    </a:lnTo>
                    <a:lnTo>
                      <a:pt x="3" y="54"/>
                    </a:lnTo>
                    <a:lnTo>
                      <a:pt x="7" y="51"/>
                    </a:lnTo>
                    <a:lnTo>
                      <a:pt x="11" y="48"/>
                    </a:lnTo>
                    <a:lnTo>
                      <a:pt x="17" y="45"/>
                    </a:lnTo>
                    <a:lnTo>
                      <a:pt x="22" y="43"/>
                    </a:lnTo>
                    <a:lnTo>
                      <a:pt x="28" y="42"/>
                    </a:lnTo>
                    <a:lnTo>
                      <a:pt x="35" y="42"/>
                    </a:lnTo>
                    <a:lnTo>
                      <a:pt x="42" y="42"/>
                    </a:lnTo>
                    <a:lnTo>
                      <a:pt x="54" y="43"/>
                    </a:lnTo>
                    <a:lnTo>
                      <a:pt x="65" y="45"/>
                    </a:lnTo>
                    <a:lnTo>
                      <a:pt x="76" y="49"/>
                    </a:lnTo>
                    <a:lnTo>
                      <a:pt x="86" y="53"/>
                    </a:lnTo>
                    <a:lnTo>
                      <a:pt x="97" y="57"/>
                    </a:lnTo>
                    <a:lnTo>
                      <a:pt x="108" y="63"/>
                    </a:lnTo>
                    <a:lnTo>
                      <a:pt x="119" y="71"/>
                    </a:lnTo>
                    <a:lnTo>
                      <a:pt x="131" y="79"/>
                    </a:lnTo>
                    <a:lnTo>
                      <a:pt x="142" y="90"/>
                    </a:lnTo>
                    <a:lnTo>
                      <a:pt x="155" y="102"/>
                    </a:lnTo>
                    <a:lnTo>
                      <a:pt x="167" y="114"/>
                    </a:lnTo>
                    <a:lnTo>
                      <a:pt x="177" y="127"/>
                    </a:lnTo>
                    <a:lnTo>
                      <a:pt x="189" y="138"/>
                    </a:lnTo>
                    <a:lnTo>
                      <a:pt x="200" y="148"/>
                    </a:lnTo>
                    <a:lnTo>
                      <a:pt x="209" y="154"/>
                    </a:lnTo>
                    <a:lnTo>
                      <a:pt x="217" y="155"/>
                    </a:lnTo>
                    <a:lnTo>
                      <a:pt x="226" y="154"/>
                    </a:lnTo>
                    <a:lnTo>
                      <a:pt x="237" y="151"/>
                    </a:lnTo>
                    <a:lnTo>
                      <a:pt x="247" y="149"/>
                    </a:lnTo>
                    <a:lnTo>
                      <a:pt x="259" y="147"/>
                    </a:lnTo>
                    <a:lnTo>
                      <a:pt x="268" y="144"/>
                    </a:lnTo>
                    <a:lnTo>
                      <a:pt x="276" y="142"/>
                    </a:lnTo>
                    <a:lnTo>
                      <a:pt x="281" y="139"/>
                    </a:lnTo>
                    <a:lnTo>
                      <a:pt x="283" y="139"/>
                    </a:lnTo>
                    <a:lnTo>
                      <a:pt x="281" y="139"/>
                    </a:lnTo>
                    <a:lnTo>
                      <a:pt x="273" y="139"/>
                    </a:lnTo>
                    <a:lnTo>
                      <a:pt x="263" y="139"/>
                    </a:lnTo>
                    <a:lnTo>
                      <a:pt x="251" y="139"/>
                    </a:lnTo>
                    <a:lnTo>
                      <a:pt x="238" y="138"/>
                    </a:lnTo>
                    <a:lnTo>
                      <a:pt x="225" y="134"/>
                    </a:lnTo>
                    <a:lnTo>
                      <a:pt x="214" y="130"/>
                    </a:lnTo>
                    <a:lnTo>
                      <a:pt x="206" y="124"/>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1" name="Freeform 129"/>
              <p:cNvSpPr>
                <a:spLocks/>
              </p:cNvSpPr>
              <p:nvPr/>
            </p:nvSpPr>
            <p:spPr bwMode="auto">
              <a:xfrm>
                <a:off x="3767" y="1068"/>
                <a:ext cx="17" cy="66"/>
              </a:xfrm>
              <a:custGeom>
                <a:avLst/>
                <a:gdLst>
                  <a:gd name="T0" fmla="*/ 58 w 64"/>
                  <a:gd name="T1" fmla="*/ 278 h 332"/>
                  <a:gd name="T2" fmla="*/ 63 w 64"/>
                  <a:gd name="T3" fmla="*/ 244 h 332"/>
                  <a:gd name="T4" fmla="*/ 64 w 64"/>
                  <a:gd name="T5" fmla="*/ 216 h 332"/>
                  <a:gd name="T6" fmla="*/ 61 w 64"/>
                  <a:gd name="T7" fmla="*/ 189 h 332"/>
                  <a:gd name="T8" fmla="*/ 56 w 64"/>
                  <a:gd name="T9" fmla="*/ 167 h 332"/>
                  <a:gd name="T10" fmla="*/ 49 w 64"/>
                  <a:gd name="T11" fmla="*/ 142 h 332"/>
                  <a:gd name="T12" fmla="*/ 43 w 64"/>
                  <a:gd name="T13" fmla="*/ 123 h 332"/>
                  <a:gd name="T14" fmla="*/ 39 w 64"/>
                  <a:gd name="T15" fmla="*/ 105 h 332"/>
                  <a:gd name="T16" fmla="*/ 34 w 64"/>
                  <a:gd name="T17" fmla="*/ 85 h 332"/>
                  <a:gd name="T18" fmla="*/ 33 w 64"/>
                  <a:gd name="T19" fmla="*/ 73 h 332"/>
                  <a:gd name="T20" fmla="*/ 35 w 64"/>
                  <a:gd name="T21" fmla="*/ 60 h 332"/>
                  <a:gd name="T22" fmla="*/ 38 w 64"/>
                  <a:gd name="T23" fmla="*/ 46 h 332"/>
                  <a:gd name="T24" fmla="*/ 43 w 64"/>
                  <a:gd name="T25" fmla="*/ 32 h 332"/>
                  <a:gd name="T26" fmla="*/ 49 w 64"/>
                  <a:gd name="T27" fmla="*/ 19 h 332"/>
                  <a:gd name="T28" fmla="*/ 53 w 64"/>
                  <a:gd name="T29" fmla="*/ 10 h 332"/>
                  <a:gd name="T30" fmla="*/ 57 w 64"/>
                  <a:gd name="T31" fmla="*/ 2 h 332"/>
                  <a:gd name="T32" fmla="*/ 58 w 64"/>
                  <a:gd name="T33" fmla="*/ 0 h 332"/>
                  <a:gd name="T34" fmla="*/ 57 w 64"/>
                  <a:gd name="T35" fmla="*/ 1 h 332"/>
                  <a:gd name="T36" fmla="*/ 53 w 64"/>
                  <a:gd name="T37" fmla="*/ 6 h 332"/>
                  <a:gd name="T38" fmla="*/ 47 w 64"/>
                  <a:gd name="T39" fmla="*/ 13 h 332"/>
                  <a:gd name="T40" fmla="*/ 41 w 64"/>
                  <a:gd name="T41" fmla="*/ 22 h 332"/>
                  <a:gd name="T42" fmla="*/ 34 w 64"/>
                  <a:gd name="T43" fmla="*/ 31 h 332"/>
                  <a:gd name="T44" fmla="*/ 26 w 64"/>
                  <a:gd name="T45" fmla="*/ 41 h 332"/>
                  <a:gd name="T46" fmla="*/ 20 w 64"/>
                  <a:gd name="T47" fmla="*/ 51 h 332"/>
                  <a:gd name="T48" fmla="*/ 15 w 64"/>
                  <a:gd name="T49" fmla="*/ 59 h 332"/>
                  <a:gd name="T50" fmla="*/ 13 w 64"/>
                  <a:gd name="T51" fmla="*/ 81 h 332"/>
                  <a:gd name="T52" fmla="*/ 18 w 64"/>
                  <a:gd name="T53" fmla="*/ 111 h 332"/>
                  <a:gd name="T54" fmla="*/ 27 w 64"/>
                  <a:gd name="T55" fmla="*/ 146 h 332"/>
                  <a:gd name="T56" fmla="*/ 34 w 64"/>
                  <a:gd name="T57" fmla="*/ 181 h 332"/>
                  <a:gd name="T58" fmla="*/ 36 w 64"/>
                  <a:gd name="T59" fmla="*/ 212 h 332"/>
                  <a:gd name="T60" fmla="*/ 34 w 64"/>
                  <a:gd name="T61" fmla="*/ 238 h 332"/>
                  <a:gd name="T62" fmla="*/ 30 w 64"/>
                  <a:gd name="T63" fmla="*/ 264 h 332"/>
                  <a:gd name="T64" fmla="*/ 21 w 64"/>
                  <a:gd name="T65" fmla="*/ 289 h 332"/>
                  <a:gd name="T66" fmla="*/ 17 w 64"/>
                  <a:gd name="T67" fmla="*/ 299 h 332"/>
                  <a:gd name="T68" fmla="*/ 12 w 64"/>
                  <a:gd name="T69" fmla="*/ 307 h 332"/>
                  <a:gd name="T70" fmla="*/ 6 w 64"/>
                  <a:gd name="T71" fmla="*/ 313 h 332"/>
                  <a:gd name="T72" fmla="*/ 0 w 64"/>
                  <a:gd name="T73" fmla="*/ 318 h 332"/>
                  <a:gd name="T74" fmla="*/ 5 w 64"/>
                  <a:gd name="T75" fmla="*/ 319 h 332"/>
                  <a:gd name="T76" fmla="*/ 11 w 64"/>
                  <a:gd name="T77" fmla="*/ 320 h 332"/>
                  <a:gd name="T78" fmla="*/ 16 w 64"/>
                  <a:gd name="T79" fmla="*/ 323 h 332"/>
                  <a:gd name="T80" fmla="*/ 21 w 64"/>
                  <a:gd name="T81" fmla="*/ 324 h 332"/>
                  <a:gd name="T82" fmla="*/ 26 w 64"/>
                  <a:gd name="T83" fmla="*/ 326 h 332"/>
                  <a:gd name="T84" fmla="*/ 32 w 64"/>
                  <a:gd name="T85" fmla="*/ 328 h 332"/>
                  <a:gd name="T86" fmla="*/ 37 w 64"/>
                  <a:gd name="T87" fmla="*/ 330 h 332"/>
                  <a:gd name="T88" fmla="*/ 42 w 64"/>
                  <a:gd name="T89" fmla="*/ 332 h 332"/>
                  <a:gd name="T90" fmla="*/ 45 w 64"/>
                  <a:gd name="T91" fmla="*/ 320 h 332"/>
                  <a:gd name="T92" fmla="*/ 50 w 64"/>
                  <a:gd name="T93" fmla="*/ 307 h 332"/>
                  <a:gd name="T94" fmla="*/ 54 w 64"/>
                  <a:gd name="T95" fmla="*/ 293 h 332"/>
                  <a:gd name="T96" fmla="*/ 58 w 64"/>
                  <a:gd name="T97" fmla="*/ 27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332">
                    <a:moveTo>
                      <a:pt x="58" y="278"/>
                    </a:moveTo>
                    <a:lnTo>
                      <a:pt x="63" y="244"/>
                    </a:lnTo>
                    <a:lnTo>
                      <a:pt x="64" y="216"/>
                    </a:lnTo>
                    <a:lnTo>
                      <a:pt x="61" y="189"/>
                    </a:lnTo>
                    <a:lnTo>
                      <a:pt x="56" y="167"/>
                    </a:lnTo>
                    <a:lnTo>
                      <a:pt x="49" y="142"/>
                    </a:lnTo>
                    <a:lnTo>
                      <a:pt x="43" y="123"/>
                    </a:lnTo>
                    <a:lnTo>
                      <a:pt x="39" y="105"/>
                    </a:lnTo>
                    <a:lnTo>
                      <a:pt x="34" y="85"/>
                    </a:lnTo>
                    <a:lnTo>
                      <a:pt x="33" y="73"/>
                    </a:lnTo>
                    <a:lnTo>
                      <a:pt x="35" y="60"/>
                    </a:lnTo>
                    <a:lnTo>
                      <a:pt x="38" y="46"/>
                    </a:lnTo>
                    <a:lnTo>
                      <a:pt x="43" y="32"/>
                    </a:lnTo>
                    <a:lnTo>
                      <a:pt x="49" y="19"/>
                    </a:lnTo>
                    <a:lnTo>
                      <a:pt x="53" y="10"/>
                    </a:lnTo>
                    <a:lnTo>
                      <a:pt x="57" y="2"/>
                    </a:lnTo>
                    <a:lnTo>
                      <a:pt x="58" y="0"/>
                    </a:lnTo>
                    <a:lnTo>
                      <a:pt x="57" y="1"/>
                    </a:lnTo>
                    <a:lnTo>
                      <a:pt x="53" y="6"/>
                    </a:lnTo>
                    <a:lnTo>
                      <a:pt x="47" y="13"/>
                    </a:lnTo>
                    <a:lnTo>
                      <a:pt x="41" y="22"/>
                    </a:lnTo>
                    <a:lnTo>
                      <a:pt x="34" y="31"/>
                    </a:lnTo>
                    <a:lnTo>
                      <a:pt x="26" y="41"/>
                    </a:lnTo>
                    <a:lnTo>
                      <a:pt x="20" y="51"/>
                    </a:lnTo>
                    <a:lnTo>
                      <a:pt x="15" y="59"/>
                    </a:lnTo>
                    <a:lnTo>
                      <a:pt x="13" y="81"/>
                    </a:lnTo>
                    <a:lnTo>
                      <a:pt x="18" y="111"/>
                    </a:lnTo>
                    <a:lnTo>
                      <a:pt x="27" y="146"/>
                    </a:lnTo>
                    <a:lnTo>
                      <a:pt x="34" y="181"/>
                    </a:lnTo>
                    <a:lnTo>
                      <a:pt x="36" y="212"/>
                    </a:lnTo>
                    <a:lnTo>
                      <a:pt x="34" y="238"/>
                    </a:lnTo>
                    <a:lnTo>
                      <a:pt x="30" y="264"/>
                    </a:lnTo>
                    <a:lnTo>
                      <a:pt x="21" y="289"/>
                    </a:lnTo>
                    <a:lnTo>
                      <a:pt x="17" y="299"/>
                    </a:lnTo>
                    <a:lnTo>
                      <a:pt x="12" y="307"/>
                    </a:lnTo>
                    <a:lnTo>
                      <a:pt x="6" y="313"/>
                    </a:lnTo>
                    <a:lnTo>
                      <a:pt x="0" y="318"/>
                    </a:lnTo>
                    <a:lnTo>
                      <a:pt x="5" y="319"/>
                    </a:lnTo>
                    <a:lnTo>
                      <a:pt x="11" y="320"/>
                    </a:lnTo>
                    <a:lnTo>
                      <a:pt x="16" y="323"/>
                    </a:lnTo>
                    <a:lnTo>
                      <a:pt x="21" y="324"/>
                    </a:lnTo>
                    <a:lnTo>
                      <a:pt x="26" y="326"/>
                    </a:lnTo>
                    <a:lnTo>
                      <a:pt x="32" y="328"/>
                    </a:lnTo>
                    <a:lnTo>
                      <a:pt x="37" y="330"/>
                    </a:lnTo>
                    <a:lnTo>
                      <a:pt x="42" y="332"/>
                    </a:lnTo>
                    <a:lnTo>
                      <a:pt x="45" y="320"/>
                    </a:lnTo>
                    <a:lnTo>
                      <a:pt x="50" y="307"/>
                    </a:lnTo>
                    <a:lnTo>
                      <a:pt x="54" y="293"/>
                    </a:lnTo>
                    <a:lnTo>
                      <a:pt x="58" y="27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2" name="Freeform 130"/>
              <p:cNvSpPr>
                <a:spLocks/>
              </p:cNvSpPr>
              <p:nvPr/>
            </p:nvSpPr>
            <p:spPr bwMode="auto">
              <a:xfrm>
                <a:off x="3794" y="1080"/>
                <a:ext cx="26" cy="65"/>
              </a:xfrm>
              <a:custGeom>
                <a:avLst/>
                <a:gdLst>
                  <a:gd name="T0" fmla="*/ 62 w 103"/>
                  <a:gd name="T1" fmla="*/ 275 h 325"/>
                  <a:gd name="T2" fmla="*/ 72 w 103"/>
                  <a:gd name="T3" fmla="*/ 242 h 325"/>
                  <a:gd name="T4" fmla="*/ 78 w 103"/>
                  <a:gd name="T5" fmla="*/ 213 h 325"/>
                  <a:gd name="T6" fmla="*/ 79 w 103"/>
                  <a:gd name="T7" fmla="*/ 187 h 325"/>
                  <a:gd name="T8" fmla="*/ 77 w 103"/>
                  <a:gd name="T9" fmla="*/ 164 h 325"/>
                  <a:gd name="T10" fmla="*/ 74 w 103"/>
                  <a:gd name="T11" fmla="*/ 139 h 325"/>
                  <a:gd name="T12" fmla="*/ 70 w 103"/>
                  <a:gd name="T13" fmla="*/ 118 h 325"/>
                  <a:gd name="T14" fmla="*/ 68 w 103"/>
                  <a:gd name="T15" fmla="*/ 99 h 325"/>
                  <a:gd name="T16" fmla="*/ 66 w 103"/>
                  <a:gd name="T17" fmla="*/ 80 h 325"/>
                  <a:gd name="T18" fmla="*/ 67 w 103"/>
                  <a:gd name="T19" fmla="*/ 69 h 325"/>
                  <a:gd name="T20" fmla="*/ 70 w 103"/>
                  <a:gd name="T21" fmla="*/ 56 h 325"/>
                  <a:gd name="T22" fmla="*/ 77 w 103"/>
                  <a:gd name="T23" fmla="*/ 42 h 325"/>
                  <a:gd name="T24" fmla="*/ 83 w 103"/>
                  <a:gd name="T25" fmla="*/ 29 h 325"/>
                  <a:gd name="T26" fmla="*/ 90 w 103"/>
                  <a:gd name="T27" fmla="*/ 18 h 325"/>
                  <a:gd name="T28" fmla="*/ 97 w 103"/>
                  <a:gd name="T29" fmla="*/ 9 h 325"/>
                  <a:gd name="T30" fmla="*/ 101 w 103"/>
                  <a:gd name="T31" fmla="*/ 3 h 325"/>
                  <a:gd name="T32" fmla="*/ 103 w 103"/>
                  <a:gd name="T33" fmla="*/ 0 h 325"/>
                  <a:gd name="T34" fmla="*/ 102 w 103"/>
                  <a:gd name="T35" fmla="*/ 1 h 325"/>
                  <a:gd name="T36" fmla="*/ 97 w 103"/>
                  <a:gd name="T37" fmla="*/ 5 h 325"/>
                  <a:gd name="T38" fmla="*/ 92 w 103"/>
                  <a:gd name="T39" fmla="*/ 11 h 325"/>
                  <a:gd name="T40" fmla="*/ 83 w 103"/>
                  <a:gd name="T41" fmla="*/ 18 h 325"/>
                  <a:gd name="T42" fmla="*/ 75 w 103"/>
                  <a:gd name="T43" fmla="*/ 25 h 325"/>
                  <a:gd name="T44" fmla="*/ 66 w 103"/>
                  <a:gd name="T45" fmla="*/ 34 h 325"/>
                  <a:gd name="T46" fmla="*/ 59 w 103"/>
                  <a:gd name="T47" fmla="*/ 42 h 325"/>
                  <a:gd name="T48" fmla="*/ 52 w 103"/>
                  <a:gd name="T49" fmla="*/ 50 h 325"/>
                  <a:gd name="T50" fmla="*/ 46 w 103"/>
                  <a:gd name="T51" fmla="*/ 70 h 325"/>
                  <a:gd name="T52" fmla="*/ 47 w 103"/>
                  <a:gd name="T53" fmla="*/ 103 h 325"/>
                  <a:gd name="T54" fmla="*/ 51 w 103"/>
                  <a:gd name="T55" fmla="*/ 139 h 325"/>
                  <a:gd name="T56" fmla="*/ 52 w 103"/>
                  <a:gd name="T57" fmla="*/ 174 h 325"/>
                  <a:gd name="T58" fmla="*/ 49 w 103"/>
                  <a:gd name="T59" fmla="*/ 205 h 325"/>
                  <a:gd name="T60" fmla="*/ 43 w 103"/>
                  <a:gd name="T61" fmla="*/ 231 h 325"/>
                  <a:gd name="T62" fmla="*/ 35 w 103"/>
                  <a:gd name="T63" fmla="*/ 254 h 325"/>
                  <a:gd name="T64" fmla="*/ 24 w 103"/>
                  <a:gd name="T65" fmla="*/ 278 h 325"/>
                  <a:gd name="T66" fmla="*/ 19 w 103"/>
                  <a:gd name="T67" fmla="*/ 287 h 325"/>
                  <a:gd name="T68" fmla="*/ 12 w 103"/>
                  <a:gd name="T69" fmla="*/ 293 h 325"/>
                  <a:gd name="T70" fmla="*/ 6 w 103"/>
                  <a:gd name="T71" fmla="*/ 298 h 325"/>
                  <a:gd name="T72" fmla="*/ 0 w 103"/>
                  <a:gd name="T73" fmla="*/ 301 h 325"/>
                  <a:gd name="T74" fmla="*/ 4 w 103"/>
                  <a:gd name="T75" fmla="*/ 305 h 325"/>
                  <a:gd name="T76" fmla="*/ 9 w 103"/>
                  <a:gd name="T77" fmla="*/ 307 h 325"/>
                  <a:gd name="T78" fmla="*/ 13 w 103"/>
                  <a:gd name="T79" fmla="*/ 311 h 325"/>
                  <a:gd name="T80" fmla="*/ 19 w 103"/>
                  <a:gd name="T81" fmla="*/ 313 h 325"/>
                  <a:gd name="T82" fmla="*/ 23 w 103"/>
                  <a:gd name="T83" fmla="*/ 316 h 325"/>
                  <a:gd name="T84" fmla="*/ 28 w 103"/>
                  <a:gd name="T85" fmla="*/ 319 h 325"/>
                  <a:gd name="T86" fmla="*/ 32 w 103"/>
                  <a:gd name="T87" fmla="*/ 322 h 325"/>
                  <a:gd name="T88" fmla="*/ 37 w 103"/>
                  <a:gd name="T89" fmla="*/ 325 h 325"/>
                  <a:gd name="T90" fmla="*/ 42 w 103"/>
                  <a:gd name="T91" fmla="*/ 315 h 325"/>
                  <a:gd name="T92" fmla="*/ 48 w 103"/>
                  <a:gd name="T93" fmla="*/ 302 h 325"/>
                  <a:gd name="T94" fmla="*/ 56 w 103"/>
                  <a:gd name="T95" fmla="*/ 288 h 325"/>
                  <a:gd name="T96" fmla="*/ 62 w 103"/>
                  <a:gd name="T97" fmla="*/ 27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325">
                    <a:moveTo>
                      <a:pt x="62" y="275"/>
                    </a:moveTo>
                    <a:lnTo>
                      <a:pt x="72" y="242"/>
                    </a:lnTo>
                    <a:lnTo>
                      <a:pt x="78" y="213"/>
                    </a:lnTo>
                    <a:lnTo>
                      <a:pt x="79" y="187"/>
                    </a:lnTo>
                    <a:lnTo>
                      <a:pt x="77" y="164"/>
                    </a:lnTo>
                    <a:lnTo>
                      <a:pt x="74" y="139"/>
                    </a:lnTo>
                    <a:lnTo>
                      <a:pt x="70" y="118"/>
                    </a:lnTo>
                    <a:lnTo>
                      <a:pt x="68" y="99"/>
                    </a:lnTo>
                    <a:lnTo>
                      <a:pt x="66" y="80"/>
                    </a:lnTo>
                    <a:lnTo>
                      <a:pt x="67" y="69"/>
                    </a:lnTo>
                    <a:lnTo>
                      <a:pt x="70" y="56"/>
                    </a:lnTo>
                    <a:lnTo>
                      <a:pt x="77" y="42"/>
                    </a:lnTo>
                    <a:lnTo>
                      <a:pt x="83" y="29"/>
                    </a:lnTo>
                    <a:lnTo>
                      <a:pt x="90" y="18"/>
                    </a:lnTo>
                    <a:lnTo>
                      <a:pt x="97" y="9"/>
                    </a:lnTo>
                    <a:lnTo>
                      <a:pt x="101" y="3"/>
                    </a:lnTo>
                    <a:lnTo>
                      <a:pt x="103" y="0"/>
                    </a:lnTo>
                    <a:lnTo>
                      <a:pt x="102" y="1"/>
                    </a:lnTo>
                    <a:lnTo>
                      <a:pt x="97" y="5"/>
                    </a:lnTo>
                    <a:lnTo>
                      <a:pt x="92" y="11"/>
                    </a:lnTo>
                    <a:lnTo>
                      <a:pt x="83" y="18"/>
                    </a:lnTo>
                    <a:lnTo>
                      <a:pt x="75" y="25"/>
                    </a:lnTo>
                    <a:lnTo>
                      <a:pt x="66" y="34"/>
                    </a:lnTo>
                    <a:lnTo>
                      <a:pt x="59" y="42"/>
                    </a:lnTo>
                    <a:lnTo>
                      <a:pt x="52" y="50"/>
                    </a:lnTo>
                    <a:lnTo>
                      <a:pt x="46" y="70"/>
                    </a:lnTo>
                    <a:lnTo>
                      <a:pt x="47" y="103"/>
                    </a:lnTo>
                    <a:lnTo>
                      <a:pt x="51" y="139"/>
                    </a:lnTo>
                    <a:lnTo>
                      <a:pt x="52" y="174"/>
                    </a:lnTo>
                    <a:lnTo>
                      <a:pt x="49" y="205"/>
                    </a:lnTo>
                    <a:lnTo>
                      <a:pt x="43" y="231"/>
                    </a:lnTo>
                    <a:lnTo>
                      <a:pt x="35" y="254"/>
                    </a:lnTo>
                    <a:lnTo>
                      <a:pt x="24" y="278"/>
                    </a:lnTo>
                    <a:lnTo>
                      <a:pt x="19" y="287"/>
                    </a:lnTo>
                    <a:lnTo>
                      <a:pt x="12" y="293"/>
                    </a:lnTo>
                    <a:lnTo>
                      <a:pt x="6" y="298"/>
                    </a:lnTo>
                    <a:lnTo>
                      <a:pt x="0" y="301"/>
                    </a:lnTo>
                    <a:lnTo>
                      <a:pt x="4" y="305"/>
                    </a:lnTo>
                    <a:lnTo>
                      <a:pt x="9" y="307"/>
                    </a:lnTo>
                    <a:lnTo>
                      <a:pt x="13" y="311"/>
                    </a:lnTo>
                    <a:lnTo>
                      <a:pt x="19" y="313"/>
                    </a:lnTo>
                    <a:lnTo>
                      <a:pt x="23" y="316"/>
                    </a:lnTo>
                    <a:lnTo>
                      <a:pt x="28" y="319"/>
                    </a:lnTo>
                    <a:lnTo>
                      <a:pt x="32" y="322"/>
                    </a:lnTo>
                    <a:lnTo>
                      <a:pt x="37" y="325"/>
                    </a:lnTo>
                    <a:lnTo>
                      <a:pt x="42" y="315"/>
                    </a:lnTo>
                    <a:lnTo>
                      <a:pt x="48" y="302"/>
                    </a:lnTo>
                    <a:lnTo>
                      <a:pt x="56" y="288"/>
                    </a:lnTo>
                    <a:lnTo>
                      <a:pt x="62" y="27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3" name="Freeform 131"/>
              <p:cNvSpPr>
                <a:spLocks/>
              </p:cNvSpPr>
              <p:nvPr/>
            </p:nvSpPr>
            <p:spPr bwMode="auto">
              <a:xfrm>
                <a:off x="3815" y="1101"/>
                <a:ext cx="44" cy="59"/>
              </a:xfrm>
              <a:custGeom>
                <a:avLst/>
                <a:gdLst>
                  <a:gd name="T0" fmla="*/ 83 w 176"/>
                  <a:gd name="T1" fmla="*/ 239 h 298"/>
                  <a:gd name="T2" fmla="*/ 97 w 176"/>
                  <a:gd name="T3" fmla="*/ 212 h 298"/>
                  <a:gd name="T4" fmla="*/ 107 w 176"/>
                  <a:gd name="T5" fmla="*/ 186 h 298"/>
                  <a:gd name="T6" fmla="*/ 112 w 176"/>
                  <a:gd name="T7" fmla="*/ 162 h 298"/>
                  <a:gd name="T8" fmla="*/ 116 w 176"/>
                  <a:gd name="T9" fmla="*/ 125 h 298"/>
                  <a:gd name="T10" fmla="*/ 120 w 176"/>
                  <a:gd name="T11" fmla="*/ 85 h 298"/>
                  <a:gd name="T12" fmla="*/ 125 w 176"/>
                  <a:gd name="T13" fmla="*/ 55 h 298"/>
                  <a:gd name="T14" fmla="*/ 140 w 176"/>
                  <a:gd name="T15" fmla="*/ 32 h 298"/>
                  <a:gd name="T16" fmla="*/ 160 w 176"/>
                  <a:gd name="T17" fmla="*/ 13 h 298"/>
                  <a:gd name="T18" fmla="*/ 174 w 176"/>
                  <a:gd name="T19" fmla="*/ 1 h 298"/>
                  <a:gd name="T20" fmla="*/ 174 w 176"/>
                  <a:gd name="T21" fmla="*/ 1 h 298"/>
                  <a:gd name="T22" fmla="*/ 161 w 176"/>
                  <a:gd name="T23" fmla="*/ 7 h 298"/>
                  <a:gd name="T24" fmla="*/ 142 w 176"/>
                  <a:gd name="T25" fmla="*/ 16 h 298"/>
                  <a:gd name="T26" fmla="*/ 123 w 176"/>
                  <a:gd name="T27" fmla="*/ 28 h 298"/>
                  <a:gd name="T28" fmla="*/ 104 w 176"/>
                  <a:gd name="T29" fmla="*/ 51 h 298"/>
                  <a:gd name="T30" fmla="*/ 93 w 176"/>
                  <a:gd name="T31" fmla="*/ 118 h 298"/>
                  <a:gd name="T32" fmla="*/ 82 w 176"/>
                  <a:gd name="T33" fmla="*/ 168 h 298"/>
                  <a:gd name="T34" fmla="*/ 72 w 176"/>
                  <a:gd name="T35" fmla="*/ 193 h 298"/>
                  <a:gd name="T36" fmla="*/ 59 w 176"/>
                  <a:gd name="T37" fmla="*/ 215 h 298"/>
                  <a:gd name="T38" fmla="*/ 45 w 176"/>
                  <a:gd name="T39" fmla="*/ 236 h 298"/>
                  <a:gd name="T40" fmla="*/ 31 w 176"/>
                  <a:gd name="T41" fmla="*/ 250 h 298"/>
                  <a:gd name="T42" fmla="*/ 21 w 176"/>
                  <a:gd name="T43" fmla="*/ 256 h 298"/>
                  <a:gd name="T44" fmla="*/ 13 w 176"/>
                  <a:gd name="T45" fmla="*/ 260 h 298"/>
                  <a:gd name="T46" fmla="*/ 4 w 176"/>
                  <a:gd name="T47" fmla="*/ 262 h 298"/>
                  <a:gd name="T48" fmla="*/ 4 w 176"/>
                  <a:gd name="T49" fmla="*/ 266 h 298"/>
                  <a:gd name="T50" fmla="*/ 14 w 176"/>
                  <a:gd name="T51" fmla="*/ 275 h 298"/>
                  <a:gd name="T52" fmla="*/ 22 w 176"/>
                  <a:gd name="T53" fmla="*/ 284 h 298"/>
                  <a:gd name="T54" fmla="*/ 31 w 176"/>
                  <a:gd name="T55" fmla="*/ 293 h 298"/>
                  <a:gd name="T56" fmla="*/ 38 w 176"/>
                  <a:gd name="T57" fmla="*/ 295 h 298"/>
                  <a:gd name="T58" fmla="*/ 47 w 176"/>
                  <a:gd name="T59" fmla="*/ 285 h 298"/>
                  <a:gd name="T60" fmla="*/ 57 w 176"/>
                  <a:gd name="T61" fmla="*/ 272 h 298"/>
                  <a:gd name="T62" fmla="*/ 68 w 176"/>
                  <a:gd name="T63" fmla="*/ 25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298">
                    <a:moveTo>
                      <a:pt x="73" y="252"/>
                    </a:moveTo>
                    <a:lnTo>
                      <a:pt x="83" y="239"/>
                    </a:lnTo>
                    <a:lnTo>
                      <a:pt x="91" y="225"/>
                    </a:lnTo>
                    <a:lnTo>
                      <a:pt x="97" y="212"/>
                    </a:lnTo>
                    <a:lnTo>
                      <a:pt x="103" y="198"/>
                    </a:lnTo>
                    <a:lnTo>
                      <a:pt x="107" y="186"/>
                    </a:lnTo>
                    <a:lnTo>
                      <a:pt x="110" y="174"/>
                    </a:lnTo>
                    <a:lnTo>
                      <a:pt x="112" y="162"/>
                    </a:lnTo>
                    <a:lnTo>
                      <a:pt x="113" y="151"/>
                    </a:lnTo>
                    <a:lnTo>
                      <a:pt x="116" y="125"/>
                    </a:lnTo>
                    <a:lnTo>
                      <a:pt x="118" y="104"/>
                    </a:lnTo>
                    <a:lnTo>
                      <a:pt x="120" y="85"/>
                    </a:lnTo>
                    <a:lnTo>
                      <a:pt x="122" y="66"/>
                    </a:lnTo>
                    <a:lnTo>
                      <a:pt x="125" y="55"/>
                    </a:lnTo>
                    <a:lnTo>
                      <a:pt x="131" y="44"/>
                    </a:lnTo>
                    <a:lnTo>
                      <a:pt x="140" y="32"/>
                    </a:lnTo>
                    <a:lnTo>
                      <a:pt x="150" y="22"/>
                    </a:lnTo>
                    <a:lnTo>
                      <a:pt x="160" y="13"/>
                    </a:lnTo>
                    <a:lnTo>
                      <a:pt x="167" y="6"/>
                    </a:lnTo>
                    <a:lnTo>
                      <a:pt x="174" y="1"/>
                    </a:lnTo>
                    <a:lnTo>
                      <a:pt x="176" y="0"/>
                    </a:lnTo>
                    <a:lnTo>
                      <a:pt x="174" y="1"/>
                    </a:lnTo>
                    <a:lnTo>
                      <a:pt x="168" y="3"/>
                    </a:lnTo>
                    <a:lnTo>
                      <a:pt x="161" y="7"/>
                    </a:lnTo>
                    <a:lnTo>
                      <a:pt x="152" y="12"/>
                    </a:lnTo>
                    <a:lnTo>
                      <a:pt x="142" y="16"/>
                    </a:lnTo>
                    <a:lnTo>
                      <a:pt x="132" y="22"/>
                    </a:lnTo>
                    <a:lnTo>
                      <a:pt x="123" y="28"/>
                    </a:lnTo>
                    <a:lnTo>
                      <a:pt x="114" y="33"/>
                    </a:lnTo>
                    <a:lnTo>
                      <a:pt x="104" y="51"/>
                    </a:lnTo>
                    <a:lnTo>
                      <a:pt x="98" y="81"/>
                    </a:lnTo>
                    <a:lnTo>
                      <a:pt x="93" y="118"/>
                    </a:lnTo>
                    <a:lnTo>
                      <a:pt x="87" y="152"/>
                    </a:lnTo>
                    <a:lnTo>
                      <a:pt x="82" y="168"/>
                    </a:lnTo>
                    <a:lnTo>
                      <a:pt x="77" y="181"/>
                    </a:lnTo>
                    <a:lnTo>
                      <a:pt x="72" y="193"/>
                    </a:lnTo>
                    <a:lnTo>
                      <a:pt x="66" y="205"/>
                    </a:lnTo>
                    <a:lnTo>
                      <a:pt x="59" y="215"/>
                    </a:lnTo>
                    <a:lnTo>
                      <a:pt x="53" y="226"/>
                    </a:lnTo>
                    <a:lnTo>
                      <a:pt x="45" y="236"/>
                    </a:lnTo>
                    <a:lnTo>
                      <a:pt x="36" y="245"/>
                    </a:lnTo>
                    <a:lnTo>
                      <a:pt x="31" y="250"/>
                    </a:lnTo>
                    <a:lnTo>
                      <a:pt x="27" y="254"/>
                    </a:lnTo>
                    <a:lnTo>
                      <a:pt x="21" y="256"/>
                    </a:lnTo>
                    <a:lnTo>
                      <a:pt x="17" y="258"/>
                    </a:lnTo>
                    <a:lnTo>
                      <a:pt x="13" y="260"/>
                    </a:lnTo>
                    <a:lnTo>
                      <a:pt x="8" y="261"/>
                    </a:lnTo>
                    <a:lnTo>
                      <a:pt x="4" y="262"/>
                    </a:lnTo>
                    <a:lnTo>
                      <a:pt x="0" y="262"/>
                    </a:lnTo>
                    <a:lnTo>
                      <a:pt x="4" y="266"/>
                    </a:lnTo>
                    <a:lnTo>
                      <a:pt x="9" y="271"/>
                    </a:lnTo>
                    <a:lnTo>
                      <a:pt x="14" y="275"/>
                    </a:lnTo>
                    <a:lnTo>
                      <a:pt x="18" y="280"/>
                    </a:lnTo>
                    <a:lnTo>
                      <a:pt x="22" y="284"/>
                    </a:lnTo>
                    <a:lnTo>
                      <a:pt x="27" y="289"/>
                    </a:lnTo>
                    <a:lnTo>
                      <a:pt x="31" y="293"/>
                    </a:lnTo>
                    <a:lnTo>
                      <a:pt x="35" y="298"/>
                    </a:lnTo>
                    <a:lnTo>
                      <a:pt x="38" y="295"/>
                    </a:lnTo>
                    <a:lnTo>
                      <a:pt x="42" y="290"/>
                    </a:lnTo>
                    <a:lnTo>
                      <a:pt x="47" y="285"/>
                    </a:lnTo>
                    <a:lnTo>
                      <a:pt x="52" y="279"/>
                    </a:lnTo>
                    <a:lnTo>
                      <a:pt x="57" y="272"/>
                    </a:lnTo>
                    <a:lnTo>
                      <a:pt x="63" y="266"/>
                    </a:lnTo>
                    <a:lnTo>
                      <a:pt x="68" y="258"/>
                    </a:lnTo>
                    <a:lnTo>
                      <a:pt x="73" y="25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4" name="Freeform 132"/>
              <p:cNvSpPr>
                <a:spLocks/>
              </p:cNvSpPr>
              <p:nvPr/>
            </p:nvSpPr>
            <p:spPr bwMode="auto">
              <a:xfrm>
                <a:off x="3834" y="1131"/>
                <a:ext cx="58" cy="49"/>
              </a:xfrm>
              <a:custGeom>
                <a:avLst/>
                <a:gdLst>
                  <a:gd name="T0" fmla="*/ 157 w 230"/>
                  <a:gd name="T1" fmla="*/ 19 h 247"/>
                  <a:gd name="T2" fmla="*/ 143 w 230"/>
                  <a:gd name="T3" fmla="*/ 42 h 247"/>
                  <a:gd name="T4" fmla="*/ 130 w 230"/>
                  <a:gd name="T5" fmla="*/ 74 h 247"/>
                  <a:gd name="T6" fmla="*/ 118 w 230"/>
                  <a:gd name="T7" fmla="*/ 107 h 247"/>
                  <a:gd name="T8" fmla="*/ 102 w 230"/>
                  <a:gd name="T9" fmla="*/ 135 h 247"/>
                  <a:gd name="T10" fmla="*/ 86 w 230"/>
                  <a:gd name="T11" fmla="*/ 158 h 247"/>
                  <a:gd name="T12" fmla="*/ 69 w 230"/>
                  <a:gd name="T13" fmla="*/ 175 h 247"/>
                  <a:gd name="T14" fmla="*/ 51 w 230"/>
                  <a:gd name="T15" fmla="*/ 189 h 247"/>
                  <a:gd name="T16" fmla="*/ 34 w 230"/>
                  <a:gd name="T17" fmla="*/ 200 h 247"/>
                  <a:gd name="T18" fmla="*/ 24 w 230"/>
                  <a:gd name="T19" fmla="*/ 204 h 247"/>
                  <a:gd name="T20" fmla="*/ 13 w 230"/>
                  <a:gd name="T21" fmla="*/ 204 h 247"/>
                  <a:gd name="T22" fmla="*/ 5 w 230"/>
                  <a:gd name="T23" fmla="*/ 204 h 247"/>
                  <a:gd name="T24" fmla="*/ 8 w 230"/>
                  <a:gd name="T25" fmla="*/ 213 h 247"/>
                  <a:gd name="T26" fmla="*/ 21 w 230"/>
                  <a:gd name="T27" fmla="*/ 235 h 247"/>
                  <a:gd name="T28" fmla="*/ 32 w 230"/>
                  <a:gd name="T29" fmla="*/ 245 h 247"/>
                  <a:gd name="T30" fmla="*/ 43 w 230"/>
                  <a:gd name="T31" fmla="*/ 237 h 247"/>
                  <a:gd name="T32" fmla="*/ 55 w 230"/>
                  <a:gd name="T33" fmla="*/ 229 h 247"/>
                  <a:gd name="T34" fmla="*/ 68 w 230"/>
                  <a:gd name="T35" fmla="*/ 219 h 247"/>
                  <a:gd name="T36" fmla="*/ 87 w 230"/>
                  <a:gd name="T37" fmla="*/ 204 h 247"/>
                  <a:gd name="T38" fmla="*/ 107 w 230"/>
                  <a:gd name="T39" fmla="*/ 182 h 247"/>
                  <a:gd name="T40" fmla="*/ 122 w 230"/>
                  <a:gd name="T41" fmla="*/ 160 h 247"/>
                  <a:gd name="T42" fmla="*/ 131 w 230"/>
                  <a:gd name="T43" fmla="*/ 139 h 247"/>
                  <a:gd name="T44" fmla="*/ 144 w 230"/>
                  <a:gd name="T45" fmla="*/ 104 h 247"/>
                  <a:gd name="T46" fmla="*/ 157 w 230"/>
                  <a:gd name="T47" fmla="*/ 66 h 247"/>
                  <a:gd name="T48" fmla="*/ 168 w 230"/>
                  <a:gd name="T49" fmla="*/ 39 h 247"/>
                  <a:gd name="T50" fmla="*/ 188 w 230"/>
                  <a:gd name="T51" fmla="*/ 22 h 247"/>
                  <a:gd name="T52" fmla="*/ 211 w 230"/>
                  <a:gd name="T53" fmla="*/ 9 h 247"/>
                  <a:gd name="T54" fmla="*/ 228 w 230"/>
                  <a:gd name="T55" fmla="*/ 1 h 247"/>
                  <a:gd name="T56" fmla="*/ 228 w 230"/>
                  <a:gd name="T57" fmla="*/ 0 h 247"/>
                  <a:gd name="T58" fmla="*/ 215 w 230"/>
                  <a:gd name="T59" fmla="*/ 2 h 247"/>
                  <a:gd name="T60" fmla="*/ 194 w 230"/>
                  <a:gd name="T61" fmla="*/ 7 h 247"/>
                  <a:gd name="T62" fmla="*/ 173 w 230"/>
                  <a:gd name="T63" fmla="*/ 1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247">
                    <a:moveTo>
                      <a:pt x="164" y="15"/>
                    </a:moveTo>
                    <a:lnTo>
                      <a:pt x="157" y="19"/>
                    </a:lnTo>
                    <a:lnTo>
                      <a:pt x="149" y="29"/>
                    </a:lnTo>
                    <a:lnTo>
                      <a:pt x="143" y="42"/>
                    </a:lnTo>
                    <a:lnTo>
                      <a:pt x="137" y="57"/>
                    </a:lnTo>
                    <a:lnTo>
                      <a:pt x="130" y="74"/>
                    </a:lnTo>
                    <a:lnTo>
                      <a:pt x="124" y="90"/>
                    </a:lnTo>
                    <a:lnTo>
                      <a:pt x="118" y="107"/>
                    </a:lnTo>
                    <a:lnTo>
                      <a:pt x="110" y="122"/>
                    </a:lnTo>
                    <a:lnTo>
                      <a:pt x="102" y="135"/>
                    </a:lnTo>
                    <a:lnTo>
                      <a:pt x="94" y="147"/>
                    </a:lnTo>
                    <a:lnTo>
                      <a:pt x="86" y="158"/>
                    </a:lnTo>
                    <a:lnTo>
                      <a:pt x="77" y="166"/>
                    </a:lnTo>
                    <a:lnTo>
                      <a:pt x="69" y="175"/>
                    </a:lnTo>
                    <a:lnTo>
                      <a:pt x="61" y="182"/>
                    </a:lnTo>
                    <a:lnTo>
                      <a:pt x="51" y="189"/>
                    </a:lnTo>
                    <a:lnTo>
                      <a:pt x="40" y="196"/>
                    </a:lnTo>
                    <a:lnTo>
                      <a:pt x="34" y="200"/>
                    </a:lnTo>
                    <a:lnTo>
                      <a:pt x="29" y="201"/>
                    </a:lnTo>
                    <a:lnTo>
                      <a:pt x="24" y="204"/>
                    </a:lnTo>
                    <a:lnTo>
                      <a:pt x="18" y="204"/>
                    </a:lnTo>
                    <a:lnTo>
                      <a:pt x="13" y="204"/>
                    </a:lnTo>
                    <a:lnTo>
                      <a:pt x="9" y="204"/>
                    </a:lnTo>
                    <a:lnTo>
                      <a:pt x="5" y="204"/>
                    </a:lnTo>
                    <a:lnTo>
                      <a:pt x="0" y="202"/>
                    </a:lnTo>
                    <a:lnTo>
                      <a:pt x="8" y="213"/>
                    </a:lnTo>
                    <a:lnTo>
                      <a:pt x="15" y="224"/>
                    </a:lnTo>
                    <a:lnTo>
                      <a:pt x="21" y="235"/>
                    </a:lnTo>
                    <a:lnTo>
                      <a:pt x="28" y="247"/>
                    </a:lnTo>
                    <a:lnTo>
                      <a:pt x="32" y="245"/>
                    </a:lnTo>
                    <a:lnTo>
                      <a:pt x="37" y="241"/>
                    </a:lnTo>
                    <a:lnTo>
                      <a:pt x="43" y="237"/>
                    </a:lnTo>
                    <a:lnTo>
                      <a:pt x="49" y="234"/>
                    </a:lnTo>
                    <a:lnTo>
                      <a:pt x="55" y="229"/>
                    </a:lnTo>
                    <a:lnTo>
                      <a:pt x="62" y="224"/>
                    </a:lnTo>
                    <a:lnTo>
                      <a:pt x="68" y="219"/>
                    </a:lnTo>
                    <a:lnTo>
                      <a:pt x="74" y="214"/>
                    </a:lnTo>
                    <a:lnTo>
                      <a:pt x="87" y="204"/>
                    </a:lnTo>
                    <a:lnTo>
                      <a:pt x="98" y="194"/>
                    </a:lnTo>
                    <a:lnTo>
                      <a:pt x="107" y="182"/>
                    </a:lnTo>
                    <a:lnTo>
                      <a:pt x="114" y="171"/>
                    </a:lnTo>
                    <a:lnTo>
                      <a:pt x="122" y="160"/>
                    </a:lnTo>
                    <a:lnTo>
                      <a:pt x="127" y="148"/>
                    </a:lnTo>
                    <a:lnTo>
                      <a:pt x="131" y="139"/>
                    </a:lnTo>
                    <a:lnTo>
                      <a:pt x="136" y="128"/>
                    </a:lnTo>
                    <a:lnTo>
                      <a:pt x="144" y="104"/>
                    </a:lnTo>
                    <a:lnTo>
                      <a:pt x="150" y="84"/>
                    </a:lnTo>
                    <a:lnTo>
                      <a:pt x="157" y="66"/>
                    </a:lnTo>
                    <a:lnTo>
                      <a:pt x="163" y="48"/>
                    </a:lnTo>
                    <a:lnTo>
                      <a:pt x="168" y="39"/>
                    </a:lnTo>
                    <a:lnTo>
                      <a:pt x="178" y="29"/>
                    </a:lnTo>
                    <a:lnTo>
                      <a:pt x="188" y="22"/>
                    </a:lnTo>
                    <a:lnTo>
                      <a:pt x="200" y="15"/>
                    </a:lnTo>
                    <a:lnTo>
                      <a:pt x="211" y="9"/>
                    </a:lnTo>
                    <a:lnTo>
                      <a:pt x="220" y="4"/>
                    </a:lnTo>
                    <a:lnTo>
                      <a:pt x="228" y="1"/>
                    </a:lnTo>
                    <a:lnTo>
                      <a:pt x="230" y="0"/>
                    </a:lnTo>
                    <a:lnTo>
                      <a:pt x="228" y="0"/>
                    </a:lnTo>
                    <a:lnTo>
                      <a:pt x="222" y="1"/>
                    </a:lnTo>
                    <a:lnTo>
                      <a:pt x="215" y="2"/>
                    </a:lnTo>
                    <a:lnTo>
                      <a:pt x="205" y="5"/>
                    </a:lnTo>
                    <a:lnTo>
                      <a:pt x="194" y="7"/>
                    </a:lnTo>
                    <a:lnTo>
                      <a:pt x="183" y="10"/>
                    </a:lnTo>
                    <a:lnTo>
                      <a:pt x="173" y="12"/>
                    </a:lnTo>
                    <a:lnTo>
                      <a:pt x="164" y="1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5" name="Freeform 133"/>
              <p:cNvSpPr>
                <a:spLocks/>
              </p:cNvSpPr>
              <p:nvPr/>
            </p:nvSpPr>
            <p:spPr bwMode="auto">
              <a:xfrm>
                <a:off x="3848" y="1161"/>
                <a:ext cx="65" cy="42"/>
              </a:xfrm>
              <a:custGeom>
                <a:avLst/>
                <a:gdLst>
                  <a:gd name="T0" fmla="*/ 186 w 262"/>
                  <a:gd name="T1" fmla="*/ 5 h 207"/>
                  <a:gd name="T2" fmla="*/ 169 w 262"/>
                  <a:gd name="T3" fmla="*/ 24 h 207"/>
                  <a:gd name="T4" fmla="*/ 152 w 262"/>
                  <a:gd name="T5" fmla="*/ 53 h 207"/>
                  <a:gd name="T6" fmla="*/ 134 w 262"/>
                  <a:gd name="T7" fmla="*/ 83 h 207"/>
                  <a:gd name="T8" fmla="*/ 115 w 262"/>
                  <a:gd name="T9" fmla="*/ 109 h 207"/>
                  <a:gd name="T10" fmla="*/ 96 w 262"/>
                  <a:gd name="T11" fmla="*/ 127 h 207"/>
                  <a:gd name="T12" fmla="*/ 77 w 262"/>
                  <a:gd name="T13" fmla="*/ 141 h 207"/>
                  <a:gd name="T14" fmla="*/ 57 w 262"/>
                  <a:gd name="T15" fmla="*/ 152 h 207"/>
                  <a:gd name="T16" fmla="*/ 38 w 262"/>
                  <a:gd name="T17" fmla="*/ 159 h 207"/>
                  <a:gd name="T18" fmla="*/ 25 w 262"/>
                  <a:gd name="T19" fmla="*/ 160 h 207"/>
                  <a:gd name="T20" fmla="*/ 14 w 262"/>
                  <a:gd name="T21" fmla="*/ 158 h 207"/>
                  <a:gd name="T22" fmla="*/ 4 w 262"/>
                  <a:gd name="T23" fmla="*/ 154 h 207"/>
                  <a:gd name="T24" fmla="*/ 4 w 262"/>
                  <a:gd name="T25" fmla="*/ 165 h 207"/>
                  <a:gd name="T26" fmla="*/ 14 w 262"/>
                  <a:gd name="T27" fmla="*/ 193 h 207"/>
                  <a:gd name="T28" fmla="*/ 22 w 262"/>
                  <a:gd name="T29" fmla="*/ 206 h 207"/>
                  <a:gd name="T30" fmla="*/ 34 w 262"/>
                  <a:gd name="T31" fmla="*/ 200 h 207"/>
                  <a:gd name="T32" fmla="*/ 51 w 262"/>
                  <a:gd name="T33" fmla="*/ 193 h 207"/>
                  <a:gd name="T34" fmla="*/ 68 w 262"/>
                  <a:gd name="T35" fmla="*/ 186 h 207"/>
                  <a:gd name="T36" fmla="*/ 90 w 262"/>
                  <a:gd name="T37" fmla="*/ 174 h 207"/>
                  <a:gd name="T38" fmla="*/ 113 w 262"/>
                  <a:gd name="T39" fmla="*/ 156 h 207"/>
                  <a:gd name="T40" fmla="*/ 131 w 262"/>
                  <a:gd name="T41" fmla="*/ 136 h 207"/>
                  <a:gd name="T42" fmla="*/ 144 w 262"/>
                  <a:gd name="T43" fmla="*/ 117 h 207"/>
                  <a:gd name="T44" fmla="*/ 156 w 262"/>
                  <a:gd name="T45" fmla="*/ 95 h 207"/>
                  <a:gd name="T46" fmla="*/ 167 w 262"/>
                  <a:gd name="T47" fmla="*/ 76 h 207"/>
                  <a:gd name="T48" fmla="*/ 176 w 262"/>
                  <a:gd name="T49" fmla="*/ 59 h 207"/>
                  <a:gd name="T50" fmla="*/ 184 w 262"/>
                  <a:gd name="T51" fmla="*/ 44 h 207"/>
                  <a:gd name="T52" fmla="*/ 196 w 262"/>
                  <a:gd name="T53" fmla="*/ 26 h 207"/>
                  <a:gd name="T54" fmla="*/ 218 w 262"/>
                  <a:gd name="T55" fmla="*/ 13 h 207"/>
                  <a:gd name="T56" fmla="*/ 242 w 262"/>
                  <a:gd name="T57" fmla="*/ 5 h 207"/>
                  <a:gd name="T58" fmla="*/ 260 w 262"/>
                  <a:gd name="T59" fmla="*/ 0 h 207"/>
                  <a:gd name="T60" fmla="*/ 260 w 262"/>
                  <a:gd name="T61" fmla="*/ 0 h 207"/>
                  <a:gd name="T62" fmla="*/ 246 w 262"/>
                  <a:gd name="T63" fmla="*/ 0 h 207"/>
                  <a:gd name="T64" fmla="*/ 225 w 262"/>
                  <a:gd name="T65" fmla="*/ 0 h 207"/>
                  <a:gd name="T66" fmla="*/ 204 w 262"/>
                  <a:gd name="T6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07">
                    <a:moveTo>
                      <a:pt x="195" y="1"/>
                    </a:moveTo>
                    <a:lnTo>
                      <a:pt x="186" y="5"/>
                    </a:lnTo>
                    <a:lnTo>
                      <a:pt x="178" y="13"/>
                    </a:lnTo>
                    <a:lnTo>
                      <a:pt x="169" y="24"/>
                    </a:lnTo>
                    <a:lnTo>
                      <a:pt x="162" y="38"/>
                    </a:lnTo>
                    <a:lnTo>
                      <a:pt x="152" y="53"/>
                    </a:lnTo>
                    <a:lnTo>
                      <a:pt x="144" y="69"/>
                    </a:lnTo>
                    <a:lnTo>
                      <a:pt x="134" y="83"/>
                    </a:lnTo>
                    <a:lnTo>
                      <a:pt x="125" y="97"/>
                    </a:lnTo>
                    <a:lnTo>
                      <a:pt x="115" y="109"/>
                    </a:lnTo>
                    <a:lnTo>
                      <a:pt x="106" y="118"/>
                    </a:lnTo>
                    <a:lnTo>
                      <a:pt x="96" y="127"/>
                    </a:lnTo>
                    <a:lnTo>
                      <a:pt x="87" y="135"/>
                    </a:lnTo>
                    <a:lnTo>
                      <a:pt x="77" y="141"/>
                    </a:lnTo>
                    <a:lnTo>
                      <a:pt x="67" y="147"/>
                    </a:lnTo>
                    <a:lnTo>
                      <a:pt x="57" y="152"/>
                    </a:lnTo>
                    <a:lnTo>
                      <a:pt x="46" y="157"/>
                    </a:lnTo>
                    <a:lnTo>
                      <a:pt x="38" y="159"/>
                    </a:lnTo>
                    <a:lnTo>
                      <a:pt x="32" y="160"/>
                    </a:lnTo>
                    <a:lnTo>
                      <a:pt x="25" y="160"/>
                    </a:lnTo>
                    <a:lnTo>
                      <a:pt x="19" y="159"/>
                    </a:lnTo>
                    <a:lnTo>
                      <a:pt x="14" y="158"/>
                    </a:lnTo>
                    <a:lnTo>
                      <a:pt x="9" y="157"/>
                    </a:lnTo>
                    <a:lnTo>
                      <a:pt x="4" y="154"/>
                    </a:lnTo>
                    <a:lnTo>
                      <a:pt x="0" y="152"/>
                    </a:lnTo>
                    <a:lnTo>
                      <a:pt x="4" y="165"/>
                    </a:lnTo>
                    <a:lnTo>
                      <a:pt x="10" y="180"/>
                    </a:lnTo>
                    <a:lnTo>
                      <a:pt x="14" y="193"/>
                    </a:lnTo>
                    <a:lnTo>
                      <a:pt x="18" y="207"/>
                    </a:lnTo>
                    <a:lnTo>
                      <a:pt x="22" y="206"/>
                    </a:lnTo>
                    <a:lnTo>
                      <a:pt x="28" y="204"/>
                    </a:lnTo>
                    <a:lnTo>
                      <a:pt x="34" y="200"/>
                    </a:lnTo>
                    <a:lnTo>
                      <a:pt x="42" y="197"/>
                    </a:lnTo>
                    <a:lnTo>
                      <a:pt x="51" y="193"/>
                    </a:lnTo>
                    <a:lnTo>
                      <a:pt x="59" y="189"/>
                    </a:lnTo>
                    <a:lnTo>
                      <a:pt x="68" y="186"/>
                    </a:lnTo>
                    <a:lnTo>
                      <a:pt x="76" y="182"/>
                    </a:lnTo>
                    <a:lnTo>
                      <a:pt x="90" y="174"/>
                    </a:lnTo>
                    <a:lnTo>
                      <a:pt x="103" y="165"/>
                    </a:lnTo>
                    <a:lnTo>
                      <a:pt x="113" y="156"/>
                    </a:lnTo>
                    <a:lnTo>
                      <a:pt x="123" y="146"/>
                    </a:lnTo>
                    <a:lnTo>
                      <a:pt x="131" y="136"/>
                    </a:lnTo>
                    <a:lnTo>
                      <a:pt x="138" y="127"/>
                    </a:lnTo>
                    <a:lnTo>
                      <a:pt x="144" y="117"/>
                    </a:lnTo>
                    <a:lnTo>
                      <a:pt x="149" y="107"/>
                    </a:lnTo>
                    <a:lnTo>
                      <a:pt x="156" y="95"/>
                    </a:lnTo>
                    <a:lnTo>
                      <a:pt x="162" y="86"/>
                    </a:lnTo>
                    <a:lnTo>
                      <a:pt x="167" y="76"/>
                    </a:lnTo>
                    <a:lnTo>
                      <a:pt x="171" y="68"/>
                    </a:lnTo>
                    <a:lnTo>
                      <a:pt x="176" y="59"/>
                    </a:lnTo>
                    <a:lnTo>
                      <a:pt x="180" y="51"/>
                    </a:lnTo>
                    <a:lnTo>
                      <a:pt x="184" y="44"/>
                    </a:lnTo>
                    <a:lnTo>
                      <a:pt x="189" y="34"/>
                    </a:lnTo>
                    <a:lnTo>
                      <a:pt x="196" y="26"/>
                    </a:lnTo>
                    <a:lnTo>
                      <a:pt x="206" y="20"/>
                    </a:lnTo>
                    <a:lnTo>
                      <a:pt x="218" y="13"/>
                    </a:lnTo>
                    <a:lnTo>
                      <a:pt x="231" y="9"/>
                    </a:lnTo>
                    <a:lnTo>
                      <a:pt x="242" y="5"/>
                    </a:lnTo>
                    <a:lnTo>
                      <a:pt x="253" y="3"/>
                    </a:lnTo>
                    <a:lnTo>
                      <a:pt x="260" y="0"/>
                    </a:lnTo>
                    <a:lnTo>
                      <a:pt x="262" y="0"/>
                    </a:lnTo>
                    <a:lnTo>
                      <a:pt x="260" y="0"/>
                    </a:lnTo>
                    <a:lnTo>
                      <a:pt x="255" y="0"/>
                    </a:lnTo>
                    <a:lnTo>
                      <a:pt x="246" y="0"/>
                    </a:lnTo>
                    <a:lnTo>
                      <a:pt x="237" y="0"/>
                    </a:lnTo>
                    <a:lnTo>
                      <a:pt x="225" y="0"/>
                    </a:lnTo>
                    <a:lnTo>
                      <a:pt x="215" y="0"/>
                    </a:lnTo>
                    <a:lnTo>
                      <a:pt x="204" y="0"/>
                    </a:lnTo>
                    <a:lnTo>
                      <a:pt x="195" y="1"/>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6" name="Freeform 134"/>
              <p:cNvSpPr>
                <a:spLocks/>
              </p:cNvSpPr>
              <p:nvPr/>
            </p:nvSpPr>
            <p:spPr bwMode="auto">
              <a:xfrm>
                <a:off x="3855" y="1193"/>
                <a:ext cx="69" cy="32"/>
              </a:xfrm>
              <a:custGeom>
                <a:avLst/>
                <a:gdLst>
                  <a:gd name="T0" fmla="*/ 204 w 278"/>
                  <a:gd name="T1" fmla="*/ 1 h 157"/>
                  <a:gd name="T2" fmla="*/ 184 w 278"/>
                  <a:gd name="T3" fmla="*/ 17 h 157"/>
                  <a:gd name="T4" fmla="*/ 161 w 278"/>
                  <a:gd name="T5" fmla="*/ 41 h 157"/>
                  <a:gd name="T6" fmla="*/ 138 w 278"/>
                  <a:gd name="T7" fmla="*/ 65 h 157"/>
                  <a:gd name="T8" fmla="*/ 114 w 278"/>
                  <a:gd name="T9" fmla="*/ 86 h 157"/>
                  <a:gd name="T10" fmla="*/ 92 w 278"/>
                  <a:gd name="T11" fmla="*/ 99 h 157"/>
                  <a:gd name="T12" fmla="*/ 71 w 278"/>
                  <a:gd name="T13" fmla="*/ 107 h 157"/>
                  <a:gd name="T14" fmla="*/ 48 w 278"/>
                  <a:gd name="T15" fmla="*/ 113 h 157"/>
                  <a:gd name="T16" fmla="*/ 31 w 278"/>
                  <a:gd name="T17" fmla="*/ 115 h 157"/>
                  <a:gd name="T18" fmla="*/ 20 w 278"/>
                  <a:gd name="T19" fmla="*/ 115 h 157"/>
                  <a:gd name="T20" fmla="*/ 11 w 278"/>
                  <a:gd name="T21" fmla="*/ 111 h 157"/>
                  <a:gd name="T22" fmla="*/ 3 w 278"/>
                  <a:gd name="T23" fmla="*/ 107 h 157"/>
                  <a:gd name="T24" fmla="*/ 2 w 278"/>
                  <a:gd name="T25" fmla="*/ 118 h 157"/>
                  <a:gd name="T26" fmla="*/ 4 w 278"/>
                  <a:gd name="T27" fmla="*/ 144 h 157"/>
                  <a:gd name="T28" fmla="*/ 9 w 278"/>
                  <a:gd name="T29" fmla="*/ 157 h 157"/>
                  <a:gd name="T30" fmla="*/ 21 w 278"/>
                  <a:gd name="T31" fmla="*/ 154 h 157"/>
                  <a:gd name="T32" fmla="*/ 37 w 278"/>
                  <a:gd name="T33" fmla="*/ 152 h 157"/>
                  <a:gd name="T34" fmla="*/ 54 w 278"/>
                  <a:gd name="T35" fmla="*/ 148 h 157"/>
                  <a:gd name="T36" fmla="*/ 77 w 278"/>
                  <a:gd name="T37" fmla="*/ 142 h 157"/>
                  <a:gd name="T38" fmla="*/ 103 w 278"/>
                  <a:gd name="T39" fmla="*/ 132 h 157"/>
                  <a:gd name="T40" fmla="*/ 123 w 278"/>
                  <a:gd name="T41" fmla="*/ 117 h 157"/>
                  <a:gd name="T42" fmla="*/ 140 w 278"/>
                  <a:gd name="T43" fmla="*/ 100 h 157"/>
                  <a:gd name="T44" fmla="*/ 156 w 278"/>
                  <a:gd name="T45" fmla="*/ 83 h 157"/>
                  <a:gd name="T46" fmla="*/ 170 w 278"/>
                  <a:gd name="T47" fmla="*/ 66 h 157"/>
                  <a:gd name="T48" fmla="*/ 183 w 278"/>
                  <a:gd name="T49" fmla="*/ 52 h 157"/>
                  <a:gd name="T50" fmla="*/ 194 w 278"/>
                  <a:gd name="T51" fmla="*/ 39 h 157"/>
                  <a:gd name="T52" fmla="*/ 209 w 278"/>
                  <a:gd name="T53" fmla="*/ 26 h 157"/>
                  <a:gd name="T54" fmla="*/ 232 w 278"/>
                  <a:gd name="T55" fmla="*/ 17 h 157"/>
                  <a:gd name="T56" fmla="*/ 258 w 278"/>
                  <a:gd name="T57" fmla="*/ 16 h 157"/>
                  <a:gd name="T58" fmla="*/ 276 w 278"/>
                  <a:gd name="T59" fmla="*/ 16 h 157"/>
                  <a:gd name="T60" fmla="*/ 276 w 278"/>
                  <a:gd name="T61" fmla="*/ 16 h 157"/>
                  <a:gd name="T62" fmla="*/ 263 w 278"/>
                  <a:gd name="T63" fmla="*/ 11 h 157"/>
                  <a:gd name="T64" fmla="*/ 243 w 278"/>
                  <a:gd name="T65" fmla="*/ 6 h 157"/>
                  <a:gd name="T66" fmla="*/ 222 w 278"/>
                  <a:gd name="T67" fmla="*/ 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57">
                    <a:moveTo>
                      <a:pt x="212" y="0"/>
                    </a:moveTo>
                    <a:lnTo>
                      <a:pt x="204" y="1"/>
                    </a:lnTo>
                    <a:lnTo>
                      <a:pt x="194" y="7"/>
                    </a:lnTo>
                    <a:lnTo>
                      <a:pt x="184" y="17"/>
                    </a:lnTo>
                    <a:lnTo>
                      <a:pt x="173" y="28"/>
                    </a:lnTo>
                    <a:lnTo>
                      <a:pt x="161" y="41"/>
                    </a:lnTo>
                    <a:lnTo>
                      <a:pt x="150" y="53"/>
                    </a:lnTo>
                    <a:lnTo>
                      <a:pt x="138" y="65"/>
                    </a:lnTo>
                    <a:lnTo>
                      <a:pt x="127" y="76"/>
                    </a:lnTo>
                    <a:lnTo>
                      <a:pt x="114" y="86"/>
                    </a:lnTo>
                    <a:lnTo>
                      <a:pt x="103" y="93"/>
                    </a:lnTo>
                    <a:lnTo>
                      <a:pt x="92" y="99"/>
                    </a:lnTo>
                    <a:lnTo>
                      <a:pt x="81" y="104"/>
                    </a:lnTo>
                    <a:lnTo>
                      <a:pt x="71" y="107"/>
                    </a:lnTo>
                    <a:lnTo>
                      <a:pt x="60" y="111"/>
                    </a:lnTo>
                    <a:lnTo>
                      <a:pt x="48" y="113"/>
                    </a:lnTo>
                    <a:lnTo>
                      <a:pt x="37" y="115"/>
                    </a:lnTo>
                    <a:lnTo>
                      <a:pt x="31" y="115"/>
                    </a:lnTo>
                    <a:lnTo>
                      <a:pt x="25" y="115"/>
                    </a:lnTo>
                    <a:lnTo>
                      <a:pt x="20" y="115"/>
                    </a:lnTo>
                    <a:lnTo>
                      <a:pt x="16" y="113"/>
                    </a:lnTo>
                    <a:lnTo>
                      <a:pt x="11" y="111"/>
                    </a:lnTo>
                    <a:lnTo>
                      <a:pt x="7" y="110"/>
                    </a:lnTo>
                    <a:lnTo>
                      <a:pt x="3" y="107"/>
                    </a:lnTo>
                    <a:lnTo>
                      <a:pt x="0" y="105"/>
                    </a:lnTo>
                    <a:lnTo>
                      <a:pt x="2" y="118"/>
                    </a:lnTo>
                    <a:lnTo>
                      <a:pt x="3" y="130"/>
                    </a:lnTo>
                    <a:lnTo>
                      <a:pt x="4" y="144"/>
                    </a:lnTo>
                    <a:lnTo>
                      <a:pt x="5" y="157"/>
                    </a:lnTo>
                    <a:lnTo>
                      <a:pt x="9" y="157"/>
                    </a:lnTo>
                    <a:lnTo>
                      <a:pt x="15" y="156"/>
                    </a:lnTo>
                    <a:lnTo>
                      <a:pt x="21" y="154"/>
                    </a:lnTo>
                    <a:lnTo>
                      <a:pt x="29" y="153"/>
                    </a:lnTo>
                    <a:lnTo>
                      <a:pt x="37" y="152"/>
                    </a:lnTo>
                    <a:lnTo>
                      <a:pt x="45" y="151"/>
                    </a:lnTo>
                    <a:lnTo>
                      <a:pt x="54" y="148"/>
                    </a:lnTo>
                    <a:lnTo>
                      <a:pt x="62" y="147"/>
                    </a:lnTo>
                    <a:lnTo>
                      <a:pt x="77" y="142"/>
                    </a:lnTo>
                    <a:lnTo>
                      <a:pt x="91" y="138"/>
                    </a:lnTo>
                    <a:lnTo>
                      <a:pt x="103" y="132"/>
                    </a:lnTo>
                    <a:lnTo>
                      <a:pt x="114" y="124"/>
                    </a:lnTo>
                    <a:lnTo>
                      <a:pt x="123" y="117"/>
                    </a:lnTo>
                    <a:lnTo>
                      <a:pt x="133" y="109"/>
                    </a:lnTo>
                    <a:lnTo>
                      <a:pt x="140" y="100"/>
                    </a:lnTo>
                    <a:lnTo>
                      <a:pt x="148" y="93"/>
                    </a:lnTo>
                    <a:lnTo>
                      <a:pt x="156" y="83"/>
                    </a:lnTo>
                    <a:lnTo>
                      <a:pt x="164" y="74"/>
                    </a:lnTo>
                    <a:lnTo>
                      <a:pt x="170" y="66"/>
                    </a:lnTo>
                    <a:lnTo>
                      <a:pt x="176" y="59"/>
                    </a:lnTo>
                    <a:lnTo>
                      <a:pt x="183" y="52"/>
                    </a:lnTo>
                    <a:lnTo>
                      <a:pt x="188" y="46"/>
                    </a:lnTo>
                    <a:lnTo>
                      <a:pt x="194" y="39"/>
                    </a:lnTo>
                    <a:lnTo>
                      <a:pt x="201" y="32"/>
                    </a:lnTo>
                    <a:lnTo>
                      <a:pt x="209" y="26"/>
                    </a:lnTo>
                    <a:lnTo>
                      <a:pt x="220" y="21"/>
                    </a:lnTo>
                    <a:lnTo>
                      <a:pt x="232" y="17"/>
                    </a:lnTo>
                    <a:lnTo>
                      <a:pt x="246" y="16"/>
                    </a:lnTo>
                    <a:lnTo>
                      <a:pt x="258" y="16"/>
                    </a:lnTo>
                    <a:lnTo>
                      <a:pt x="268" y="16"/>
                    </a:lnTo>
                    <a:lnTo>
                      <a:pt x="276" y="16"/>
                    </a:lnTo>
                    <a:lnTo>
                      <a:pt x="278" y="16"/>
                    </a:lnTo>
                    <a:lnTo>
                      <a:pt x="276" y="16"/>
                    </a:lnTo>
                    <a:lnTo>
                      <a:pt x="270" y="13"/>
                    </a:lnTo>
                    <a:lnTo>
                      <a:pt x="263" y="11"/>
                    </a:lnTo>
                    <a:lnTo>
                      <a:pt x="253" y="9"/>
                    </a:lnTo>
                    <a:lnTo>
                      <a:pt x="243" y="6"/>
                    </a:lnTo>
                    <a:lnTo>
                      <a:pt x="232" y="4"/>
                    </a:lnTo>
                    <a:lnTo>
                      <a:pt x="222" y="1"/>
                    </a:lnTo>
                    <a:lnTo>
                      <a:pt x="21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7" name="Freeform 135"/>
              <p:cNvSpPr>
                <a:spLocks/>
              </p:cNvSpPr>
              <p:nvPr/>
            </p:nvSpPr>
            <p:spPr bwMode="auto">
              <a:xfrm>
                <a:off x="3849" y="1256"/>
                <a:ext cx="63" cy="41"/>
              </a:xfrm>
              <a:custGeom>
                <a:avLst/>
                <a:gdLst>
                  <a:gd name="T0" fmla="*/ 176 w 254"/>
                  <a:gd name="T1" fmla="*/ 163 h 206"/>
                  <a:gd name="T2" fmla="*/ 167 w 254"/>
                  <a:gd name="T3" fmla="*/ 147 h 206"/>
                  <a:gd name="T4" fmla="*/ 159 w 254"/>
                  <a:gd name="T5" fmla="*/ 130 h 206"/>
                  <a:gd name="T6" fmla="*/ 148 w 254"/>
                  <a:gd name="T7" fmla="*/ 111 h 206"/>
                  <a:gd name="T8" fmla="*/ 137 w 254"/>
                  <a:gd name="T9" fmla="*/ 90 h 206"/>
                  <a:gd name="T10" fmla="*/ 123 w 254"/>
                  <a:gd name="T11" fmla="*/ 70 h 206"/>
                  <a:gd name="T12" fmla="*/ 105 w 254"/>
                  <a:gd name="T13" fmla="*/ 51 h 206"/>
                  <a:gd name="T14" fmla="*/ 82 w 254"/>
                  <a:gd name="T15" fmla="*/ 33 h 206"/>
                  <a:gd name="T16" fmla="*/ 61 w 254"/>
                  <a:gd name="T17" fmla="*/ 21 h 206"/>
                  <a:gd name="T18" fmla="*/ 45 w 254"/>
                  <a:gd name="T19" fmla="*/ 14 h 206"/>
                  <a:gd name="T20" fmla="*/ 31 w 254"/>
                  <a:gd name="T21" fmla="*/ 8 h 206"/>
                  <a:gd name="T22" fmla="*/ 19 w 254"/>
                  <a:gd name="T23" fmla="*/ 2 h 206"/>
                  <a:gd name="T24" fmla="*/ 12 w 254"/>
                  <a:gd name="T25" fmla="*/ 12 h 206"/>
                  <a:gd name="T26" fmla="*/ 5 w 254"/>
                  <a:gd name="T27" fmla="*/ 38 h 206"/>
                  <a:gd name="T28" fmla="*/ 5 w 254"/>
                  <a:gd name="T29" fmla="*/ 50 h 206"/>
                  <a:gd name="T30" fmla="*/ 12 w 254"/>
                  <a:gd name="T31" fmla="*/ 47 h 206"/>
                  <a:gd name="T32" fmla="*/ 22 w 254"/>
                  <a:gd name="T33" fmla="*/ 46 h 206"/>
                  <a:gd name="T34" fmla="*/ 32 w 254"/>
                  <a:gd name="T35" fmla="*/ 47 h 206"/>
                  <a:gd name="T36" fmla="*/ 49 w 254"/>
                  <a:gd name="T37" fmla="*/ 55 h 206"/>
                  <a:gd name="T38" fmla="*/ 69 w 254"/>
                  <a:gd name="T39" fmla="*/ 65 h 206"/>
                  <a:gd name="T40" fmla="*/ 88 w 254"/>
                  <a:gd name="T41" fmla="*/ 79 h 206"/>
                  <a:gd name="T42" fmla="*/ 108 w 254"/>
                  <a:gd name="T43" fmla="*/ 98 h 206"/>
                  <a:gd name="T44" fmla="*/ 127 w 254"/>
                  <a:gd name="T45" fmla="*/ 122 h 206"/>
                  <a:gd name="T46" fmla="*/ 145 w 254"/>
                  <a:gd name="T47" fmla="*/ 152 h 206"/>
                  <a:gd name="T48" fmla="*/ 162 w 254"/>
                  <a:gd name="T49" fmla="*/ 181 h 206"/>
                  <a:gd name="T50" fmla="*/ 178 w 254"/>
                  <a:gd name="T51" fmla="*/ 202 h 206"/>
                  <a:gd name="T52" fmla="*/ 196 w 254"/>
                  <a:gd name="T53" fmla="*/ 206 h 206"/>
                  <a:gd name="T54" fmla="*/ 217 w 254"/>
                  <a:gd name="T55" fmla="*/ 206 h 206"/>
                  <a:gd name="T56" fmla="*/ 238 w 254"/>
                  <a:gd name="T57" fmla="*/ 206 h 206"/>
                  <a:gd name="T58" fmla="*/ 252 w 254"/>
                  <a:gd name="T59" fmla="*/ 206 h 206"/>
                  <a:gd name="T60" fmla="*/ 252 w 254"/>
                  <a:gd name="T61" fmla="*/ 206 h 206"/>
                  <a:gd name="T62" fmla="*/ 234 w 254"/>
                  <a:gd name="T63" fmla="*/ 202 h 206"/>
                  <a:gd name="T64" fmla="*/ 210 w 254"/>
                  <a:gd name="T65" fmla="*/ 193 h 206"/>
                  <a:gd name="T66" fmla="*/ 187 w 254"/>
                  <a:gd name="T67" fmla="*/ 18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 h="206">
                    <a:moveTo>
                      <a:pt x="181" y="171"/>
                    </a:moveTo>
                    <a:lnTo>
                      <a:pt x="176" y="163"/>
                    </a:lnTo>
                    <a:lnTo>
                      <a:pt x="172" y="155"/>
                    </a:lnTo>
                    <a:lnTo>
                      <a:pt x="167" y="147"/>
                    </a:lnTo>
                    <a:lnTo>
                      <a:pt x="163" y="139"/>
                    </a:lnTo>
                    <a:lnTo>
                      <a:pt x="159" y="130"/>
                    </a:lnTo>
                    <a:lnTo>
                      <a:pt x="154" y="121"/>
                    </a:lnTo>
                    <a:lnTo>
                      <a:pt x="148" y="111"/>
                    </a:lnTo>
                    <a:lnTo>
                      <a:pt x="142" y="99"/>
                    </a:lnTo>
                    <a:lnTo>
                      <a:pt x="137" y="90"/>
                    </a:lnTo>
                    <a:lnTo>
                      <a:pt x="130" y="80"/>
                    </a:lnTo>
                    <a:lnTo>
                      <a:pt x="123" y="70"/>
                    </a:lnTo>
                    <a:lnTo>
                      <a:pt x="114" y="59"/>
                    </a:lnTo>
                    <a:lnTo>
                      <a:pt x="105" y="51"/>
                    </a:lnTo>
                    <a:lnTo>
                      <a:pt x="94" y="41"/>
                    </a:lnTo>
                    <a:lnTo>
                      <a:pt x="82" y="33"/>
                    </a:lnTo>
                    <a:lnTo>
                      <a:pt x="68" y="24"/>
                    </a:lnTo>
                    <a:lnTo>
                      <a:pt x="61" y="21"/>
                    </a:lnTo>
                    <a:lnTo>
                      <a:pt x="53" y="17"/>
                    </a:lnTo>
                    <a:lnTo>
                      <a:pt x="45" y="14"/>
                    </a:lnTo>
                    <a:lnTo>
                      <a:pt x="37" y="10"/>
                    </a:lnTo>
                    <a:lnTo>
                      <a:pt x="31" y="8"/>
                    </a:lnTo>
                    <a:lnTo>
                      <a:pt x="25" y="4"/>
                    </a:lnTo>
                    <a:lnTo>
                      <a:pt x="19" y="2"/>
                    </a:lnTo>
                    <a:lnTo>
                      <a:pt x="15" y="0"/>
                    </a:lnTo>
                    <a:lnTo>
                      <a:pt x="12" y="12"/>
                    </a:lnTo>
                    <a:lnTo>
                      <a:pt x="8" y="26"/>
                    </a:lnTo>
                    <a:lnTo>
                      <a:pt x="5" y="38"/>
                    </a:lnTo>
                    <a:lnTo>
                      <a:pt x="0" y="51"/>
                    </a:lnTo>
                    <a:lnTo>
                      <a:pt x="5" y="50"/>
                    </a:lnTo>
                    <a:lnTo>
                      <a:pt x="8" y="47"/>
                    </a:lnTo>
                    <a:lnTo>
                      <a:pt x="12" y="47"/>
                    </a:lnTo>
                    <a:lnTo>
                      <a:pt x="17" y="46"/>
                    </a:lnTo>
                    <a:lnTo>
                      <a:pt x="22" y="46"/>
                    </a:lnTo>
                    <a:lnTo>
                      <a:pt x="27" y="46"/>
                    </a:lnTo>
                    <a:lnTo>
                      <a:pt x="32" y="47"/>
                    </a:lnTo>
                    <a:lnTo>
                      <a:pt x="37" y="50"/>
                    </a:lnTo>
                    <a:lnTo>
                      <a:pt x="49" y="55"/>
                    </a:lnTo>
                    <a:lnTo>
                      <a:pt x="60" y="59"/>
                    </a:lnTo>
                    <a:lnTo>
                      <a:pt x="69" y="65"/>
                    </a:lnTo>
                    <a:lnTo>
                      <a:pt x="80" y="71"/>
                    </a:lnTo>
                    <a:lnTo>
                      <a:pt x="88" y="79"/>
                    </a:lnTo>
                    <a:lnTo>
                      <a:pt x="98" y="87"/>
                    </a:lnTo>
                    <a:lnTo>
                      <a:pt x="108" y="98"/>
                    </a:lnTo>
                    <a:lnTo>
                      <a:pt x="118" y="109"/>
                    </a:lnTo>
                    <a:lnTo>
                      <a:pt x="127" y="122"/>
                    </a:lnTo>
                    <a:lnTo>
                      <a:pt x="137" y="136"/>
                    </a:lnTo>
                    <a:lnTo>
                      <a:pt x="145" y="152"/>
                    </a:lnTo>
                    <a:lnTo>
                      <a:pt x="154" y="168"/>
                    </a:lnTo>
                    <a:lnTo>
                      <a:pt x="162" y="181"/>
                    </a:lnTo>
                    <a:lnTo>
                      <a:pt x="171" y="193"/>
                    </a:lnTo>
                    <a:lnTo>
                      <a:pt x="178" y="202"/>
                    </a:lnTo>
                    <a:lnTo>
                      <a:pt x="186" y="205"/>
                    </a:lnTo>
                    <a:lnTo>
                      <a:pt x="196" y="206"/>
                    </a:lnTo>
                    <a:lnTo>
                      <a:pt x="206" y="206"/>
                    </a:lnTo>
                    <a:lnTo>
                      <a:pt x="217" y="206"/>
                    </a:lnTo>
                    <a:lnTo>
                      <a:pt x="229" y="206"/>
                    </a:lnTo>
                    <a:lnTo>
                      <a:pt x="238" y="206"/>
                    </a:lnTo>
                    <a:lnTo>
                      <a:pt x="247" y="206"/>
                    </a:lnTo>
                    <a:lnTo>
                      <a:pt x="252" y="206"/>
                    </a:lnTo>
                    <a:lnTo>
                      <a:pt x="254" y="206"/>
                    </a:lnTo>
                    <a:lnTo>
                      <a:pt x="252" y="206"/>
                    </a:lnTo>
                    <a:lnTo>
                      <a:pt x="244" y="204"/>
                    </a:lnTo>
                    <a:lnTo>
                      <a:pt x="234" y="202"/>
                    </a:lnTo>
                    <a:lnTo>
                      <a:pt x="222" y="198"/>
                    </a:lnTo>
                    <a:lnTo>
                      <a:pt x="210" y="193"/>
                    </a:lnTo>
                    <a:lnTo>
                      <a:pt x="198" y="187"/>
                    </a:lnTo>
                    <a:lnTo>
                      <a:pt x="187" y="180"/>
                    </a:lnTo>
                    <a:lnTo>
                      <a:pt x="181" y="171"/>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8" name="Freeform 136"/>
              <p:cNvSpPr>
                <a:spLocks/>
              </p:cNvSpPr>
              <p:nvPr/>
            </p:nvSpPr>
            <p:spPr bwMode="auto">
              <a:xfrm>
                <a:off x="3835" y="1279"/>
                <a:ext cx="57" cy="50"/>
              </a:xfrm>
              <a:custGeom>
                <a:avLst/>
                <a:gdLst>
                  <a:gd name="T0" fmla="*/ 156 w 229"/>
                  <a:gd name="T1" fmla="*/ 181 h 248"/>
                  <a:gd name="T2" fmla="*/ 143 w 229"/>
                  <a:gd name="T3" fmla="*/ 143 h 248"/>
                  <a:gd name="T4" fmla="*/ 130 w 229"/>
                  <a:gd name="T5" fmla="*/ 108 h 248"/>
                  <a:gd name="T6" fmla="*/ 121 w 229"/>
                  <a:gd name="T7" fmla="*/ 87 h 248"/>
                  <a:gd name="T8" fmla="*/ 106 w 229"/>
                  <a:gd name="T9" fmla="*/ 65 h 248"/>
                  <a:gd name="T10" fmla="*/ 86 w 229"/>
                  <a:gd name="T11" fmla="*/ 43 h 248"/>
                  <a:gd name="T12" fmla="*/ 67 w 229"/>
                  <a:gd name="T13" fmla="*/ 28 h 248"/>
                  <a:gd name="T14" fmla="*/ 54 w 229"/>
                  <a:gd name="T15" fmla="*/ 18 h 248"/>
                  <a:gd name="T16" fmla="*/ 42 w 229"/>
                  <a:gd name="T17" fmla="*/ 10 h 248"/>
                  <a:gd name="T18" fmla="*/ 31 w 229"/>
                  <a:gd name="T19" fmla="*/ 2 h 248"/>
                  <a:gd name="T20" fmla="*/ 20 w 229"/>
                  <a:gd name="T21" fmla="*/ 12 h 248"/>
                  <a:gd name="T22" fmla="*/ 8 w 229"/>
                  <a:gd name="T23" fmla="*/ 34 h 248"/>
                  <a:gd name="T24" fmla="*/ 5 w 229"/>
                  <a:gd name="T25" fmla="*/ 43 h 248"/>
                  <a:gd name="T26" fmla="*/ 13 w 229"/>
                  <a:gd name="T27" fmla="*/ 43 h 248"/>
                  <a:gd name="T28" fmla="*/ 24 w 229"/>
                  <a:gd name="T29" fmla="*/ 43 h 248"/>
                  <a:gd name="T30" fmla="*/ 34 w 229"/>
                  <a:gd name="T31" fmla="*/ 47 h 248"/>
                  <a:gd name="T32" fmla="*/ 50 w 229"/>
                  <a:gd name="T33" fmla="*/ 58 h 248"/>
                  <a:gd name="T34" fmla="*/ 68 w 229"/>
                  <a:gd name="T35" fmla="*/ 72 h 248"/>
                  <a:gd name="T36" fmla="*/ 85 w 229"/>
                  <a:gd name="T37" fmla="*/ 89 h 248"/>
                  <a:gd name="T38" fmla="*/ 101 w 229"/>
                  <a:gd name="T39" fmla="*/ 112 h 248"/>
                  <a:gd name="T40" fmla="*/ 117 w 229"/>
                  <a:gd name="T41" fmla="*/ 140 h 248"/>
                  <a:gd name="T42" fmla="*/ 129 w 229"/>
                  <a:gd name="T43" fmla="*/ 173 h 248"/>
                  <a:gd name="T44" fmla="*/ 142 w 229"/>
                  <a:gd name="T45" fmla="*/ 205 h 248"/>
                  <a:gd name="T46" fmla="*/ 156 w 229"/>
                  <a:gd name="T47" fmla="*/ 228 h 248"/>
                  <a:gd name="T48" fmla="*/ 172 w 229"/>
                  <a:gd name="T49" fmla="*/ 235 h 248"/>
                  <a:gd name="T50" fmla="*/ 193 w 229"/>
                  <a:gd name="T51" fmla="*/ 241 h 248"/>
                  <a:gd name="T52" fmla="*/ 214 w 229"/>
                  <a:gd name="T53" fmla="*/ 245 h 248"/>
                  <a:gd name="T54" fmla="*/ 227 w 229"/>
                  <a:gd name="T55" fmla="*/ 248 h 248"/>
                  <a:gd name="T56" fmla="*/ 227 w 229"/>
                  <a:gd name="T57" fmla="*/ 247 h 248"/>
                  <a:gd name="T58" fmla="*/ 210 w 229"/>
                  <a:gd name="T59" fmla="*/ 240 h 248"/>
                  <a:gd name="T60" fmla="*/ 187 w 229"/>
                  <a:gd name="T61" fmla="*/ 226 h 248"/>
                  <a:gd name="T62" fmla="*/ 167 w 229"/>
                  <a:gd name="T63" fmla="*/ 20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9" h="248">
                    <a:moveTo>
                      <a:pt x="162" y="199"/>
                    </a:moveTo>
                    <a:lnTo>
                      <a:pt x="156" y="181"/>
                    </a:lnTo>
                    <a:lnTo>
                      <a:pt x="149" y="163"/>
                    </a:lnTo>
                    <a:lnTo>
                      <a:pt x="143" y="143"/>
                    </a:lnTo>
                    <a:lnTo>
                      <a:pt x="135" y="119"/>
                    </a:lnTo>
                    <a:lnTo>
                      <a:pt x="130" y="108"/>
                    </a:lnTo>
                    <a:lnTo>
                      <a:pt x="126" y="99"/>
                    </a:lnTo>
                    <a:lnTo>
                      <a:pt x="121" y="87"/>
                    </a:lnTo>
                    <a:lnTo>
                      <a:pt x="113" y="76"/>
                    </a:lnTo>
                    <a:lnTo>
                      <a:pt x="106" y="65"/>
                    </a:lnTo>
                    <a:lnTo>
                      <a:pt x="97" y="53"/>
                    </a:lnTo>
                    <a:lnTo>
                      <a:pt x="86" y="43"/>
                    </a:lnTo>
                    <a:lnTo>
                      <a:pt x="73" y="33"/>
                    </a:lnTo>
                    <a:lnTo>
                      <a:pt x="67" y="28"/>
                    </a:lnTo>
                    <a:lnTo>
                      <a:pt x="61" y="23"/>
                    </a:lnTo>
                    <a:lnTo>
                      <a:pt x="54" y="18"/>
                    </a:lnTo>
                    <a:lnTo>
                      <a:pt x="48" y="14"/>
                    </a:lnTo>
                    <a:lnTo>
                      <a:pt x="42" y="10"/>
                    </a:lnTo>
                    <a:lnTo>
                      <a:pt x="36" y="6"/>
                    </a:lnTo>
                    <a:lnTo>
                      <a:pt x="31" y="2"/>
                    </a:lnTo>
                    <a:lnTo>
                      <a:pt x="27" y="0"/>
                    </a:lnTo>
                    <a:lnTo>
                      <a:pt x="20" y="12"/>
                    </a:lnTo>
                    <a:lnTo>
                      <a:pt x="14" y="23"/>
                    </a:lnTo>
                    <a:lnTo>
                      <a:pt x="8" y="34"/>
                    </a:lnTo>
                    <a:lnTo>
                      <a:pt x="0" y="45"/>
                    </a:lnTo>
                    <a:lnTo>
                      <a:pt x="5" y="43"/>
                    </a:lnTo>
                    <a:lnTo>
                      <a:pt x="9" y="43"/>
                    </a:lnTo>
                    <a:lnTo>
                      <a:pt x="13" y="43"/>
                    </a:lnTo>
                    <a:lnTo>
                      <a:pt x="18" y="43"/>
                    </a:lnTo>
                    <a:lnTo>
                      <a:pt x="24" y="43"/>
                    </a:lnTo>
                    <a:lnTo>
                      <a:pt x="29" y="46"/>
                    </a:lnTo>
                    <a:lnTo>
                      <a:pt x="34" y="47"/>
                    </a:lnTo>
                    <a:lnTo>
                      <a:pt x="39" y="51"/>
                    </a:lnTo>
                    <a:lnTo>
                      <a:pt x="50" y="58"/>
                    </a:lnTo>
                    <a:lnTo>
                      <a:pt x="60" y="65"/>
                    </a:lnTo>
                    <a:lnTo>
                      <a:pt x="68" y="72"/>
                    </a:lnTo>
                    <a:lnTo>
                      <a:pt x="76" y="81"/>
                    </a:lnTo>
                    <a:lnTo>
                      <a:pt x="85" y="89"/>
                    </a:lnTo>
                    <a:lnTo>
                      <a:pt x="93" y="100"/>
                    </a:lnTo>
                    <a:lnTo>
                      <a:pt x="101" y="112"/>
                    </a:lnTo>
                    <a:lnTo>
                      <a:pt x="109" y="125"/>
                    </a:lnTo>
                    <a:lnTo>
                      <a:pt x="117" y="140"/>
                    </a:lnTo>
                    <a:lnTo>
                      <a:pt x="123" y="157"/>
                    </a:lnTo>
                    <a:lnTo>
                      <a:pt x="129" y="173"/>
                    </a:lnTo>
                    <a:lnTo>
                      <a:pt x="136" y="190"/>
                    </a:lnTo>
                    <a:lnTo>
                      <a:pt x="142" y="205"/>
                    </a:lnTo>
                    <a:lnTo>
                      <a:pt x="148" y="218"/>
                    </a:lnTo>
                    <a:lnTo>
                      <a:pt x="156" y="228"/>
                    </a:lnTo>
                    <a:lnTo>
                      <a:pt x="163" y="232"/>
                    </a:lnTo>
                    <a:lnTo>
                      <a:pt x="172" y="235"/>
                    </a:lnTo>
                    <a:lnTo>
                      <a:pt x="182" y="238"/>
                    </a:lnTo>
                    <a:lnTo>
                      <a:pt x="193" y="241"/>
                    </a:lnTo>
                    <a:lnTo>
                      <a:pt x="204" y="243"/>
                    </a:lnTo>
                    <a:lnTo>
                      <a:pt x="214" y="245"/>
                    </a:lnTo>
                    <a:lnTo>
                      <a:pt x="221" y="247"/>
                    </a:lnTo>
                    <a:lnTo>
                      <a:pt x="227" y="248"/>
                    </a:lnTo>
                    <a:lnTo>
                      <a:pt x="229" y="248"/>
                    </a:lnTo>
                    <a:lnTo>
                      <a:pt x="227" y="247"/>
                    </a:lnTo>
                    <a:lnTo>
                      <a:pt x="219" y="245"/>
                    </a:lnTo>
                    <a:lnTo>
                      <a:pt x="210" y="240"/>
                    </a:lnTo>
                    <a:lnTo>
                      <a:pt x="199" y="234"/>
                    </a:lnTo>
                    <a:lnTo>
                      <a:pt x="187" y="226"/>
                    </a:lnTo>
                    <a:lnTo>
                      <a:pt x="177" y="218"/>
                    </a:lnTo>
                    <a:lnTo>
                      <a:pt x="167" y="208"/>
                    </a:lnTo>
                    <a:lnTo>
                      <a:pt x="162" y="199"/>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89" name="Freeform 137"/>
              <p:cNvSpPr>
                <a:spLocks/>
              </p:cNvSpPr>
              <p:nvPr/>
            </p:nvSpPr>
            <p:spPr bwMode="auto">
              <a:xfrm>
                <a:off x="3815" y="1299"/>
                <a:ext cx="44" cy="59"/>
              </a:xfrm>
              <a:custGeom>
                <a:avLst/>
                <a:gdLst>
                  <a:gd name="T0" fmla="*/ 120 w 176"/>
                  <a:gd name="T1" fmla="*/ 213 h 298"/>
                  <a:gd name="T2" fmla="*/ 116 w 176"/>
                  <a:gd name="T3" fmla="*/ 173 h 298"/>
                  <a:gd name="T4" fmla="*/ 112 w 176"/>
                  <a:gd name="T5" fmla="*/ 137 h 298"/>
                  <a:gd name="T6" fmla="*/ 107 w 176"/>
                  <a:gd name="T7" fmla="*/ 112 h 298"/>
                  <a:gd name="T8" fmla="*/ 97 w 176"/>
                  <a:gd name="T9" fmla="*/ 86 h 298"/>
                  <a:gd name="T10" fmla="*/ 83 w 176"/>
                  <a:gd name="T11" fmla="*/ 59 h 298"/>
                  <a:gd name="T12" fmla="*/ 68 w 176"/>
                  <a:gd name="T13" fmla="*/ 40 h 298"/>
                  <a:gd name="T14" fmla="*/ 57 w 176"/>
                  <a:gd name="T15" fmla="*/ 26 h 298"/>
                  <a:gd name="T16" fmla="*/ 48 w 176"/>
                  <a:gd name="T17" fmla="*/ 13 h 298"/>
                  <a:gd name="T18" fmla="*/ 39 w 176"/>
                  <a:gd name="T19" fmla="*/ 3 h 298"/>
                  <a:gd name="T20" fmla="*/ 32 w 176"/>
                  <a:gd name="T21" fmla="*/ 5 h 298"/>
                  <a:gd name="T22" fmla="*/ 23 w 176"/>
                  <a:gd name="T23" fmla="*/ 14 h 298"/>
                  <a:gd name="T24" fmla="*/ 14 w 176"/>
                  <a:gd name="T25" fmla="*/ 23 h 298"/>
                  <a:gd name="T26" fmla="*/ 4 w 176"/>
                  <a:gd name="T27" fmla="*/ 32 h 298"/>
                  <a:gd name="T28" fmla="*/ 4 w 176"/>
                  <a:gd name="T29" fmla="*/ 36 h 298"/>
                  <a:gd name="T30" fmla="*/ 13 w 176"/>
                  <a:gd name="T31" fmla="*/ 38 h 298"/>
                  <a:gd name="T32" fmla="*/ 22 w 176"/>
                  <a:gd name="T33" fmla="*/ 42 h 298"/>
                  <a:gd name="T34" fmla="*/ 32 w 176"/>
                  <a:gd name="T35" fmla="*/ 48 h 298"/>
                  <a:gd name="T36" fmla="*/ 45 w 176"/>
                  <a:gd name="T37" fmla="*/ 62 h 298"/>
                  <a:gd name="T38" fmla="*/ 59 w 176"/>
                  <a:gd name="T39" fmla="*/ 83 h 298"/>
                  <a:gd name="T40" fmla="*/ 72 w 176"/>
                  <a:gd name="T41" fmla="*/ 105 h 298"/>
                  <a:gd name="T42" fmla="*/ 82 w 176"/>
                  <a:gd name="T43" fmla="*/ 130 h 298"/>
                  <a:gd name="T44" fmla="*/ 93 w 176"/>
                  <a:gd name="T45" fmla="*/ 180 h 298"/>
                  <a:gd name="T46" fmla="*/ 104 w 176"/>
                  <a:gd name="T47" fmla="*/ 247 h 298"/>
                  <a:gd name="T48" fmla="*/ 123 w 176"/>
                  <a:gd name="T49" fmla="*/ 270 h 298"/>
                  <a:gd name="T50" fmla="*/ 142 w 176"/>
                  <a:gd name="T51" fmla="*/ 282 h 298"/>
                  <a:gd name="T52" fmla="*/ 161 w 176"/>
                  <a:gd name="T53" fmla="*/ 291 h 298"/>
                  <a:gd name="T54" fmla="*/ 174 w 176"/>
                  <a:gd name="T55" fmla="*/ 297 h 298"/>
                  <a:gd name="T56" fmla="*/ 174 w 176"/>
                  <a:gd name="T57" fmla="*/ 297 h 298"/>
                  <a:gd name="T58" fmla="*/ 160 w 176"/>
                  <a:gd name="T59" fmla="*/ 285 h 298"/>
                  <a:gd name="T60" fmla="*/ 140 w 176"/>
                  <a:gd name="T61" fmla="*/ 266 h 298"/>
                  <a:gd name="T62" fmla="*/ 125 w 176"/>
                  <a:gd name="T63" fmla="*/ 24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298">
                    <a:moveTo>
                      <a:pt x="122" y="232"/>
                    </a:moveTo>
                    <a:lnTo>
                      <a:pt x="120" y="213"/>
                    </a:lnTo>
                    <a:lnTo>
                      <a:pt x="118" y="194"/>
                    </a:lnTo>
                    <a:lnTo>
                      <a:pt x="116" y="173"/>
                    </a:lnTo>
                    <a:lnTo>
                      <a:pt x="113" y="148"/>
                    </a:lnTo>
                    <a:lnTo>
                      <a:pt x="112" y="137"/>
                    </a:lnTo>
                    <a:lnTo>
                      <a:pt x="110" y="125"/>
                    </a:lnTo>
                    <a:lnTo>
                      <a:pt x="107" y="112"/>
                    </a:lnTo>
                    <a:lnTo>
                      <a:pt x="103" y="100"/>
                    </a:lnTo>
                    <a:lnTo>
                      <a:pt x="97" y="86"/>
                    </a:lnTo>
                    <a:lnTo>
                      <a:pt x="91" y="73"/>
                    </a:lnTo>
                    <a:lnTo>
                      <a:pt x="83" y="59"/>
                    </a:lnTo>
                    <a:lnTo>
                      <a:pt x="73" y="46"/>
                    </a:lnTo>
                    <a:lnTo>
                      <a:pt x="68" y="40"/>
                    </a:lnTo>
                    <a:lnTo>
                      <a:pt x="63" y="32"/>
                    </a:lnTo>
                    <a:lnTo>
                      <a:pt x="57" y="26"/>
                    </a:lnTo>
                    <a:lnTo>
                      <a:pt x="53" y="19"/>
                    </a:lnTo>
                    <a:lnTo>
                      <a:pt x="48" y="13"/>
                    </a:lnTo>
                    <a:lnTo>
                      <a:pt x="44" y="8"/>
                    </a:lnTo>
                    <a:lnTo>
                      <a:pt x="39" y="3"/>
                    </a:lnTo>
                    <a:lnTo>
                      <a:pt x="36" y="0"/>
                    </a:lnTo>
                    <a:lnTo>
                      <a:pt x="32" y="5"/>
                    </a:lnTo>
                    <a:lnTo>
                      <a:pt x="28" y="9"/>
                    </a:lnTo>
                    <a:lnTo>
                      <a:pt x="23" y="14"/>
                    </a:lnTo>
                    <a:lnTo>
                      <a:pt x="18" y="19"/>
                    </a:lnTo>
                    <a:lnTo>
                      <a:pt x="14" y="23"/>
                    </a:lnTo>
                    <a:lnTo>
                      <a:pt x="10" y="27"/>
                    </a:lnTo>
                    <a:lnTo>
                      <a:pt x="4" y="32"/>
                    </a:lnTo>
                    <a:lnTo>
                      <a:pt x="0" y="36"/>
                    </a:lnTo>
                    <a:lnTo>
                      <a:pt x="4" y="36"/>
                    </a:lnTo>
                    <a:lnTo>
                      <a:pt x="9" y="37"/>
                    </a:lnTo>
                    <a:lnTo>
                      <a:pt x="13" y="38"/>
                    </a:lnTo>
                    <a:lnTo>
                      <a:pt x="18" y="40"/>
                    </a:lnTo>
                    <a:lnTo>
                      <a:pt x="22" y="42"/>
                    </a:lnTo>
                    <a:lnTo>
                      <a:pt x="27" y="44"/>
                    </a:lnTo>
                    <a:lnTo>
                      <a:pt x="32" y="48"/>
                    </a:lnTo>
                    <a:lnTo>
                      <a:pt x="36" y="53"/>
                    </a:lnTo>
                    <a:lnTo>
                      <a:pt x="45" y="62"/>
                    </a:lnTo>
                    <a:lnTo>
                      <a:pt x="53" y="72"/>
                    </a:lnTo>
                    <a:lnTo>
                      <a:pt x="59" y="83"/>
                    </a:lnTo>
                    <a:lnTo>
                      <a:pt x="66" y="93"/>
                    </a:lnTo>
                    <a:lnTo>
                      <a:pt x="72" y="105"/>
                    </a:lnTo>
                    <a:lnTo>
                      <a:pt x="77" y="117"/>
                    </a:lnTo>
                    <a:lnTo>
                      <a:pt x="82" y="130"/>
                    </a:lnTo>
                    <a:lnTo>
                      <a:pt x="87" y="146"/>
                    </a:lnTo>
                    <a:lnTo>
                      <a:pt x="93" y="180"/>
                    </a:lnTo>
                    <a:lnTo>
                      <a:pt x="98" y="215"/>
                    </a:lnTo>
                    <a:lnTo>
                      <a:pt x="104" y="247"/>
                    </a:lnTo>
                    <a:lnTo>
                      <a:pt x="114" y="265"/>
                    </a:lnTo>
                    <a:lnTo>
                      <a:pt x="123" y="270"/>
                    </a:lnTo>
                    <a:lnTo>
                      <a:pt x="132" y="276"/>
                    </a:lnTo>
                    <a:lnTo>
                      <a:pt x="142" y="282"/>
                    </a:lnTo>
                    <a:lnTo>
                      <a:pt x="152" y="286"/>
                    </a:lnTo>
                    <a:lnTo>
                      <a:pt x="161" y="291"/>
                    </a:lnTo>
                    <a:lnTo>
                      <a:pt x="168" y="295"/>
                    </a:lnTo>
                    <a:lnTo>
                      <a:pt x="174" y="297"/>
                    </a:lnTo>
                    <a:lnTo>
                      <a:pt x="176" y="298"/>
                    </a:lnTo>
                    <a:lnTo>
                      <a:pt x="174" y="297"/>
                    </a:lnTo>
                    <a:lnTo>
                      <a:pt x="167" y="292"/>
                    </a:lnTo>
                    <a:lnTo>
                      <a:pt x="160" y="285"/>
                    </a:lnTo>
                    <a:lnTo>
                      <a:pt x="150" y="276"/>
                    </a:lnTo>
                    <a:lnTo>
                      <a:pt x="140" y="266"/>
                    </a:lnTo>
                    <a:lnTo>
                      <a:pt x="131" y="254"/>
                    </a:lnTo>
                    <a:lnTo>
                      <a:pt x="125" y="243"/>
                    </a:lnTo>
                    <a:lnTo>
                      <a:pt x="122" y="23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0" name="Freeform 138"/>
              <p:cNvSpPr>
                <a:spLocks/>
              </p:cNvSpPr>
              <p:nvPr/>
            </p:nvSpPr>
            <p:spPr bwMode="auto">
              <a:xfrm>
                <a:off x="3794" y="1314"/>
                <a:ext cx="26" cy="65"/>
              </a:xfrm>
              <a:custGeom>
                <a:avLst/>
                <a:gdLst>
                  <a:gd name="T0" fmla="*/ 23 w 102"/>
                  <a:gd name="T1" fmla="*/ 48 h 325"/>
                  <a:gd name="T2" fmla="*/ 34 w 102"/>
                  <a:gd name="T3" fmla="*/ 71 h 325"/>
                  <a:gd name="T4" fmla="*/ 42 w 102"/>
                  <a:gd name="T5" fmla="*/ 94 h 325"/>
                  <a:gd name="T6" fmla="*/ 48 w 102"/>
                  <a:gd name="T7" fmla="*/ 120 h 325"/>
                  <a:gd name="T8" fmla="*/ 51 w 102"/>
                  <a:gd name="T9" fmla="*/ 151 h 325"/>
                  <a:gd name="T10" fmla="*/ 50 w 102"/>
                  <a:gd name="T11" fmla="*/ 188 h 325"/>
                  <a:gd name="T12" fmla="*/ 46 w 102"/>
                  <a:gd name="T13" fmla="*/ 224 h 325"/>
                  <a:gd name="T14" fmla="*/ 45 w 102"/>
                  <a:gd name="T15" fmla="*/ 255 h 325"/>
                  <a:gd name="T16" fmla="*/ 51 w 102"/>
                  <a:gd name="T17" fmla="*/ 275 h 325"/>
                  <a:gd name="T18" fmla="*/ 58 w 102"/>
                  <a:gd name="T19" fmla="*/ 283 h 325"/>
                  <a:gd name="T20" fmla="*/ 65 w 102"/>
                  <a:gd name="T21" fmla="*/ 291 h 325"/>
                  <a:gd name="T22" fmla="*/ 74 w 102"/>
                  <a:gd name="T23" fmla="*/ 300 h 325"/>
                  <a:gd name="T24" fmla="*/ 82 w 102"/>
                  <a:gd name="T25" fmla="*/ 307 h 325"/>
                  <a:gd name="T26" fmla="*/ 91 w 102"/>
                  <a:gd name="T27" fmla="*/ 314 h 325"/>
                  <a:gd name="T28" fmla="*/ 96 w 102"/>
                  <a:gd name="T29" fmla="*/ 320 h 325"/>
                  <a:gd name="T30" fmla="*/ 101 w 102"/>
                  <a:gd name="T31" fmla="*/ 324 h 325"/>
                  <a:gd name="T32" fmla="*/ 102 w 102"/>
                  <a:gd name="T33" fmla="*/ 325 h 325"/>
                  <a:gd name="T34" fmla="*/ 100 w 102"/>
                  <a:gd name="T35" fmla="*/ 322 h 325"/>
                  <a:gd name="T36" fmla="*/ 96 w 102"/>
                  <a:gd name="T37" fmla="*/ 316 h 325"/>
                  <a:gd name="T38" fmla="*/ 89 w 102"/>
                  <a:gd name="T39" fmla="*/ 307 h 325"/>
                  <a:gd name="T40" fmla="*/ 82 w 102"/>
                  <a:gd name="T41" fmla="*/ 296 h 325"/>
                  <a:gd name="T42" fmla="*/ 76 w 102"/>
                  <a:gd name="T43" fmla="*/ 283 h 325"/>
                  <a:gd name="T44" fmla="*/ 69 w 102"/>
                  <a:gd name="T45" fmla="*/ 269 h 325"/>
                  <a:gd name="T46" fmla="*/ 66 w 102"/>
                  <a:gd name="T47" fmla="*/ 256 h 325"/>
                  <a:gd name="T48" fmla="*/ 65 w 102"/>
                  <a:gd name="T49" fmla="*/ 245 h 325"/>
                  <a:gd name="T50" fmla="*/ 67 w 102"/>
                  <a:gd name="T51" fmla="*/ 226 h 325"/>
                  <a:gd name="T52" fmla="*/ 69 w 102"/>
                  <a:gd name="T53" fmla="*/ 207 h 325"/>
                  <a:gd name="T54" fmla="*/ 73 w 102"/>
                  <a:gd name="T55" fmla="*/ 186 h 325"/>
                  <a:gd name="T56" fmla="*/ 76 w 102"/>
                  <a:gd name="T57" fmla="*/ 161 h 325"/>
                  <a:gd name="T58" fmla="*/ 78 w 102"/>
                  <a:gd name="T59" fmla="*/ 138 h 325"/>
                  <a:gd name="T60" fmla="*/ 77 w 102"/>
                  <a:gd name="T61" fmla="*/ 112 h 325"/>
                  <a:gd name="T62" fmla="*/ 71 w 102"/>
                  <a:gd name="T63" fmla="*/ 83 h 325"/>
                  <a:gd name="T64" fmla="*/ 61 w 102"/>
                  <a:gd name="T65" fmla="*/ 50 h 325"/>
                  <a:gd name="T66" fmla="*/ 55 w 102"/>
                  <a:gd name="T67" fmla="*/ 37 h 325"/>
                  <a:gd name="T68" fmla="*/ 47 w 102"/>
                  <a:gd name="T69" fmla="*/ 23 h 325"/>
                  <a:gd name="T70" fmla="*/ 42 w 102"/>
                  <a:gd name="T71" fmla="*/ 10 h 325"/>
                  <a:gd name="T72" fmla="*/ 37 w 102"/>
                  <a:gd name="T73" fmla="*/ 0 h 325"/>
                  <a:gd name="T74" fmla="*/ 32 w 102"/>
                  <a:gd name="T75" fmla="*/ 3 h 325"/>
                  <a:gd name="T76" fmla="*/ 27 w 102"/>
                  <a:gd name="T77" fmla="*/ 6 h 325"/>
                  <a:gd name="T78" fmla="*/ 23 w 102"/>
                  <a:gd name="T79" fmla="*/ 9 h 325"/>
                  <a:gd name="T80" fmla="*/ 19 w 102"/>
                  <a:gd name="T81" fmla="*/ 12 h 325"/>
                  <a:gd name="T82" fmla="*/ 13 w 102"/>
                  <a:gd name="T83" fmla="*/ 15 h 325"/>
                  <a:gd name="T84" fmla="*/ 9 w 102"/>
                  <a:gd name="T85" fmla="*/ 18 h 325"/>
                  <a:gd name="T86" fmla="*/ 4 w 102"/>
                  <a:gd name="T87" fmla="*/ 21 h 325"/>
                  <a:gd name="T88" fmla="*/ 0 w 102"/>
                  <a:gd name="T89" fmla="*/ 24 h 325"/>
                  <a:gd name="T90" fmla="*/ 6 w 102"/>
                  <a:gd name="T91" fmla="*/ 27 h 325"/>
                  <a:gd name="T92" fmla="*/ 11 w 102"/>
                  <a:gd name="T93" fmla="*/ 32 h 325"/>
                  <a:gd name="T94" fmla="*/ 18 w 102"/>
                  <a:gd name="T95" fmla="*/ 39 h 325"/>
                  <a:gd name="T96" fmla="*/ 23 w 102"/>
                  <a:gd name="T97" fmla="*/ 4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325">
                    <a:moveTo>
                      <a:pt x="23" y="48"/>
                    </a:moveTo>
                    <a:lnTo>
                      <a:pt x="34" y="71"/>
                    </a:lnTo>
                    <a:lnTo>
                      <a:pt x="42" y="94"/>
                    </a:lnTo>
                    <a:lnTo>
                      <a:pt x="48" y="120"/>
                    </a:lnTo>
                    <a:lnTo>
                      <a:pt x="51" y="151"/>
                    </a:lnTo>
                    <a:lnTo>
                      <a:pt x="50" y="188"/>
                    </a:lnTo>
                    <a:lnTo>
                      <a:pt x="46" y="224"/>
                    </a:lnTo>
                    <a:lnTo>
                      <a:pt x="45" y="255"/>
                    </a:lnTo>
                    <a:lnTo>
                      <a:pt x="51" y="275"/>
                    </a:lnTo>
                    <a:lnTo>
                      <a:pt x="58" y="283"/>
                    </a:lnTo>
                    <a:lnTo>
                      <a:pt x="65" y="291"/>
                    </a:lnTo>
                    <a:lnTo>
                      <a:pt x="74" y="300"/>
                    </a:lnTo>
                    <a:lnTo>
                      <a:pt x="82" y="307"/>
                    </a:lnTo>
                    <a:lnTo>
                      <a:pt x="91" y="314"/>
                    </a:lnTo>
                    <a:lnTo>
                      <a:pt x="96" y="320"/>
                    </a:lnTo>
                    <a:lnTo>
                      <a:pt x="101" y="324"/>
                    </a:lnTo>
                    <a:lnTo>
                      <a:pt x="102" y="325"/>
                    </a:lnTo>
                    <a:lnTo>
                      <a:pt x="100" y="322"/>
                    </a:lnTo>
                    <a:lnTo>
                      <a:pt x="96" y="316"/>
                    </a:lnTo>
                    <a:lnTo>
                      <a:pt x="89" y="307"/>
                    </a:lnTo>
                    <a:lnTo>
                      <a:pt x="82" y="296"/>
                    </a:lnTo>
                    <a:lnTo>
                      <a:pt x="76" y="283"/>
                    </a:lnTo>
                    <a:lnTo>
                      <a:pt x="69" y="269"/>
                    </a:lnTo>
                    <a:lnTo>
                      <a:pt x="66" y="256"/>
                    </a:lnTo>
                    <a:lnTo>
                      <a:pt x="65" y="245"/>
                    </a:lnTo>
                    <a:lnTo>
                      <a:pt x="67" y="226"/>
                    </a:lnTo>
                    <a:lnTo>
                      <a:pt x="69" y="207"/>
                    </a:lnTo>
                    <a:lnTo>
                      <a:pt x="73" y="186"/>
                    </a:lnTo>
                    <a:lnTo>
                      <a:pt x="76" y="161"/>
                    </a:lnTo>
                    <a:lnTo>
                      <a:pt x="78" y="138"/>
                    </a:lnTo>
                    <a:lnTo>
                      <a:pt x="77" y="112"/>
                    </a:lnTo>
                    <a:lnTo>
                      <a:pt x="71" y="83"/>
                    </a:lnTo>
                    <a:lnTo>
                      <a:pt x="61" y="50"/>
                    </a:lnTo>
                    <a:lnTo>
                      <a:pt x="55" y="37"/>
                    </a:lnTo>
                    <a:lnTo>
                      <a:pt x="47" y="23"/>
                    </a:lnTo>
                    <a:lnTo>
                      <a:pt x="42" y="10"/>
                    </a:lnTo>
                    <a:lnTo>
                      <a:pt x="37" y="0"/>
                    </a:lnTo>
                    <a:lnTo>
                      <a:pt x="32" y="3"/>
                    </a:lnTo>
                    <a:lnTo>
                      <a:pt x="27" y="6"/>
                    </a:lnTo>
                    <a:lnTo>
                      <a:pt x="23" y="9"/>
                    </a:lnTo>
                    <a:lnTo>
                      <a:pt x="19" y="12"/>
                    </a:lnTo>
                    <a:lnTo>
                      <a:pt x="13" y="15"/>
                    </a:lnTo>
                    <a:lnTo>
                      <a:pt x="9" y="18"/>
                    </a:lnTo>
                    <a:lnTo>
                      <a:pt x="4" y="21"/>
                    </a:lnTo>
                    <a:lnTo>
                      <a:pt x="0" y="24"/>
                    </a:lnTo>
                    <a:lnTo>
                      <a:pt x="6" y="27"/>
                    </a:lnTo>
                    <a:lnTo>
                      <a:pt x="11" y="32"/>
                    </a:lnTo>
                    <a:lnTo>
                      <a:pt x="18" y="39"/>
                    </a:lnTo>
                    <a:lnTo>
                      <a:pt x="23" y="4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1" name="Freeform 139"/>
              <p:cNvSpPr>
                <a:spLocks/>
              </p:cNvSpPr>
              <p:nvPr/>
            </p:nvSpPr>
            <p:spPr bwMode="auto">
              <a:xfrm>
                <a:off x="3768" y="1325"/>
                <a:ext cx="16" cy="66"/>
              </a:xfrm>
              <a:custGeom>
                <a:avLst/>
                <a:gdLst>
                  <a:gd name="T0" fmla="*/ 20 w 63"/>
                  <a:gd name="T1" fmla="*/ 42 h 332"/>
                  <a:gd name="T2" fmla="*/ 29 w 63"/>
                  <a:gd name="T3" fmla="*/ 67 h 332"/>
                  <a:gd name="T4" fmla="*/ 33 w 63"/>
                  <a:gd name="T5" fmla="*/ 93 h 332"/>
                  <a:gd name="T6" fmla="*/ 35 w 63"/>
                  <a:gd name="T7" fmla="*/ 119 h 332"/>
                  <a:gd name="T8" fmla="*/ 33 w 63"/>
                  <a:gd name="T9" fmla="*/ 150 h 332"/>
                  <a:gd name="T10" fmla="*/ 26 w 63"/>
                  <a:gd name="T11" fmla="*/ 185 h 332"/>
                  <a:gd name="T12" fmla="*/ 17 w 63"/>
                  <a:gd name="T13" fmla="*/ 220 h 332"/>
                  <a:gd name="T14" fmla="*/ 12 w 63"/>
                  <a:gd name="T15" fmla="*/ 250 h 332"/>
                  <a:gd name="T16" fmla="*/ 14 w 63"/>
                  <a:gd name="T17" fmla="*/ 272 h 332"/>
                  <a:gd name="T18" fmla="*/ 19 w 63"/>
                  <a:gd name="T19" fmla="*/ 280 h 332"/>
                  <a:gd name="T20" fmla="*/ 25 w 63"/>
                  <a:gd name="T21" fmla="*/ 290 h 332"/>
                  <a:gd name="T22" fmla="*/ 33 w 63"/>
                  <a:gd name="T23" fmla="*/ 301 h 332"/>
                  <a:gd name="T24" fmla="*/ 40 w 63"/>
                  <a:gd name="T25" fmla="*/ 311 h 332"/>
                  <a:gd name="T26" fmla="*/ 46 w 63"/>
                  <a:gd name="T27" fmla="*/ 319 h 332"/>
                  <a:gd name="T28" fmla="*/ 52 w 63"/>
                  <a:gd name="T29" fmla="*/ 326 h 332"/>
                  <a:gd name="T30" fmla="*/ 56 w 63"/>
                  <a:gd name="T31" fmla="*/ 331 h 332"/>
                  <a:gd name="T32" fmla="*/ 57 w 63"/>
                  <a:gd name="T33" fmla="*/ 332 h 332"/>
                  <a:gd name="T34" fmla="*/ 56 w 63"/>
                  <a:gd name="T35" fmla="*/ 330 h 332"/>
                  <a:gd name="T36" fmla="*/ 52 w 63"/>
                  <a:gd name="T37" fmla="*/ 323 h 332"/>
                  <a:gd name="T38" fmla="*/ 48 w 63"/>
                  <a:gd name="T39" fmla="*/ 312 h 332"/>
                  <a:gd name="T40" fmla="*/ 42 w 63"/>
                  <a:gd name="T41" fmla="*/ 300 h 332"/>
                  <a:gd name="T42" fmla="*/ 37 w 63"/>
                  <a:gd name="T43" fmla="*/ 285 h 332"/>
                  <a:gd name="T44" fmla="*/ 34 w 63"/>
                  <a:gd name="T45" fmla="*/ 271 h 332"/>
                  <a:gd name="T46" fmla="*/ 32 w 63"/>
                  <a:gd name="T47" fmla="*/ 258 h 332"/>
                  <a:gd name="T48" fmla="*/ 33 w 63"/>
                  <a:gd name="T49" fmla="*/ 247 h 332"/>
                  <a:gd name="T50" fmla="*/ 38 w 63"/>
                  <a:gd name="T51" fmla="*/ 227 h 332"/>
                  <a:gd name="T52" fmla="*/ 42 w 63"/>
                  <a:gd name="T53" fmla="*/ 209 h 332"/>
                  <a:gd name="T54" fmla="*/ 48 w 63"/>
                  <a:gd name="T55" fmla="*/ 189 h 332"/>
                  <a:gd name="T56" fmla="*/ 55 w 63"/>
                  <a:gd name="T57" fmla="*/ 165 h 332"/>
                  <a:gd name="T58" fmla="*/ 60 w 63"/>
                  <a:gd name="T59" fmla="*/ 142 h 332"/>
                  <a:gd name="T60" fmla="*/ 63 w 63"/>
                  <a:gd name="T61" fmla="*/ 115 h 332"/>
                  <a:gd name="T62" fmla="*/ 62 w 63"/>
                  <a:gd name="T63" fmla="*/ 87 h 332"/>
                  <a:gd name="T64" fmla="*/ 57 w 63"/>
                  <a:gd name="T65" fmla="*/ 53 h 332"/>
                  <a:gd name="T66" fmla="*/ 54 w 63"/>
                  <a:gd name="T67" fmla="*/ 38 h 332"/>
                  <a:gd name="T68" fmla="*/ 50 w 63"/>
                  <a:gd name="T69" fmla="*/ 24 h 332"/>
                  <a:gd name="T70" fmla="*/ 44 w 63"/>
                  <a:gd name="T71" fmla="*/ 11 h 332"/>
                  <a:gd name="T72" fmla="*/ 41 w 63"/>
                  <a:gd name="T73" fmla="*/ 0 h 332"/>
                  <a:gd name="T74" fmla="*/ 36 w 63"/>
                  <a:gd name="T75" fmla="*/ 2 h 332"/>
                  <a:gd name="T76" fmla="*/ 31 w 63"/>
                  <a:gd name="T77" fmla="*/ 3 h 332"/>
                  <a:gd name="T78" fmla="*/ 25 w 63"/>
                  <a:gd name="T79" fmla="*/ 6 h 332"/>
                  <a:gd name="T80" fmla="*/ 21 w 63"/>
                  <a:gd name="T81" fmla="*/ 7 h 332"/>
                  <a:gd name="T82" fmla="*/ 16 w 63"/>
                  <a:gd name="T83" fmla="*/ 9 h 332"/>
                  <a:gd name="T84" fmla="*/ 11 w 63"/>
                  <a:gd name="T85" fmla="*/ 11 h 332"/>
                  <a:gd name="T86" fmla="*/ 5 w 63"/>
                  <a:gd name="T87" fmla="*/ 13 h 332"/>
                  <a:gd name="T88" fmla="*/ 0 w 63"/>
                  <a:gd name="T89" fmla="*/ 14 h 332"/>
                  <a:gd name="T90" fmla="*/ 5 w 63"/>
                  <a:gd name="T91" fmla="*/ 19 h 332"/>
                  <a:gd name="T92" fmla="*/ 12 w 63"/>
                  <a:gd name="T93" fmla="*/ 25 h 332"/>
                  <a:gd name="T94" fmla="*/ 16 w 63"/>
                  <a:gd name="T95" fmla="*/ 32 h 332"/>
                  <a:gd name="T96" fmla="*/ 20 w 63"/>
                  <a:gd name="T97" fmla="*/ 4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 h="332">
                    <a:moveTo>
                      <a:pt x="20" y="42"/>
                    </a:moveTo>
                    <a:lnTo>
                      <a:pt x="29" y="67"/>
                    </a:lnTo>
                    <a:lnTo>
                      <a:pt x="33" y="93"/>
                    </a:lnTo>
                    <a:lnTo>
                      <a:pt x="35" y="119"/>
                    </a:lnTo>
                    <a:lnTo>
                      <a:pt x="33" y="150"/>
                    </a:lnTo>
                    <a:lnTo>
                      <a:pt x="26" y="185"/>
                    </a:lnTo>
                    <a:lnTo>
                      <a:pt x="17" y="220"/>
                    </a:lnTo>
                    <a:lnTo>
                      <a:pt x="12" y="250"/>
                    </a:lnTo>
                    <a:lnTo>
                      <a:pt x="14" y="272"/>
                    </a:lnTo>
                    <a:lnTo>
                      <a:pt x="19" y="280"/>
                    </a:lnTo>
                    <a:lnTo>
                      <a:pt x="25" y="290"/>
                    </a:lnTo>
                    <a:lnTo>
                      <a:pt x="33" y="301"/>
                    </a:lnTo>
                    <a:lnTo>
                      <a:pt x="40" y="311"/>
                    </a:lnTo>
                    <a:lnTo>
                      <a:pt x="46" y="319"/>
                    </a:lnTo>
                    <a:lnTo>
                      <a:pt x="52" y="326"/>
                    </a:lnTo>
                    <a:lnTo>
                      <a:pt x="56" y="331"/>
                    </a:lnTo>
                    <a:lnTo>
                      <a:pt x="57" y="332"/>
                    </a:lnTo>
                    <a:lnTo>
                      <a:pt x="56" y="330"/>
                    </a:lnTo>
                    <a:lnTo>
                      <a:pt x="52" y="323"/>
                    </a:lnTo>
                    <a:lnTo>
                      <a:pt x="48" y="312"/>
                    </a:lnTo>
                    <a:lnTo>
                      <a:pt x="42" y="300"/>
                    </a:lnTo>
                    <a:lnTo>
                      <a:pt x="37" y="285"/>
                    </a:lnTo>
                    <a:lnTo>
                      <a:pt x="34" y="271"/>
                    </a:lnTo>
                    <a:lnTo>
                      <a:pt x="32" y="258"/>
                    </a:lnTo>
                    <a:lnTo>
                      <a:pt x="33" y="247"/>
                    </a:lnTo>
                    <a:lnTo>
                      <a:pt x="38" y="227"/>
                    </a:lnTo>
                    <a:lnTo>
                      <a:pt x="42" y="209"/>
                    </a:lnTo>
                    <a:lnTo>
                      <a:pt x="48" y="189"/>
                    </a:lnTo>
                    <a:lnTo>
                      <a:pt x="55" y="165"/>
                    </a:lnTo>
                    <a:lnTo>
                      <a:pt x="60" y="142"/>
                    </a:lnTo>
                    <a:lnTo>
                      <a:pt x="63" y="115"/>
                    </a:lnTo>
                    <a:lnTo>
                      <a:pt x="62" y="87"/>
                    </a:lnTo>
                    <a:lnTo>
                      <a:pt x="57" y="53"/>
                    </a:lnTo>
                    <a:lnTo>
                      <a:pt x="54" y="38"/>
                    </a:lnTo>
                    <a:lnTo>
                      <a:pt x="50" y="24"/>
                    </a:lnTo>
                    <a:lnTo>
                      <a:pt x="44" y="11"/>
                    </a:lnTo>
                    <a:lnTo>
                      <a:pt x="41" y="0"/>
                    </a:lnTo>
                    <a:lnTo>
                      <a:pt x="36" y="2"/>
                    </a:lnTo>
                    <a:lnTo>
                      <a:pt x="31" y="3"/>
                    </a:lnTo>
                    <a:lnTo>
                      <a:pt x="25" y="6"/>
                    </a:lnTo>
                    <a:lnTo>
                      <a:pt x="21" y="7"/>
                    </a:lnTo>
                    <a:lnTo>
                      <a:pt x="16" y="9"/>
                    </a:lnTo>
                    <a:lnTo>
                      <a:pt x="11" y="11"/>
                    </a:lnTo>
                    <a:lnTo>
                      <a:pt x="5" y="13"/>
                    </a:lnTo>
                    <a:lnTo>
                      <a:pt x="0" y="14"/>
                    </a:lnTo>
                    <a:lnTo>
                      <a:pt x="5" y="19"/>
                    </a:lnTo>
                    <a:lnTo>
                      <a:pt x="12" y="25"/>
                    </a:lnTo>
                    <a:lnTo>
                      <a:pt x="16" y="32"/>
                    </a:lnTo>
                    <a:lnTo>
                      <a:pt x="20" y="4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2" name="Freeform 140"/>
              <p:cNvSpPr>
                <a:spLocks/>
              </p:cNvSpPr>
              <p:nvPr/>
            </p:nvSpPr>
            <p:spPr bwMode="auto">
              <a:xfrm>
                <a:off x="3694" y="1326"/>
                <a:ext cx="16" cy="67"/>
              </a:xfrm>
              <a:custGeom>
                <a:avLst/>
                <a:gdLst>
                  <a:gd name="T0" fmla="*/ 5 w 66"/>
                  <a:gd name="T1" fmla="*/ 57 h 336"/>
                  <a:gd name="T2" fmla="*/ 0 w 66"/>
                  <a:gd name="T3" fmla="*/ 91 h 336"/>
                  <a:gd name="T4" fmla="*/ 1 w 66"/>
                  <a:gd name="T5" fmla="*/ 120 h 336"/>
                  <a:gd name="T6" fmla="*/ 4 w 66"/>
                  <a:gd name="T7" fmla="*/ 147 h 336"/>
                  <a:gd name="T8" fmla="*/ 11 w 66"/>
                  <a:gd name="T9" fmla="*/ 168 h 336"/>
                  <a:gd name="T10" fmla="*/ 18 w 66"/>
                  <a:gd name="T11" fmla="*/ 194 h 336"/>
                  <a:gd name="T12" fmla="*/ 24 w 66"/>
                  <a:gd name="T13" fmla="*/ 213 h 336"/>
                  <a:gd name="T14" fmla="*/ 30 w 66"/>
                  <a:gd name="T15" fmla="*/ 231 h 336"/>
                  <a:gd name="T16" fmla="*/ 36 w 66"/>
                  <a:gd name="T17" fmla="*/ 250 h 336"/>
                  <a:gd name="T18" fmla="*/ 36 w 66"/>
                  <a:gd name="T19" fmla="*/ 274 h 336"/>
                  <a:gd name="T20" fmla="*/ 28 w 66"/>
                  <a:gd name="T21" fmla="*/ 303 h 336"/>
                  <a:gd name="T22" fmla="*/ 18 w 66"/>
                  <a:gd name="T23" fmla="*/ 326 h 336"/>
                  <a:gd name="T24" fmla="*/ 14 w 66"/>
                  <a:gd name="T25" fmla="*/ 336 h 336"/>
                  <a:gd name="T26" fmla="*/ 15 w 66"/>
                  <a:gd name="T27" fmla="*/ 335 h 336"/>
                  <a:gd name="T28" fmla="*/ 19 w 66"/>
                  <a:gd name="T29" fmla="*/ 330 h 336"/>
                  <a:gd name="T30" fmla="*/ 23 w 66"/>
                  <a:gd name="T31" fmla="*/ 322 h 336"/>
                  <a:gd name="T32" fmla="*/ 30 w 66"/>
                  <a:gd name="T33" fmla="*/ 314 h 336"/>
                  <a:gd name="T34" fmla="*/ 37 w 66"/>
                  <a:gd name="T35" fmla="*/ 304 h 336"/>
                  <a:gd name="T36" fmla="*/ 43 w 66"/>
                  <a:gd name="T37" fmla="*/ 294 h 336"/>
                  <a:gd name="T38" fmla="*/ 50 w 66"/>
                  <a:gd name="T39" fmla="*/ 284 h 336"/>
                  <a:gd name="T40" fmla="*/ 55 w 66"/>
                  <a:gd name="T41" fmla="*/ 275 h 336"/>
                  <a:gd name="T42" fmla="*/ 57 w 66"/>
                  <a:gd name="T43" fmla="*/ 266 h 336"/>
                  <a:gd name="T44" fmla="*/ 57 w 66"/>
                  <a:gd name="T45" fmla="*/ 254 h 336"/>
                  <a:gd name="T46" fmla="*/ 55 w 66"/>
                  <a:gd name="T47" fmla="*/ 239 h 336"/>
                  <a:gd name="T48" fmla="*/ 51 w 66"/>
                  <a:gd name="T49" fmla="*/ 222 h 336"/>
                  <a:gd name="T50" fmla="*/ 46 w 66"/>
                  <a:gd name="T51" fmla="*/ 206 h 336"/>
                  <a:gd name="T52" fmla="*/ 40 w 66"/>
                  <a:gd name="T53" fmla="*/ 188 h 336"/>
                  <a:gd name="T54" fmla="*/ 36 w 66"/>
                  <a:gd name="T55" fmla="*/ 171 h 336"/>
                  <a:gd name="T56" fmla="*/ 33 w 66"/>
                  <a:gd name="T57" fmla="*/ 154 h 336"/>
                  <a:gd name="T58" fmla="*/ 30 w 66"/>
                  <a:gd name="T59" fmla="*/ 123 h 336"/>
                  <a:gd name="T60" fmla="*/ 31 w 66"/>
                  <a:gd name="T61" fmla="*/ 96 h 336"/>
                  <a:gd name="T62" fmla="*/ 35 w 66"/>
                  <a:gd name="T63" fmla="*/ 71 h 336"/>
                  <a:gd name="T64" fmla="*/ 41 w 66"/>
                  <a:gd name="T65" fmla="*/ 45 h 336"/>
                  <a:gd name="T66" fmla="*/ 47 w 66"/>
                  <a:gd name="T67" fmla="*/ 35 h 336"/>
                  <a:gd name="T68" fmla="*/ 53 w 66"/>
                  <a:gd name="T69" fmla="*/ 25 h 336"/>
                  <a:gd name="T70" fmla="*/ 59 w 66"/>
                  <a:gd name="T71" fmla="*/ 18 h 336"/>
                  <a:gd name="T72" fmla="*/ 66 w 66"/>
                  <a:gd name="T73" fmla="*/ 13 h 336"/>
                  <a:gd name="T74" fmla="*/ 60 w 66"/>
                  <a:gd name="T75" fmla="*/ 12 h 336"/>
                  <a:gd name="T76" fmla="*/ 55 w 66"/>
                  <a:gd name="T77" fmla="*/ 11 h 336"/>
                  <a:gd name="T78" fmla="*/ 49 w 66"/>
                  <a:gd name="T79" fmla="*/ 8 h 336"/>
                  <a:gd name="T80" fmla="*/ 43 w 66"/>
                  <a:gd name="T81" fmla="*/ 7 h 336"/>
                  <a:gd name="T82" fmla="*/ 38 w 66"/>
                  <a:gd name="T83" fmla="*/ 4 h 336"/>
                  <a:gd name="T84" fmla="*/ 33 w 66"/>
                  <a:gd name="T85" fmla="*/ 3 h 336"/>
                  <a:gd name="T86" fmla="*/ 27 w 66"/>
                  <a:gd name="T87" fmla="*/ 1 h 336"/>
                  <a:gd name="T88" fmla="*/ 21 w 66"/>
                  <a:gd name="T89" fmla="*/ 0 h 336"/>
                  <a:gd name="T90" fmla="*/ 18 w 66"/>
                  <a:gd name="T91" fmla="*/ 11 h 336"/>
                  <a:gd name="T92" fmla="*/ 14 w 66"/>
                  <a:gd name="T93" fmla="*/ 25 h 336"/>
                  <a:gd name="T94" fmla="*/ 9 w 66"/>
                  <a:gd name="T95" fmla="*/ 42 h 336"/>
                  <a:gd name="T96" fmla="*/ 5 w 66"/>
                  <a:gd name="T97" fmla="*/ 5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336">
                    <a:moveTo>
                      <a:pt x="5" y="57"/>
                    </a:moveTo>
                    <a:lnTo>
                      <a:pt x="0" y="91"/>
                    </a:lnTo>
                    <a:lnTo>
                      <a:pt x="1" y="120"/>
                    </a:lnTo>
                    <a:lnTo>
                      <a:pt x="4" y="147"/>
                    </a:lnTo>
                    <a:lnTo>
                      <a:pt x="11" y="168"/>
                    </a:lnTo>
                    <a:lnTo>
                      <a:pt x="18" y="194"/>
                    </a:lnTo>
                    <a:lnTo>
                      <a:pt x="24" y="213"/>
                    </a:lnTo>
                    <a:lnTo>
                      <a:pt x="30" y="231"/>
                    </a:lnTo>
                    <a:lnTo>
                      <a:pt x="36" y="250"/>
                    </a:lnTo>
                    <a:lnTo>
                      <a:pt x="36" y="274"/>
                    </a:lnTo>
                    <a:lnTo>
                      <a:pt x="28" y="303"/>
                    </a:lnTo>
                    <a:lnTo>
                      <a:pt x="18" y="326"/>
                    </a:lnTo>
                    <a:lnTo>
                      <a:pt x="14" y="336"/>
                    </a:lnTo>
                    <a:lnTo>
                      <a:pt x="15" y="335"/>
                    </a:lnTo>
                    <a:lnTo>
                      <a:pt x="19" y="330"/>
                    </a:lnTo>
                    <a:lnTo>
                      <a:pt x="23" y="322"/>
                    </a:lnTo>
                    <a:lnTo>
                      <a:pt x="30" y="314"/>
                    </a:lnTo>
                    <a:lnTo>
                      <a:pt x="37" y="304"/>
                    </a:lnTo>
                    <a:lnTo>
                      <a:pt x="43" y="294"/>
                    </a:lnTo>
                    <a:lnTo>
                      <a:pt x="50" y="284"/>
                    </a:lnTo>
                    <a:lnTo>
                      <a:pt x="55" y="275"/>
                    </a:lnTo>
                    <a:lnTo>
                      <a:pt x="57" y="266"/>
                    </a:lnTo>
                    <a:lnTo>
                      <a:pt x="57" y="254"/>
                    </a:lnTo>
                    <a:lnTo>
                      <a:pt x="55" y="239"/>
                    </a:lnTo>
                    <a:lnTo>
                      <a:pt x="51" y="222"/>
                    </a:lnTo>
                    <a:lnTo>
                      <a:pt x="46" y="206"/>
                    </a:lnTo>
                    <a:lnTo>
                      <a:pt x="40" y="188"/>
                    </a:lnTo>
                    <a:lnTo>
                      <a:pt x="36" y="171"/>
                    </a:lnTo>
                    <a:lnTo>
                      <a:pt x="33" y="154"/>
                    </a:lnTo>
                    <a:lnTo>
                      <a:pt x="30" y="123"/>
                    </a:lnTo>
                    <a:lnTo>
                      <a:pt x="31" y="96"/>
                    </a:lnTo>
                    <a:lnTo>
                      <a:pt x="35" y="71"/>
                    </a:lnTo>
                    <a:lnTo>
                      <a:pt x="41" y="45"/>
                    </a:lnTo>
                    <a:lnTo>
                      <a:pt x="47" y="35"/>
                    </a:lnTo>
                    <a:lnTo>
                      <a:pt x="53" y="25"/>
                    </a:lnTo>
                    <a:lnTo>
                      <a:pt x="59" y="18"/>
                    </a:lnTo>
                    <a:lnTo>
                      <a:pt x="66" y="13"/>
                    </a:lnTo>
                    <a:lnTo>
                      <a:pt x="60" y="12"/>
                    </a:lnTo>
                    <a:lnTo>
                      <a:pt x="55" y="11"/>
                    </a:lnTo>
                    <a:lnTo>
                      <a:pt x="49" y="8"/>
                    </a:lnTo>
                    <a:lnTo>
                      <a:pt x="43" y="7"/>
                    </a:lnTo>
                    <a:lnTo>
                      <a:pt x="38" y="4"/>
                    </a:lnTo>
                    <a:lnTo>
                      <a:pt x="33" y="3"/>
                    </a:lnTo>
                    <a:lnTo>
                      <a:pt x="27" y="1"/>
                    </a:lnTo>
                    <a:lnTo>
                      <a:pt x="21" y="0"/>
                    </a:lnTo>
                    <a:lnTo>
                      <a:pt x="18" y="11"/>
                    </a:lnTo>
                    <a:lnTo>
                      <a:pt x="14" y="25"/>
                    </a:lnTo>
                    <a:lnTo>
                      <a:pt x="9" y="42"/>
                    </a:lnTo>
                    <a:lnTo>
                      <a:pt x="5" y="5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3" name="Freeform 141"/>
              <p:cNvSpPr>
                <a:spLocks/>
              </p:cNvSpPr>
              <p:nvPr/>
            </p:nvSpPr>
            <p:spPr bwMode="auto">
              <a:xfrm>
                <a:off x="3659" y="1315"/>
                <a:ext cx="23" cy="66"/>
              </a:xfrm>
              <a:custGeom>
                <a:avLst/>
                <a:gdLst>
                  <a:gd name="T0" fmla="*/ 32 w 94"/>
                  <a:gd name="T1" fmla="*/ 52 h 329"/>
                  <a:gd name="T2" fmla="*/ 23 w 94"/>
                  <a:gd name="T3" fmla="*/ 85 h 329"/>
                  <a:gd name="T4" fmla="*/ 19 w 94"/>
                  <a:gd name="T5" fmla="*/ 114 h 329"/>
                  <a:gd name="T6" fmla="*/ 19 w 94"/>
                  <a:gd name="T7" fmla="*/ 140 h 329"/>
                  <a:gd name="T8" fmla="*/ 21 w 94"/>
                  <a:gd name="T9" fmla="*/ 163 h 329"/>
                  <a:gd name="T10" fmla="*/ 25 w 94"/>
                  <a:gd name="T11" fmla="*/ 190 h 329"/>
                  <a:gd name="T12" fmla="*/ 28 w 94"/>
                  <a:gd name="T13" fmla="*/ 210 h 329"/>
                  <a:gd name="T14" fmla="*/ 30 w 94"/>
                  <a:gd name="T15" fmla="*/ 228 h 329"/>
                  <a:gd name="T16" fmla="*/ 33 w 94"/>
                  <a:gd name="T17" fmla="*/ 249 h 329"/>
                  <a:gd name="T18" fmla="*/ 33 w 94"/>
                  <a:gd name="T19" fmla="*/ 259 h 329"/>
                  <a:gd name="T20" fmla="*/ 30 w 94"/>
                  <a:gd name="T21" fmla="*/ 273 h 329"/>
                  <a:gd name="T22" fmla="*/ 25 w 94"/>
                  <a:gd name="T23" fmla="*/ 286 h 329"/>
                  <a:gd name="T24" fmla="*/ 19 w 94"/>
                  <a:gd name="T25" fmla="*/ 299 h 329"/>
                  <a:gd name="T26" fmla="*/ 11 w 94"/>
                  <a:gd name="T27" fmla="*/ 311 h 329"/>
                  <a:gd name="T28" fmla="*/ 6 w 94"/>
                  <a:gd name="T29" fmla="*/ 321 h 329"/>
                  <a:gd name="T30" fmla="*/ 2 w 94"/>
                  <a:gd name="T31" fmla="*/ 327 h 329"/>
                  <a:gd name="T32" fmla="*/ 0 w 94"/>
                  <a:gd name="T33" fmla="*/ 329 h 329"/>
                  <a:gd name="T34" fmla="*/ 1 w 94"/>
                  <a:gd name="T35" fmla="*/ 328 h 329"/>
                  <a:gd name="T36" fmla="*/ 5 w 94"/>
                  <a:gd name="T37" fmla="*/ 323 h 329"/>
                  <a:gd name="T38" fmla="*/ 11 w 94"/>
                  <a:gd name="T39" fmla="*/ 317 h 329"/>
                  <a:gd name="T40" fmla="*/ 19 w 94"/>
                  <a:gd name="T41" fmla="*/ 310 h 329"/>
                  <a:gd name="T42" fmla="*/ 27 w 94"/>
                  <a:gd name="T43" fmla="*/ 302 h 329"/>
                  <a:gd name="T44" fmla="*/ 35 w 94"/>
                  <a:gd name="T45" fmla="*/ 293 h 329"/>
                  <a:gd name="T46" fmla="*/ 43 w 94"/>
                  <a:gd name="T47" fmla="*/ 284 h 329"/>
                  <a:gd name="T48" fmla="*/ 49 w 94"/>
                  <a:gd name="T49" fmla="*/ 276 h 329"/>
                  <a:gd name="T50" fmla="*/ 55 w 94"/>
                  <a:gd name="T51" fmla="*/ 256 h 329"/>
                  <a:gd name="T52" fmla="*/ 52 w 94"/>
                  <a:gd name="T53" fmla="*/ 224 h 329"/>
                  <a:gd name="T54" fmla="*/ 47 w 94"/>
                  <a:gd name="T55" fmla="*/ 188 h 329"/>
                  <a:gd name="T56" fmla="*/ 45 w 94"/>
                  <a:gd name="T57" fmla="*/ 153 h 329"/>
                  <a:gd name="T58" fmla="*/ 47 w 94"/>
                  <a:gd name="T59" fmla="*/ 122 h 329"/>
                  <a:gd name="T60" fmla="*/ 51 w 94"/>
                  <a:gd name="T61" fmla="*/ 96 h 329"/>
                  <a:gd name="T62" fmla="*/ 60 w 94"/>
                  <a:gd name="T63" fmla="*/ 72 h 329"/>
                  <a:gd name="T64" fmla="*/ 70 w 94"/>
                  <a:gd name="T65" fmla="*/ 47 h 329"/>
                  <a:gd name="T66" fmla="*/ 76 w 94"/>
                  <a:gd name="T67" fmla="*/ 39 h 329"/>
                  <a:gd name="T68" fmla="*/ 81 w 94"/>
                  <a:gd name="T69" fmla="*/ 32 h 329"/>
                  <a:gd name="T70" fmla="*/ 87 w 94"/>
                  <a:gd name="T71" fmla="*/ 27 h 329"/>
                  <a:gd name="T72" fmla="*/ 94 w 94"/>
                  <a:gd name="T73" fmla="*/ 23 h 329"/>
                  <a:gd name="T74" fmla="*/ 89 w 94"/>
                  <a:gd name="T75" fmla="*/ 21 h 329"/>
                  <a:gd name="T76" fmla="*/ 84 w 94"/>
                  <a:gd name="T77" fmla="*/ 17 h 329"/>
                  <a:gd name="T78" fmla="*/ 80 w 94"/>
                  <a:gd name="T79" fmla="*/ 15 h 329"/>
                  <a:gd name="T80" fmla="*/ 75 w 94"/>
                  <a:gd name="T81" fmla="*/ 11 h 329"/>
                  <a:gd name="T82" fmla="*/ 70 w 94"/>
                  <a:gd name="T83" fmla="*/ 9 h 329"/>
                  <a:gd name="T84" fmla="*/ 65 w 94"/>
                  <a:gd name="T85" fmla="*/ 6 h 329"/>
                  <a:gd name="T86" fmla="*/ 61 w 94"/>
                  <a:gd name="T87" fmla="*/ 3 h 329"/>
                  <a:gd name="T88" fmla="*/ 56 w 94"/>
                  <a:gd name="T89" fmla="*/ 0 h 329"/>
                  <a:gd name="T90" fmla="*/ 50 w 94"/>
                  <a:gd name="T91" fmla="*/ 10 h 329"/>
                  <a:gd name="T92" fmla="*/ 45 w 94"/>
                  <a:gd name="T93" fmla="*/ 23 h 329"/>
                  <a:gd name="T94" fmla="*/ 39 w 94"/>
                  <a:gd name="T95" fmla="*/ 38 h 329"/>
                  <a:gd name="T96" fmla="*/ 32 w 94"/>
                  <a:gd name="T97"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329">
                    <a:moveTo>
                      <a:pt x="32" y="52"/>
                    </a:moveTo>
                    <a:lnTo>
                      <a:pt x="23" y="85"/>
                    </a:lnTo>
                    <a:lnTo>
                      <a:pt x="19" y="114"/>
                    </a:lnTo>
                    <a:lnTo>
                      <a:pt x="19" y="140"/>
                    </a:lnTo>
                    <a:lnTo>
                      <a:pt x="21" y="163"/>
                    </a:lnTo>
                    <a:lnTo>
                      <a:pt x="25" y="190"/>
                    </a:lnTo>
                    <a:lnTo>
                      <a:pt x="28" y="210"/>
                    </a:lnTo>
                    <a:lnTo>
                      <a:pt x="30" y="228"/>
                    </a:lnTo>
                    <a:lnTo>
                      <a:pt x="33" y="249"/>
                    </a:lnTo>
                    <a:lnTo>
                      <a:pt x="33" y="259"/>
                    </a:lnTo>
                    <a:lnTo>
                      <a:pt x="30" y="273"/>
                    </a:lnTo>
                    <a:lnTo>
                      <a:pt x="25" y="286"/>
                    </a:lnTo>
                    <a:lnTo>
                      <a:pt x="19" y="299"/>
                    </a:lnTo>
                    <a:lnTo>
                      <a:pt x="11" y="311"/>
                    </a:lnTo>
                    <a:lnTo>
                      <a:pt x="6" y="321"/>
                    </a:lnTo>
                    <a:lnTo>
                      <a:pt x="2" y="327"/>
                    </a:lnTo>
                    <a:lnTo>
                      <a:pt x="0" y="329"/>
                    </a:lnTo>
                    <a:lnTo>
                      <a:pt x="1" y="328"/>
                    </a:lnTo>
                    <a:lnTo>
                      <a:pt x="5" y="323"/>
                    </a:lnTo>
                    <a:lnTo>
                      <a:pt x="11" y="317"/>
                    </a:lnTo>
                    <a:lnTo>
                      <a:pt x="19" y="310"/>
                    </a:lnTo>
                    <a:lnTo>
                      <a:pt x="27" y="302"/>
                    </a:lnTo>
                    <a:lnTo>
                      <a:pt x="35" y="293"/>
                    </a:lnTo>
                    <a:lnTo>
                      <a:pt x="43" y="284"/>
                    </a:lnTo>
                    <a:lnTo>
                      <a:pt x="49" y="276"/>
                    </a:lnTo>
                    <a:lnTo>
                      <a:pt x="55" y="256"/>
                    </a:lnTo>
                    <a:lnTo>
                      <a:pt x="52" y="224"/>
                    </a:lnTo>
                    <a:lnTo>
                      <a:pt x="47" y="188"/>
                    </a:lnTo>
                    <a:lnTo>
                      <a:pt x="45" y="153"/>
                    </a:lnTo>
                    <a:lnTo>
                      <a:pt x="47" y="122"/>
                    </a:lnTo>
                    <a:lnTo>
                      <a:pt x="51" y="96"/>
                    </a:lnTo>
                    <a:lnTo>
                      <a:pt x="60" y="72"/>
                    </a:lnTo>
                    <a:lnTo>
                      <a:pt x="70" y="47"/>
                    </a:lnTo>
                    <a:lnTo>
                      <a:pt x="76" y="39"/>
                    </a:lnTo>
                    <a:lnTo>
                      <a:pt x="81" y="32"/>
                    </a:lnTo>
                    <a:lnTo>
                      <a:pt x="87" y="27"/>
                    </a:lnTo>
                    <a:lnTo>
                      <a:pt x="94" y="23"/>
                    </a:lnTo>
                    <a:lnTo>
                      <a:pt x="89" y="21"/>
                    </a:lnTo>
                    <a:lnTo>
                      <a:pt x="84" y="17"/>
                    </a:lnTo>
                    <a:lnTo>
                      <a:pt x="80" y="15"/>
                    </a:lnTo>
                    <a:lnTo>
                      <a:pt x="75" y="11"/>
                    </a:lnTo>
                    <a:lnTo>
                      <a:pt x="70" y="9"/>
                    </a:lnTo>
                    <a:lnTo>
                      <a:pt x="65" y="6"/>
                    </a:lnTo>
                    <a:lnTo>
                      <a:pt x="61" y="3"/>
                    </a:lnTo>
                    <a:lnTo>
                      <a:pt x="56" y="0"/>
                    </a:lnTo>
                    <a:lnTo>
                      <a:pt x="50" y="10"/>
                    </a:lnTo>
                    <a:lnTo>
                      <a:pt x="45" y="23"/>
                    </a:lnTo>
                    <a:lnTo>
                      <a:pt x="39" y="38"/>
                    </a:lnTo>
                    <a:lnTo>
                      <a:pt x="32" y="5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4" name="Freeform 142"/>
              <p:cNvSpPr>
                <a:spLocks/>
              </p:cNvSpPr>
              <p:nvPr/>
            </p:nvSpPr>
            <p:spPr bwMode="auto">
              <a:xfrm>
                <a:off x="3618" y="1300"/>
                <a:ext cx="43" cy="61"/>
              </a:xfrm>
              <a:custGeom>
                <a:avLst/>
                <a:gdLst>
                  <a:gd name="T0" fmla="*/ 84 w 171"/>
                  <a:gd name="T1" fmla="*/ 64 h 307"/>
                  <a:gd name="T2" fmla="*/ 71 w 171"/>
                  <a:gd name="T3" fmla="*/ 91 h 307"/>
                  <a:gd name="T4" fmla="*/ 63 w 171"/>
                  <a:gd name="T5" fmla="*/ 118 h 307"/>
                  <a:gd name="T6" fmla="*/ 59 w 171"/>
                  <a:gd name="T7" fmla="*/ 142 h 307"/>
                  <a:gd name="T8" fmla="*/ 56 w 171"/>
                  <a:gd name="T9" fmla="*/ 179 h 307"/>
                  <a:gd name="T10" fmla="*/ 53 w 171"/>
                  <a:gd name="T11" fmla="*/ 218 h 307"/>
                  <a:gd name="T12" fmla="*/ 48 w 171"/>
                  <a:gd name="T13" fmla="*/ 249 h 307"/>
                  <a:gd name="T14" fmla="*/ 35 w 171"/>
                  <a:gd name="T15" fmla="*/ 272 h 307"/>
                  <a:gd name="T16" fmla="*/ 16 w 171"/>
                  <a:gd name="T17" fmla="*/ 292 h 307"/>
                  <a:gd name="T18" fmla="*/ 2 w 171"/>
                  <a:gd name="T19" fmla="*/ 305 h 307"/>
                  <a:gd name="T20" fmla="*/ 2 w 171"/>
                  <a:gd name="T21" fmla="*/ 306 h 307"/>
                  <a:gd name="T22" fmla="*/ 14 w 171"/>
                  <a:gd name="T23" fmla="*/ 300 h 307"/>
                  <a:gd name="T24" fmla="*/ 33 w 171"/>
                  <a:gd name="T25" fmla="*/ 289 h 307"/>
                  <a:gd name="T26" fmla="*/ 52 w 171"/>
                  <a:gd name="T27" fmla="*/ 277 h 307"/>
                  <a:gd name="T28" fmla="*/ 70 w 171"/>
                  <a:gd name="T29" fmla="*/ 252 h 307"/>
                  <a:gd name="T30" fmla="*/ 78 w 171"/>
                  <a:gd name="T31" fmla="*/ 185 h 307"/>
                  <a:gd name="T32" fmla="*/ 88 w 171"/>
                  <a:gd name="T33" fmla="*/ 135 h 307"/>
                  <a:gd name="T34" fmla="*/ 98 w 171"/>
                  <a:gd name="T35" fmla="*/ 108 h 307"/>
                  <a:gd name="T36" fmla="*/ 110 w 171"/>
                  <a:gd name="T37" fmla="*/ 85 h 307"/>
                  <a:gd name="T38" fmla="*/ 124 w 171"/>
                  <a:gd name="T39" fmla="*/ 65 h 307"/>
                  <a:gd name="T40" fmla="*/ 137 w 171"/>
                  <a:gd name="T41" fmla="*/ 50 h 307"/>
                  <a:gd name="T42" fmla="*/ 147 w 171"/>
                  <a:gd name="T43" fmla="*/ 43 h 307"/>
                  <a:gd name="T44" fmla="*/ 157 w 171"/>
                  <a:gd name="T45" fmla="*/ 40 h 307"/>
                  <a:gd name="T46" fmla="*/ 167 w 171"/>
                  <a:gd name="T47" fmla="*/ 37 h 307"/>
                  <a:gd name="T48" fmla="*/ 166 w 171"/>
                  <a:gd name="T49" fmla="*/ 32 h 307"/>
                  <a:gd name="T50" fmla="*/ 156 w 171"/>
                  <a:gd name="T51" fmla="*/ 24 h 307"/>
                  <a:gd name="T52" fmla="*/ 147 w 171"/>
                  <a:gd name="T53" fmla="*/ 14 h 307"/>
                  <a:gd name="T54" fmla="*/ 137 w 171"/>
                  <a:gd name="T55" fmla="*/ 5 h 307"/>
                  <a:gd name="T56" fmla="*/ 131 w 171"/>
                  <a:gd name="T57" fmla="*/ 3 h 307"/>
                  <a:gd name="T58" fmla="*/ 122 w 171"/>
                  <a:gd name="T59" fmla="*/ 13 h 307"/>
                  <a:gd name="T60" fmla="*/ 111 w 171"/>
                  <a:gd name="T61" fmla="*/ 26 h 307"/>
                  <a:gd name="T62" fmla="*/ 99 w 171"/>
                  <a:gd name="T63" fmla="*/ 4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307">
                    <a:moveTo>
                      <a:pt x="94" y="49"/>
                    </a:moveTo>
                    <a:lnTo>
                      <a:pt x="84" y="64"/>
                    </a:lnTo>
                    <a:lnTo>
                      <a:pt x="77" y="78"/>
                    </a:lnTo>
                    <a:lnTo>
                      <a:pt x="71" y="91"/>
                    </a:lnTo>
                    <a:lnTo>
                      <a:pt x="66" y="105"/>
                    </a:lnTo>
                    <a:lnTo>
                      <a:pt x="63" y="118"/>
                    </a:lnTo>
                    <a:lnTo>
                      <a:pt x="61" y="130"/>
                    </a:lnTo>
                    <a:lnTo>
                      <a:pt x="59" y="142"/>
                    </a:lnTo>
                    <a:lnTo>
                      <a:pt x="58" y="153"/>
                    </a:lnTo>
                    <a:lnTo>
                      <a:pt x="56" y="179"/>
                    </a:lnTo>
                    <a:lnTo>
                      <a:pt x="55" y="200"/>
                    </a:lnTo>
                    <a:lnTo>
                      <a:pt x="53" y="218"/>
                    </a:lnTo>
                    <a:lnTo>
                      <a:pt x="52" y="238"/>
                    </a:lnTo>
                    <a:lnTo>
                      <a:pt x="48" y="249"/>
                    </a:lnTo>
                    <a:lnTo>
                      <a:pt x="43" y="261"/>
                    </a:lnTo>
                    <a:lnTo>
                      <a:pt x="35" y="272"/>
                    </a:lnTo>
                    <a:lnTo>
                      <a:pt x="25" y="283"/>
                    </a:lnTo>
                    <a:lnTo>
                      <a:pt x="16" y="292"/>
                    </a:lnTo>
                    <a:lnTo>
                      <a:pt x="7" y="300"/>
                    </a:lnTo>
                    <a:lnTo>
                      <a:pt x="2" y="305"/>
                    </a:lnTo>
                    <a:lnTo>
                      <a:pt x="0" y="307"/>
                    </a:lnTo>
                    <a:lnTo>
                      <a:pt x="2" y="306"/>
                    </a:lnTo>
                    <a:lnTo>
                      <a:pt x="6" y="303"/>
                    </a:lnTo>
                    <a:lnTo>
                      <a:pt x="14" y="300"/>
                    </a:lnTo>
                    <a:lnTo>
                      <a:pt x="23" y="294"/>
                    </a:lnTo>
                    <a:lnTo>
                      <a:pt x="33" y="289"/>
                    </a:lnTo>
                    <a:lnTo>
                      <a:pt x="42" y="283"/>
                    </a:lnTo>
                    <a:lnTo>
                      <a:pt x="52" y="277"/>
                    </a:lnTo>
                    <a:lnTo>
                      <a:pt x="59" y="271"/>
                    </a:lnTo>
                    <a:lnTo>
                      <a:pt x="70" y="252"/>
                    </a:lnTo>
                    <a:lnTo>
                      <a:pt x="75" y="221"/>
                    </a:lnTo>
                    <a:lnTo>
                      <a:pt x="78" y="185"/>
                    </a:lnTo>
                    <a:lnTo>
                      <a:pt x="83" y="150"/>
                    </a:lnTo>
                    <a:lnTo>
                      <a:pt x="88" y="135"/>
                    </a:lnTo>
                    <a:lnTo>
                      <a:pt x="93" y="120"/>
                    </a:lnTo>
                    <a:lnTo>
                      <a:pt x="98" y="108"/>
                    </a:lnTo>
                    <a:lnTo>
                      <a:pt x="103" y="96"/>
                    </a:lnTo>
                    <a:lnTo>
                      <a:pt x="110" y="85"/>
                    </a:lnTo>
                    <a:lnTo>
                      <a:pt x="116" y="76"/>
                    </a:lnTo>
                    <a:lnTo>
                      <a:pt x="124" y="65"/>
                    </a:lnTo>
                    <a:lnTo>
                      <a:pt x="132" y="55"/>
                    </a:lnTo>
                    <a:lnTo>
                      <a:pt x="137" y="50"/>
                    </a:lnTo>
                    <a:lnTo>
                      <a:pt x="141" y="47"/>
                    </a:lnTo>
                    <a:lnTo>
                      <a:pt x="147" y="43"/>
                    </a:lnTo>
                    <a:lnTo>
                      <a:pt x="152" y="41"/>
                    </a:lnTo>
                    <a:lnTo>
                      <a:pt x="157" y="40"/>
                    </a:lnTo>
                    <a:lnTo>
                      <a:pt x="163" y="38"/>
                    </a:lnTo>
                    <a:lnTo>
                      <a:pt x="167" y="37"/>
                    </a:lnTo>
                    <a:lnTo>
                      <a:pt x="171" y="37"/>
                    </a:lnTo>
                    <a:lnTo>
                      <a:pt x="166" y="32"/>
                    </a:lnTo>
                    <a:lnTo>
                      <a:pt x="160" y="27"/>
                    </a:lnTo>
                    <a:lnTo>
                      <a:pt x="156" y="24"/>
                    </a:lnTo>
                    <a:lnTo>
                      <a:pt x="151" y="19"/>
                    </a:lnTo>
                    <a:lnTo>
                      <a:pt x="147" y="14"/>
                    </a:lnTo>
                    <a:lnTo>
                      <a:pt x="141" y="9"/>
                    </a:lnTo>
                    <a:lnTo>
                      <a:pt x="137" y="5"/>
                    </a:lnTo>
                    <a:lnTo>
                      <a:pt x="133" y="0"/>
                    </a:lnTo>
                    <a:lnTo>
                      <a:pt x="131" y="3"/>
                    </a:lnTo>
                    <a:lnTo>
                      <a:pt x="127" y="7"/>
                    </a:lnTo>
                    <a:lnTo>
                      <a:pt x="122" y="13"/>
                    </a:lnTo>
                    <a:lnTo>
                      <a:pt x="117" y="19"/>
                    </a:lnTo>
                    <a:lnTo>
                      <a:pt x="111" y="26"/>
                    </a:lnTo>
                    <a:lnTo>
                      <a:pt x="106" y="35"/>
                    </a:lnTo>
                    <a:lnTo>
                      <a:pt x="99" y="42"/>
                    </a:lnTo>
                    <a:lnTo>
                      <a:pt x="94" y="49"/>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5" name="Freeform 143"/>
              <p:cNvSpPr>
                <a:spLocks/>
              </p:cNvSpPr>
              <p:nvPr/>
            </p:nvSpPr>
            <p:spPr bwMode="auto">
              <a:xfrm>
                <a:off x="3584" y="1281"/>
                <a:ext cx="58" cy="51"/>
              </a:xfrm>
              <a:custGeom>
                <a:avLst/>
                <a:gdLst>
                  <a:gd name="T0" fmla="*/ 136 w 230"/>
                  <a:gd name="T1" fmla="*/ 49 h 258"/>
                  <a:gd name="T2" fmla="*/ 117 w 230"/>
                  <a:gd name="T3" fmla="*/ 72 h 258"/>
                  <a:gd name="T4" fmla="*/ 103 w 230"/>
                  <a:gd name="T5" fmla="*/ 94 h 258"/>
                  <a:gd name="T6" fmla="*/ 94 w 230"/>
                  <a:gd name="T7" fmla="*/ 116 h 258"/>
                  <a:gd name="T8" fmla="*/ 83 w 230"/>
                  <a:gd name="T9" fmla="*/ 151 h 258"/>
                  <a:gd name="T10" fmla="*/ 71 w 230"/>
                  <a:gd name="T11" fmla="*/ 188 h 258"/>
                  <a:gd name="T12" fmla="*/ 60 w 230"/>
                  <a:gd name="T13" fmla="*/ 217 h 258"/>
                  <a:gd name="T14" fmla="*/ 41 w 230"/>
                  <a:gd name="T15" fmla="*/ 235 h 258"/>
                  <a:gd name="T16" fmla="*/ 19 w 230"/>
                  <a:gd name="T17" fmla="*/ 250 h 258"/>
                  <a:gd name="T18" fmla="*/ 2 w 230"/>
                  <a:gd name="T19" fmla="*/ 257 h 258"/>
                  <a:gd name="T20" fmla="*/ 2 w 230"/>
                  <a:gd name="T21" fmla="*/ 258 h 258"/>
                  <a:gd name="T22" fmla="*/ 15 w 230"/>
                  <a:gd name="T23" fmla="*/ 255 h 258"/>
                  <a:gd name="T24" fmla="*/ 36 w 230"/>
                  <a:gd name="T25" fmla="*/ 251 h 258"/>
                  <a:gd name="T26" fmla="*/ 58 w 230"/>
                  <a:gd name="T27" fmla="*/ 245 h 258"/>
                  <a:gd name="T28" fmla="*/ 74 w 230"/>
                  <a:gd name="T29" fmla="*/ 235 h 258"/>
                  <a:gd name="T30" fmla="*/ 85 w 230"/>
                  <a:gd name="T31" fmla="*/ 212 h 258"/>
                  <a:gd name="T32" fmla="*/ 97 w 230"/>
                  <a:gd name="T33" fmla="*/ 181 h 258"/>
                  <a:gd name="T34" fmla="*/ 110 w 230"/>
                  <a:gd name="T35" fmla="*/ 147 h 258"/>
                  <a:gd name="T36" fmla="*/ 123 w 230"/>
                  <a:gd name="T37" fmla="*/ 117 h 258"/>
                  <a:gd name="T38" fmla="*/ 139 w 230"/>
                  <a:gd name="T39" fmla="*/ 94 h 258"/>
                  <a:gd name="T40" fmla="*/ 155 w 230"/>
                  <a:gd name="T41" fmla="*/ 78 h 258"/>
                  <a:gd name="T42" fmla="*/ 173 w 230"/>
                  <a:gd name="T43" fmla="*/ 62 h 258"/>
                  <a:gd name="T44" fmla="*/ 191 w 230"/>
                  <a:gd name="T45" fmla="*/ 51 h 258"/>
                  <a:gd name="T46" fmla="*/ 204 w 230"/>
                  <a:gd name="T47" fmla="*/ 46 h 258"/>
                  <a:gd name="T48" fmla="*/ 215 w 230"/>
                  <a:gd name="T49" fmla="*/ 46 h 258"/>
                  <a:gd name="T50" fmla="*/ 226 w 230"/>
                  <a:gd name="T51" fmla="*/ 49 h 258"/>
                  <a:gd name="T52" fmla="*/ 222 w 230"/>
                  <a:gd name="T53" fmla="*/ 38 h 258"/>
                  <a:gd name="T54" fmla="*/ 206 w 230"/>
                  <a:gd name="T55" fmla="*/ 12 h 258"/>
                  <a:gd name="T56" fmla="*/ 197 w 230"/>
                  <a:gd name="T57" fmla="*/ 2 h 258"/>
                  <a:gd name="T58" fmla="*/ 188 w 230"/>
                  <a:gd name="T59" fmla="*/ 9 h 258"/>
                  <a:gd name="T60" fmla="*/ 173 w 230"/>
                  <a:gd name="T61" fmla="*/ 19 h 258"/>
                  <a:gd name="T62" fmla="*/ 156 w 230"/>
                  <a:gd name="T63" fmla="*/ 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258">
                    <a:moveTo>
                      <a:pt x="149" y="38"/>
                    </a:moveTo>
                    <a:lnTo>
                      <a:pt x="136" y="49"/>
                    </a:lnTo>
                    <a:lnTo>
                      <a:pt x="126" y="61"/>
                    </a:lnTo>
                    <a:lnTo>
                      <a:pt x="117" y="72"/>
                    </a:lnTo>
                    <a:lnTo>
                      <a:pt x="110" y="84"/>
                    </a:lnTo>
                    <a:lnTo>
                      <a:pt x="103" y="94"/>
                    </a:lnTo>
                    <a:lnTo>
                      <a:pt x="98" y="106"/>
                    </a:lnTo>
                    <a:lnTo>
                      <a:pt x="94" y="116"/>
                    </a:lnTo>
                    <a:lnTo>
                      <a:pt x="90" y="127"/>
                    </a:lnTo>
                    <a:lnTo>
                      <a:pt x="83" y="151"/>
                    </a:lnTo>
                    <a:lnTo>
                      <a:pt x="77" y="170"/>
                    </a:lnTo>
                    <a:lnTo>
                      <a:pt x="71" y="188"/>
                    </a:lnTo>
                    <a:lnTo>
                      <a:pt x="65" y="208"/>
                    </a:lnTo>
                    <a:lnTo>
                      <a:pt x="60" y="217"/>
                    </a:lnTo>
                    <a:lnTo>
                      <a:pt x="51" y="227"/>
                    </a:lnTo>
                    <a:lnTo>
                      <a:pt x="41" y="235"/>
                    </a:lnTo>
                    <a:lnTo>
                      <a:pt x="29" y="243"/>
                    </a:lnTo>
                    <a:lnTo>
                      <a:pt x="19" y="250"/>
                    </a:lnTo>
                    <a:lnTo>
                      <a:pt x="9" y="255"/>
                    </a:lnTo>
                    <a:lnTo>
                      <a:pt x="2" y="257"/>
                    </a:lnTo>
                    <a:lnTo>
                      <a:pt x="0" y="258"/>
                    </a:lnTo>
                    <a:lnTo>
                      <a:pt x="2" y="258"/>
                    </a:lnTo>
                    <a:lnTo>
                      <a:pt x="7" y="257"/>
                    </a:lnTo>
                    <a:lnTo>
                      <a:pt x="15" y="255"/>
                    </a:lnTo>
                    <a:lnTo>
                      <a:pt x="25" y="253"/>
                    </a:lnTo>
                    <a:lnTo>
                      <a:pt x="36" y="251"/>
                    </a:lnTo>
                    <a:lnTo>
                      <a:pt x="47" y="247"/>
                    </a:lnTo>
                    <a:lnTo>
                      <a:pt x="58" y="245"/>
                    </a:lnTo>
                    <a:lnTo>
                      <a:pt x="66" y="241"/>
                    </a:lnTo>
                    <a:lnTo>
                      <a:pt x="74" y="235"/>
                    </a:lnTo>
                    <a:lnTo>
                      <a:pt x="80" y="226"/>
                    </a:lnTo>
                    <a:lnTo>
                      <a:pt x="85" y="212"/>
                    </a:lnTo>
                    <a:lnTo>
                      <a:pt x="92" y="197"/>
                    </a:lnTo>
                    <a:lnTo>
                      <a:pt x="97" y="181"/>
                    </a:lnTo>
                    <a:lnTo>
                      <a:pt x="103" y="163"/>
                    </a:lnTo>
                    <a:lnTo>
                      <a:pt x="110" y="147"/>
                    </a:lnTo>
                    <a:lnTo>
                      <a:pt x="116" y="132"/>
                    </a:lnTo>
                    <a:lnTo>
                      <a:pt x="123" y="117"/>
                    </a:lnTo>
                    <a:lnTo>
                      <a:pt x="132" y="105"/>
                    </a:lnTo>
                    <a:lnTo>
                      <a:pt x="139" y="94"/>
                    </a:lnTo>
                    <a:lnTo>
                      <a:pt x="146" y="86"/>
                    </a:lnTo>
                    <a:lnTo>
                      <a:pt x="155" y="78"/>
                    </a:lnTo>
                    <a:lnTo>
                      <a:pt x="163" y="69"/>
                    </a:lnTo>
                    <a:lnTo>
                      <a:pt x="173" y="62"/>
                    </a:lnTo>
                    <a:lnTo>
                      <a:pt x="183" y="55"/>
                    </a:lnTo>
                    <a:lnTo>
                      <a:pt x="191" y="51"/>
                    </a:lnTo>
                    <a:lnTo>
                      <a:pt x="197" y="47"/>
                    </a:lnTo>
                    <a:lnTo>
                      <a:pt x="204" y="46"/>
                    </a:lnTo>
                    <a:lnTo>
                      <a:pt x="210" y="45"/>
                    </a:lnTo>
                    <a:lnTo>
                      <a:pt x="215" y="46"/>
                    </a:lnTo>
                    <a:lnTo>
                      <a:pt x="220" y="46"/>
                    </a:lnTo>
                    <a:lnTo>
                      <a:pt x="226" y="49"/>
                    </a:lnTo>
                    <a:lnTo>
                      <a:pt x="230" y="50"/>
                    </a:lnTo>
                    <a:lnTo>
                      <a:pt x="222" y="38"/>
                    </a:lnTo>
                    <a:lnTo>
                      <a:pt x="213" y="26"/>
                    </a:lnTo>
                    <a:lnTo>
                      <a:pt x="206" y="12"/>
                    </a:lnTo>
                    <a:lnTo>
                      <a:pt x="199" y="0"/>
                    </a:lnTo>
                    <a:lnTo>
                      <a:pt x="197" y="2"/>
                    </a:lnTo>
                    <a:lnTo>
                      <a:pt x="193" y="4"/>
                    </a:lnTo>
                    <a:lnTo>
                      <a:pt x="188" y="9"/>
                    </a:lnTo>
                    <a:lnTo>
                      <a:pt x="180" y="14"/>
                    </a:lnTo>
                    <a:lnTo>
                      <a:pt x="173" y="19"/>
                    </a:lnTo>
                    <a:lnTo>
                      <a:pt x="164" y="25"/>
                    </a:lnTo>
                    <a:lnTo>
                      <a:pt x="156" y="32"/>
                    </a:lnTo>
                    <a:lnTo>
                      <a:pt x="149" y="3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6" name="Freeform 144"/>
              <p:cNvSpPr>
                <a:spLocks/>
              </p:cNvSpPr>
              <p:nvPr/>
            </p:nvSpPr>
            <p:spPr bwMode="auto">
              <a:xfrm>
                <a:off x="3564" y="1259"/>
                <a:ext cx="63" cy="43"/>
              </a:xfrm>
              <a:custGeom>
                <a:avLst/>
                <a:gdLst>
                  <a:gd name="T0" fmla="*/ 166 w 253"/>
                  <a:gd name="T1" fmla="*/ 34 h 214"/>
                  <a:gd name="T2" fmla="*/ 144 w 253"/>
                  <a:gd name="T3" fmla="*/ 53 h 214"/>
                  <a:gd name="T4" fmla="*/ 127 w 253"/>
                  <a:gd name="T5" fmla="*/ 72 h 214"/>
                  <a:gd name="T6" fmla="*/ 114 w 253"/>
                  <a:gd name="T7" fmla="*/ 93 h 214"/>
                  <a:gd name="T8" fmla="*/ 103 w 253"/>
                  <a:gd name="T9" fmla="*/ 114 h 214"/>
                  <a:gd name="T10" fmla="*/ 93 w 253"/>
                  <a:gd name="T11" fmla="*/ 135 h 214"/>
                  <a:gd name="T12" fmla="*/ 85 w 253"/>
                  <a:gd name="T13" fmla="*/ 152 h 214"/>
                  <a:gd name="T14" fmla="*/ 76 w 253"/>
                  <a:gd name="T15" fmla="*/ 167 h 214"/>
                  <a:gd name="T16" fmla="*/ 66 w 253"/>
                  <a:gd name="T17" fmla="*/ 185 h 214"/>
                  <a:gd name="T18" fmla="*/ 44 w 253"/>
                  <a:gd name="T19" fmla="*/ 200 h 214"/>
                  <a:gd name="T20" fmla="*/ 19 w 253"/>
                  <a:gd name="T21" fmla="*/ 208 h 214"/>
                  <a:gd name="T22" fmla="*/ 2 w 253"/>
                  <a:gd name="T23" fmla="*/ 213 h 214"/>
                  <a:gd name="T24" fmla="*/ 2 w 253"/>
                  <a:gd name="T25" fmla="*/ 214 h 214"/>
                  <a:gd name="T26" fmla="*/ 16 w 253"/>
                  <a:gd name="T27" fmla="*/ 214 h 214"/>
                  <a:gd name="T28" fmla="*/ 37 w 253"/>
                  <a:gd name="T29" fmla="*/ 213 h 214"/>
                  <a:gd name="T30" fmla="*/ 58 w 253"/>
                  <a:gd name="T31" fmla="*/ 211 h 214"/>
                  <a:gd name="T32" fmla="*/ 75 w 253"/>
                  <a:gd name="T33" fmla="*/ 206 h 214"/>
                  <a:gd name="T34" fmla="*/ 91 w 253"/>
                  <a:gd name="T35" fmla="*/ 185 h 214"/>
                  <a:gd name="T36" fmla="*/ 108 w 253"/>
                  <a:gd name="T37" fmla="*/ 156 h 214"/>
                  <a:gd name="T38" fmla="*/ 125 w 253"/>
                  <a:gd name="T39" fmla="*/ 125 h 214"/>
                  <a:gd name="T40" fmla="*/ 143 w 253"/>
                  <a:gd name="T41" fmla="*/ 100 h 214"/>
                  <a:gd name="T42" fmla="*/ 162 w 253"/>
                  <a:gd name="T43" fmla="*/ 81 h 214"/>
                  <a:gd name="T44" fmla="*/ 180 w 253"/>
                  <a:gd name="T45" fmla="*/ 65 h 214"/>
                  <a:gd name="T46" fmla="*/ 201 w 253"/>
                  <a:gd name="T47" fmla="*/ 54 h 214"/>
                  <a:gd name="T48" fmla="*/ 218 w 253"/>
                  <a:gd name="T49" fmla="*/ 46 h 214"/>
                  <a:gd name="T50" fmla="*/ 230 w 253"/>
                  <a:gd name="T51" fmla="*/ 44 h 214"/>
                  <a:gd name="T52" fmla="*/ 240 w 253"/>
                  <a:gd name="T53" fmla="*/ 44 h 214"/>
                  <a:gd name="T54" fmla="*/ 249 w 253"/>
                  <a:gd name="T55" fmla="*/ 48 h 214"/>
                  <a:gd name="T56" fmla="*/ 249 w 253"/>
                  <a:gd name="T57" fmla="*/ 37 h 214"/>
                  <a:gd name="T58" fmla="*/ 240 w 253"/>
                  <a:gd name="T59" fmla="*/ 12 h 214"/>
                  <a:gd name="T60" fmla="*/ 232 w 253"/>
                  <a:gd name="T61" fmla="*/ 1 h 214"/>
                  <a:gd name="T62" fmla="*/ 219 w 253"/>
                  <a:gd name="T63" fmla="*/ 7 h 214"/>
                  <a:gd name="T64" fmla="*/ 203 w 253"/>
                  <a:gd name="T65" fmla="*/ 13 h 214"/>
                  <a:gd name="T66" fmla="*/ 187 w 253"/>
                  <a:gd name="T67" fmla="*/ 2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14">
                    <a:moveTo>
                      <a:pt x="180" y="25"/>
                    </a:moveTo>
                    <a:lnTo>
                      <a:pt x="166" y="34"/>
                    </a:lnTo>
                    <a:lnTo>
                      <a:pt x="155" y="43"/>
                    </a:lnTo>
                    <a:lnTo>
                      <a:pt x="144" y="53"/>
                    </a:lnTo>
                    <a:lnTo>
                      <a:pt x="136" y="62"/>
                    </a:lnTo>
                    <a:lnTo>
                      <a:pt x="127" y="72"/>
                    </a:lnTo>
                    <a:lnTo>
                      <a:pt x="120" y="83"/>
                    </a:lnTo>
                    <a:lnTo>
                      <a:pt x="114" y="93"/>
                    </a:lnTo>
                    <a:lnTo>
                      <a:pt x="109" y="102"/>
                    </a:lnTo>
                    <a:lnTo>
                      <a:pt x="103" y="114"/>
                    </a:lnTo>
                    <a:lnTo>
                      <a:pt x="97" y="125"/>
                    </a:lnTo>
                    <a:lnTo>
                      <a:pt x="93" y="135"/>
                    </a:lnTo>
                    <a:lnTo>
                      <a:pt x="89" y="143"/>
                    </a:lnTo>
                    <a:lnTo>
                      <a:pt x="85" y="152"/>
                    </a:lnTo>
                    <a:lnTo>
                      <a:pt x="81" y="160"/>
                    </a:lnTo>
                    <a:lnTo>
                      <a:pt x="76" y="167"/>
                    </a:lnTo>
                    <a:lnTo>
                      <a:pt x="72" y="177"/>
                    </a:lnTo>
                    <a:lnTo>
                      <a:pt x="66" y="185"/>
                    </a:lnTo>
                    <a:lnTo>
                      <a:pt x="55" y="193"/>
                    </a:lnTo>
                    <a:lnTo>
                      <a:pt x="44" y="200"/>
                    </a:lnTo>
                    <a:lnTo>
                      <a:pt x="32" y="205"/>
                    </a:lnTo>
                    <a:lnTo>
                      <a:pt x="19" y="208"/>
                    </a:lnTo>
                    <a:lnTo>
                      <a:pt x="10" y="212"/>
                    </a:lnTo>
                    <a:lnTo>
                      <a:pt x="2" y="213"/>
                    </a:lnTo>
                    <a:lnTo>
                      <a:pt x="0" y="214"/>
                    </a:lnTo>
                    <a:lnTo>
                      <a:pt x="2" y="214"/>
                    </a:lnTo>
                    <a:lnTo>
                      <a:pt x="8" y="214"/>
                    </a:lnTo>
                    <a:lnTo>
                      <a:pt x="16" y="214"/>
                    </a:lnTo>
                    <a:lnTo>
                      <a:pt x="26" y="213"/>
                    </a:lnTo>
                    <a:lnTo>
                      <a:pt x="37" y="213"/>
                    </a:lnTo>
                    <a:lnTo>
                      <a:pt x="48" y="212"/>
                    </a:lnTo>
                    <a:lnTo>
                      <a:pt x="58" y="211"/>
                    </a:lnTo>
                    <a:lnTo>
                      <a:pt x="68" y="209"/>
                    </a:lnTo>
                    <a:lnTo>
                      <a:pt x="75" y="206"/>
                    </a:lnTo>
                    <a:lnTo>
                      <a:pt x="84" y="197"/>
                    </a:lnTo>
                    <a:lnTo>
                      <a:pt x="91" y="185"/>
                    </a:lnTo>
                    <a:lnTo>
                      <a:pt x="100" y="172"/>
                    </a:lnTo>
                    <a:lnTo>
                      <a:pt x="108" y="156"/>
                    </a:lnTo>
                    <a:lnTo>
                      <a:pt x="115" y="141"/>
                    </a:lnTo>
                    <a:lnTo>
                      <a:pt x="125" y="125"/>
                    </a:lnTo>
                    <a:lnTo>
                      <a:pt x="133" y="112"/>
                    </a:lnTo>
                    <a:lnTo>
                      <a:pt x="143" y="100"/>
                    </a:lnTo>
                    <a:lnTo>
                      <a:pt x="152" y="89"/>
                    </a:lnTo>
                    <a:lnTo>
                      <a:pt x="162" y="81"/>
                    </a:lnTo>
                    <a:lnTo>
                      <a:pt x="171" y="72"/>
                    </a:lnTo>
                    <a:lnTo>
                      <a:pt x="180" y="65"/>
                    </a:lnTo>
                    <a:lnTo>
                      <a:pt x="190" y="59"/>
                    </a:lnTo>
                    <a:lnTo>
                      <a:pt x="201" y="54"/>
                    </a:lnTo>
                    <a:lnTo>
                      <a:pt x="212" y="48"/>
                    </a:lnTo>
                    <a:lnTo>
                      <a:pt x="218" y="46"/>
                    </a:lnTo>
                    <a:lnTo>
                      <a:pt x="224" y="44"/>
                    </a:lnTo>
                    <a:lnTo>
                      <a:pt x="230" y="44"/>
                    </a:lnTo>
                    <a:lnTo>
                      <a:pt x="235" y="44"/>
                    </a:lnTo>
                    <a:lnTo>
                      <a:pt x="240" y="44"/>
                    </a:lnTo>
                    <a:lnTo>
                      <a:pt x="244" y="46"/>
                    </a:lnTo>
                    <a:lnTo>
                      <a:pt x="249" y="48"/>
                    </a:lnTo>
                    <a:lnTo>
                      <a:pt x="253" y="49"/>
                    </a:lnTo>
                    <a:lnTo>
                      <a:pt x="249" y="37"/>
                    </a:lnTo>
                    <a:lnTo>
                      <a:pt x="244" y="25"/>
                    </a:lnTo>
                    <a:lnTo>
                      <a:pt x="240" y="12"/>
                    </a:lnTo>
                    <a:lnTo>
                      <a:pt x="236" y="0"/>
                    </a:lnTo>
                    <a:lnTo>
                      <a:pt x="232" y="1"/>
                    </a:lnTo>
                    <a:lnTo>
                      <a:pt x="225" y="3"/>
                    </a:lnTo>
                    <a:lnTo>
                      <a:pt x="219" y="7"/>
                    </a:lnTo>
                    <a:lnTo>
                      <a:pt x="212" y="9"/>
                    </a:lnTo>
                    <a:lnTo>
                      <a:pt x="203" y="13"/>
                    </a:lnTo>
                    <a:lnTo>
                      <a:pt x="196" y="17"/>
                    </a:lnTo>
                    <a:lnTo>
                      <a:pt x="187" y="22"/>
                    </a:lnTo>
                    <a:lnTo>
                      <a:pt x="180" y="2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7" name="Freeform 145"/>
              <p:cNvSpPr>
                <a:spLocks/>
              </p:cNvSpPr>
              <p:nvPr/>
            </p:nvSpPr>
            <p:spPr bwMode="auto">
              <a:xfrm>
                <a:off x="3549" y="1235"/>
                <a:ext cx="71" cy="33"/>
              </a:xfrm>
              <a:custGeom>
                <a:avLst/>
                <a:gdLst>
                  <a:gd name="T0" fmla="*/ 197 w 283"/>
                  <a:gd name="T1" fmla="*/ 20 h 167"/>
                  <a:gd name="T2" fmla="*/ 171 w 283"/>
                  <a:gd name="T3" fmla="*/ 33 h 167"/>
                  <a:gd name="T4" fmla="*/ 150 w 283"/>
                  <a:gd name="T5" fmla="*/ 47 h 167"/>
                  <a:gd name="T6" fmla="*/ 134 w 283"/>
                  <a:gd name="T7" fmla="*/ 64 h 167"/>
                  <a:gd name="T8" fmla="*/ 119 w 283"/>
                  <a:gd name="T9" fmla="*/ 82 h 167"/>
                  <a:gd name="T10" fmla="*/ 106 w 283"/>
                  <a:gd name="T11" fmla="*/ 99 h 167"/>
                  <a:gd name="T12" fmla="*/ 94 w 283"/>
                  <a:gd name="T13" fmla="*/ 114 h 167"/>
                  <a:gd name="T14" fmla="*/ 83 w 283"/>
                  <a:gd name="T15" fmla="*/ 128 h 167"/>
                  <a:gd name="T16" fmla="*/ 69 w 283"/>
                  <a:gd name="T17" fmla="*/ 143 h 167"/>
                  <a:gd name="T18" fmla="*/ 45 w 283"/>
                  <a:gd name="T19" fmla="*/ 150 h 167"/>
                  <a:gd name="T20" fmla="*/ 20 w 283"/>
                  <a:gd name="T21" fmla="*/ 153 h 167"/>
                  <a:gd name="T22" fmla="*/ 2 w 283"/>
                  <a:gd name="T23" fmla="*/ 153 h 167"/>
                  <a:gd name="T24" fmla="*/ 2 w 283"/>
                  <a:gd name="T25" fmla="*/ 153 h 167"/>
                  <a:gd name="T26" fmla="*/ 15 w 283"/>
                  <a:gd name="T27" fmla="*/ 157 h 167"/>
                  <a:gd name="T28" fmla="*/ 36 w 283"/>
                  <a:gd name="T29" fmla="*/ 162 h 167"/>
                  <a:gd name="T30" fmla="*/ 57 w 283"/>
                  <a:gd name="T31" fmla="*/ 165 h 167"/>
                  <a:gd name="T32" fmla="*/ 74 w 283"/>
                  <a:gd name="T33" fmla="*/ 164 h 167"/>
                  <a:gd name="T34" fmla="*/ 94 w 283"/>
                  <a:gd name="T35" fmla="*/ 149 h 167"/>
                  <a:gd name="T36" fmla="*/ 115 w 283"/>
                  <a:gd name="T37" fmla="*/ 124 h 167"/>
                  <a:gd name="T38" fmla="*/ 137 w 283"/>
                  <a:gd name="T39" fmla="*/ 98 h 167"/>
                  <a:gd name="T40" fmla="*/ 161 w 283"/>
                  <a:gd name="T41" fmla="*/ 77 h 167"/>
                  <a:gd name="T42" fmla="*/ 183 w 283"/>
                  <a:gd name="T43" fmla="*/ 63 h 167"/>
                  <a:gd name="T44" fmla="*/ 204 w 283"/>
                  <a:gd name="T45" fmla="*/ 55 h 167"/>
                  <a:gd name="T46" fmla="*/ 226 w 283"/>
                  <a:gd name="T47" fmla="*/ 49 h 167"/>
                  <a:gd name="T48" fmla="*/ 246 w 283"/>
                  <a:gd name="T49" fmla="*/ 45 h 167"/>
                  <a:gd name="T50" fmla="*/ 260 w 283"/>
                  <a:gd name="T51" fmla="*/ 47 h 167"/>
                  <a:gd name="T52" fmla="*/ 272 w 283"/>
                  <a:gd name="T53" fmla="*/ 52 h 167"/>
                  <a:gd name="T54" fmla="*/ 280 w 283"/>
                  <a:gd name="T55" fmla="*/ 59 h 167"/>
                  <a:gd name="T56" fmla="*/ 281 w 283"/>
                  <a:gd name="T57" fmla="*/ 47 h 167"/>
                  <a:gd name="T58" fmla="*/ 278 w 283"/>
                  <a:gd name="T59" fmla="*/ 16 h 167"/>
                  <a:gd name="T60" fmla="*/ 272 w 283"/>
                  <a:gd name="T61" fmla="*/ 2 h 167"/>
                  <a:gd name="T62" fmla="*/ 257 w 283"/>
                  <a:gd name="T63" fmla="*/ 5 h 167"/>
                  <a:gd name="T64" fmla="*/ 238 w 283"/>
                  <a:gd name="T65" fmla="*/ 9 h 167"/>
                  <a:gd name="T66" fmla="*/ 220 w 283"/>
                  <a:gd name="T67"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167">
                    <a:moveTo>
                      <a:pt x="211" y="15"/>
                    </a:moveTo>
                    <a:lnTo>
                      <a:pt x="197" y="20"/>
                    </a:lnTo>
                    <a:lnTo>
                      <a:pt x="183" y="26"/>
                    </a:lnTo>
                    <a:lnTo>
                      <a:pt x="171" y="33"/>
                    </a:lnTo>
                    <a:lnTo>
                      <a:pt x="161" y="40"/>
                    </a:lnTo>
                    <a:lnTo>
                      <a:pt x="150" y="47"/>
                    </a:lnTo>
                    <a:lnTo>
                      <a:pt x="142" y="56"/>
                    </a:lnTo>
                    <a:lnTo>
                      <a:pt x="134" y="64"/>
                    </a:lnTo>
                    <a:lnTo>
                      <a:pt x="128" y="71"/>
                    </a:lnTo>
                    <a:lnTo>
                      <a:pt x="119" y="82"/>
                    </a:lnTo>
                    <a:lnTo>
                      <a:pt x="112" y="91"/>
                    </a:lnTo>
                    <a:lnTo>
                      <a:pt x="106" y="99"/>
                    </a:lnTo>
                    <a:lnTo>
                      <a:pt x="99" y="106"/>
                    </a:lnTo>
                    <a:lnTo>
                      <a:pt x="94" y="114"/>
                    </a:lnTo>
                    <a:lnTo>
                      <a:pt x="89" y="121"/>
                    </a:lnTo>
                    <a:lnTo>
                      <a:pt x="83" y="128"/>
                    </a:lnTo>
                    <a:lnTo>
                      <a:pt x="77" y="135"/>
                    </a:lnTo>
                    <a:lnTo>
                      <a:pt x="69" y="143"/>
                    </a:lnTo>
                    <a:lnTo>
                      <a:pt x="58" y="147"/>
                    </a:lnTo>
                    <a:lnTo>
                      <a:pt x="45" y="150"/>
                    </a:lnTo>
                    <a:lnTo>
                      <a:pt x="33" y="152"/>
                    </a:lnTo>
                    <a:lnTo>
                      <a:pt x="20" y="153"/>
                    </a:lnTo>
                    <a:lnTo>
                      <a:pt x="10" y="153"/>
                    </a:lnTo>
                    <a:lnTo>
                      <a:pt x="2" y="153"/>
                    </a:lnTo>
                    <a:lnTo>
                      <a:pt x="0" y="153"/>
                    </a:lnTo>
                    <a:lnTo>
                      <a:pt x="2" y="153"/>
                    </a:lnTo>
                    <a:lnTo>
                      <a:pt x="7" y="155"/>
                    </a:lnTo>
                    <a:lnTo>
                      <a:pt x="15" y="157"/>
                    </a:lnTo>
                    <a:lnTo>
                      <a:pt x="25" y="159"/>
                    </a:lnTo>
                    <a:lnTo>
                      <a:pt x="36" y="162"/>
                    </a:lnTo>
                    <a:lnTo>
                      <a:pt x="46" y="163"/>
                    </a:lnTo>
                    <a:lnTo>
                      <a:pt x="57" y="165"/>
                    </a:lnTo>
                    <a:lnTo>
                      <a:pt x="66" y="167"/>
                    </a:lnTo>
                    <a:lnTo>
                      <a:pt x="74" y="164"/>
                    </a:lnTo>
                    <a:lnTo>
                      <a:pt x="83" y="158"/>
                    </a:lnTo>
                    <a:lnTo>
                      <a:pt x="94" y="149"/>
                    </a:lnTo>
                    <a:lnTo>
                      <a:pt x="105" y="138"/>
                    </a:lnTo>
                    <a:lnTo>
                      <a:pt x="115" y="124"/>
                    </a:lnTo>
                    <a:lnTo>
                      <a:pt x="126" y="111"/>
                    </a:lnTo>
                    <a:lnTo>
                      <a:pt x="137" y="98"/>
                    </a:lnTo>
                    <a:lnTo>
                      <a:pt x="149" y="87"/>
                    </a:lnTo>
                    <a:lnTo>
                      <a:pt x="161" y="77"/>
                    </a:lnTo>
                    <a:lnTo>
                      <a:pt x="172" y="70"/>
                    </a:lnTo>
                    <a:lnTo>
                      <a:pt x="183" y="63"/>
                    </a:lnTo>
                    <a:lnTo>
                      <a:pt x="193" y="58"/>
                    </a:lnTo>
                    <a:lnTo>
                      <a:pt x="204" y="55"/>
                    </a:lnTo>
                    <a:lnTo>
                      <a:pt x="215" y="51"/>
                    </a:lnTo>
                    <a:lnTo>
                      <a:pt x="226" y="49"/>
                    </a:lnTo>
                    <a:lnTo>
                      <a:pt x="238" y="46"/>
                    </a:lnTo>
                    <a:lnTo>
                      <a:pt x="246" y="45"/>
                    </a:lnTo>
                    <a:lnTo>
                      <a:pt x="254" y="46"/>
                    </a:lnTo>
                    <a:lnTo>
                      <a:pt x="260" y="47"/>
                    </a:lnTo>
                    <a:lnTo>
                      <a:pt x="266" y="50"/>
                    </a:lnTo>
                    <a:lnTo>
                      <a:pt x="272" y="52"/>
                    </a:lnTo>
                    <a:lnTo>
                      <a:pt x="276" y="56"/>
                    </a:lnTo>
                    <a:lnTo>
                      <a:pt x="280" y="59"/>
                    </a:lnTo>
                    <a:lnTo>
                      <a:pt x="283" y="62"/>
                    </a:lnTo>
                    <a:lnTo>
                      <a:pt x="281" y="47"/>
                    </a:lnTo>
                    <a:lnTo>
                      <a:pt x="279" y="32"/>
                    </a:lnTo>
                    <a:lnTo>
                      <a:pt x="278" y="16"/>
                    </a:lnTo>
                    <a:lnTo>
                      <a:pt x="277" y="0"/>
                    </a:lnTo>
                    <a:lnTo>
                      <a:pt x="272" y="2"/>
                    </a:lnTo>
                    <a:lnTo>
                      <a:pt x="264" y="3"/>
                    </a:lnTo>
                    <a:lnTo>
                      <a:pt x="257" y="5"/>
                    </a:lnTo>
                    <a:lnTo>
                      <a:pt x="247" y="6"/>
                    </a:lnTo>
                    <a:lnTo>
                      <a:pt x="238" y="9"/>
                    </a:lnTo>
                    <a:lnTo>
                      <a:pt x="228" y="11"/>
                    </a:lnTo>
                    <a:lnTo>
                      <a:pt x="220" y="12"/>
                    </a:lnTo>
                    <a:lnTo>
                      <a:pt x="211" y="1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8" name="Freeform 146"/>
              <p:cNvSpPr>
                <a:spLocks/>
              </p:cNvSpPr>
              <p:nvPr/>
            </p:nvSpPr>
            <p:spPr bwMode="auto">
              <a:xfrm>
                <a:off x="3549" y="1192"/>
                <a:ext cx="71" cy="33"/>
              </a:xfrm>
              <a:custGeom>
                <a:avLst/>
                <a:gdLst>
                  <a:gd name="T0" fmla="*/ 226 w 282"/>
                  <a:gd name="T1" fmla="*/ 119 h 165"/>
                  <a:gd name="T2" fmla="*/ 204 w 282"/>
                  <a:gd name="T3" fmla="*/ 113 h 165"/>
                  <a:gd name="T4" fmla="*/ 184 w 282"/>
                  <a:gd name="T5" fmla="*/ 104 h 165"/>
                  <a:gd name="T6" fmla="*/ 162 w 282"/>
                  <a:gd name="T7" fmla="*/ 89 h 165"/>
                  <a:gd name="T8" fmla="*/ 138 w 282"/>
                  <a:gd name="T9" fmla="*/ 69 h 165"/>
                  <a:gd name="T10" fmla="*/ 116 w 282"/>
                  <a:gd name="T11" fmla="*/ 42 h 165"/>
                  <a:gd name="T12" fmla="*/ 95 w 282"/>
                  <a:gd name="T13" fmla="*/ 18 h 165"/>
                  <a:gd name="T14" fmla="*/ 75 w 282"/>
                  <a:gd name="T15" fmla="*/ 3 h 165"/>
                  <a:gd name="T16" fmla="*/ 57 w 282"/>
                  <a:gd name="T17" fmla="*/ 1 h 165"/>
                  <a:gd name="T18" fmla="*/ 36 w 282"/>
                  <a:gd name="T19" fmla="*/ 5 h 165"/>
                  <a:gd name="T20" fmla="*/ 15 w 282"/>
                  <a:gd name="T21" fmla="*/ 10 h 165"/>
                  <a:gd name="T22" fmla="*/ 2 w 282"/>
                  <a:gd name="T23" fmla="*/ 13 h 165"/>
                  <a:gd name="T24" fmla="*/ 2 w 282"/>
                  <a:gd name="T25" fmla="*/ 13 h 165"/>
                  <a:gd name="T26" fmla="*/ 20 w 282"/>
                  <a:gd name="T27" fmla="*/ 13 h 165"/>
                  <a:gd name="T28" fmla="*/ 45 w 282"/>
                  <a:gd name="T29" fmla="*/ 17 h 165"/>
                  <a:gd name="T30" fmla="*/ 69 w 282"/>
                  <a:gd name="T31" fmla="*/ 24 h 165"/>
                  <a:gd name="T32" fmla="*/ 83 w 282"/>
                  <a:gd name="T33" fmla="*/ 39 h 165"/>
                  <a:gd name="T34" fmla="*/ 94 w 282"/>
                  <a:gd name="T35" fmla="*/ 53 h 165"/>
                  <a:gd name="T36" fmla="*/ 106 w 282"/>
                  <a:gd name="T37" fmla="*/ 68 h 165"/>
                  <a:gd name="T38" fmla="*/ 119 w 282"/>
                  <a:gd name="T39" fmla="*/ 85 h 165"/>
                  <a:gd name="T40" fmla="*/ 134 w 282"/>
                  <a:gd name="T41" fmla="*/ 104 h 165"/>
                  <a:gd name="T42" fmla="*/ 151 w 282"/>
                  <a:gd name="T43" fmla="*/ 119 h 165"/>
                  <a:gd name="T44" fmla="*/ 171 w 282"/>
                  <a:gd name="T45" fmla="*/ 135 h 165"/>
                  <a:gd name="T46" fmla="*/ 198 w 282"/>
                  <a:gd name="T47" fmla="*/ 148 h 165"/>
                  <a:gd name="T48" fmla="*/ 220 w 282"/>
                  <a:gd name="T49" fmla="*/ 154 h 165"/>
                  <a:gd name="T50" fmla="*/ 238 w 282"/>
                  <a:gd name="T51" fmla="*/ 158 h 165"/>
                  <a:gd name="T52" fmla="*/ 256 w 282"/>
                  <a:gd name="T53" fmla="*/ 162 h 165"/>
                  <a:gd name="T54" fmla="*/ 272 w 282"/>
                  <a:gd name="T55" fmla="*/ 164 h 165"/>
                  <a:gd name="T56" fmla="*/ 277 w 282"/>
                  <a:gd name="T57" fmla="*/ 150 h 165"/>
                  <a:gd name="T58" fmla="*/ 280 w 282"/>
                  <a:gd name="T59" fmla="*/ 121 h 165"/>
                  <a:gd name="T60" fmla="*/ 279 w 282"/>
                  <a:gd name="T61" fmla="*/ 110 h 165"/>
                  <a:gd name="T62" fmla="*/ 269 w 282"/>
                  <a:gd name="T63" fmla="*/ 116 h 165"/>
                  <a:gd name="T64" fmla="*/ 259 w 282"/>
                  <a:gd name="T65" fmla="*/ 121 h 165"/>
                  <a:gd name="T66" fmla="*/ 245 w 282"/>
                  <a:gd name="T67" fmla="*/ 1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165">
                    <a:moveTo>
                      <a:pt x="238" y="122"/>
                    </a:moveTo>
                    <a:lnTo>
                      <a:pt x="226" y="119"/>
                    </a:lnTo>
                    <a:lnTo>
                      <a:pt x="216" y="117"/>
                    </a:lnTo>
                    <a:lnTo>
                      <a:pt x="204" y="113"/>
                    </a:lnTo>
                    <a:lnTo>
                      <a:pt x="194" y="110"/>
                    </a:lnTo>
                    <a:lnTo>
                      <a:pt x="184" y="104"/>
                    </a:lnTo>
                    <a:lnTo>
                      <a:pt x="172" y="98"/>
                    </a:lnTo>
                    <a:lnTo>
                      <a:pt x="162" y="89"/>
                    </a:lnTo>
                    <a:lnTo>
                      <a:pt x="150" y="80"/>
                    </a:lnTo>
                    <a:lnTo>
                      <a:pt x="138" y="69"/>
                    </a:lnTo>
                    <a:lnTo>
                      <a:pt x="127" y="56"/>
                    </a:lnTo>
                    <a:lnTo>
                      <a:pt x="116" y="42"/>
                    </a:lnTo>
                    <a:lnTo>
                      <a:pt x="106" y="29"/>
                    </a:lnTo>
                    <a:lnTo>
                      <a:pt x="95" y="18"/>
                    </a:lnTo>
                    <a:lnTo>
                      <a:pt x="85" y="9"/>
                    </a:lnTo>
                    <a:lnTo>
                      <a:pt x="75" y="3"/>
                    </a:lnTo>
                    <a:lnTo>
                      <a:pt x="67" y="0"/>
                    </a:lnTo>
                    <a:lnTo>
                      <a:pt x="57" y="1"/>
                    </a:lnTo>
                    <a:lnTo>
                      <a:pt x="46" y="4"/>
                    </a:lnTo>
                    <a:lnTo>
                      <a:pt x="36" y="5"/>
                    </a:lnTo>
                    <a:lnTo>
                      <a:pt x="25" y="7"/>
                    </a:lnTo>
                    <a:lnTo>
                      <a:pt x="15" y="10"/>
                    </a:lnTo>
                    <a:lnTo>
                      <a:pt x="7" y="12"/>
                    </a:lnTo>
                    <a:lnTo>
                      <a:pt x="2" y="13"/>
                    </a:lnTo>
                    <a:lnTo>
                      <a:pt x="0" y="13"/>
                    </a:lnTo>
                    <a:lnTo>
                      <a:pt x="2" y="13"/>
                    </a:lnTo>
                    <a:lnTo>
                      <a:pt x="10" y="13"/>
                    </a:lnTo>
                    <a:lnTo>
                      <a:pt x="20" y="13"/>
                    </a:lnTo>
                    <a:lnTo>
                      <a:pt x="33" y="15"/>
                    </a:lnTo>
                    <a:lnTo>
                      <a:pt x="45" y="17"/>
                    </a:lnTo>
                    <a:lnTo>
                      <a:pt x="58" y="19"/>
                    </a:lnTo>
                    <a:lnTo>
                      <a:pt x="69" y="24"/>
                    </a:lnTo>
                    <a:lnTo>
                      <a:pt x="77" y="32"/>
                    </a:lnTo>
                    <a:lnTo>
                      <a:pt x="83" y="39"/>
                    </a:lnTo>
                    <a:lnTo>
                      <a:pt x="89" y="46"/>
                    </a:lnTo>
                    <a:lnTo>
                      <a:pt x="94" y="53"/>
                    </a:lnTo>
                    <a:lnTo>
                      <a:pt x="100" y="60"/>
                    </a:lnTo>
                    <a:lnTo>
                      <a:pt x="106" y="68"/>
                    </a:lnTo>
                    <a:lnTo>
                      <a:pt x="112" y="76"/>
                    </a:lnTo>
                    <a:lnTo>
                      <a:pt x="119" y="85"/>
                    </a:lnTo>
                    <a:lnTo>
                      <a:pt x="128" y="95"/>
                    </a:lnTo>
                    <a:lnTo>
                      <a:pt x="134" y="104"/>
                    </a:lnTo>
                    <a:lnTo>
                      <a:pt x="143" y="112"/>
                    </a:lnTo>
                    <a:lnTo>
                      <a:pt x="151" y="119"/>
                    </a:lnTo>
                    <a:lnTo>
                      <a:pt x="161" y="128"/>
                    </a:lnTo>
                    <a:lnTo>
                      <a:pt x="171" y="135"/>
                    </a:lnTo>
                    <a:lnTo>
                      <a:pt x="184" y="142"/>
                    </a:lnTo>
                    <a:lnTo>
                      <a:pt x="198" y="148"/>
                    </a:lnTo>
                    <a:lnTo>
                      <a:pt x="212" y="153"/>
                    </a:lnTo>
                    <a:lnTo>
                      <a:pt x="220" y="154"/>
                    </a:lnTo>
                    <a:lnTo>
                      <a:pt x="228" y="157"/>
                    </a:lnTo>
                    <a:lnTo>
                      <a:pt x="238" y="158"/>
                    </a:lnTo>
                    <a:lnTo>
                      <a:pt x="247" y="160"/>
                    </a:lnTo>
                    <a:lnTo>
                      <a:pt x="256" y="162"/>
                    </a:lnTo>
                    <a:lnTo>
                      <a:pt x="264" y="163"/>
                    </a:lnTo>
                    <a:lnTo>
                      <a:pt x="272" y="164"/>
                    </a:lnTo>
                    <a:lnTo>
                      <a:pt x="277" y="165"/>
                    </a:lnTo>
                    <a:lnTo>
                      <a:pt x="277" y="150"/>
                    </a:lnTo>
                    <a:lnTo>
                      <a:pt x="278" y="135"/>
                    </a:lnTo>
                    <a:lnTo>
                      <a:pt x="280" y="121"/>
                    </a:lnTo>
                    <a:lnTo>
                      <a:pt x="282" y="107"/>
                    </a:lnTo>
                    <a:lnTo>
                      <a:pt x="279" y="110"/>
                    </a:lnTo>
                    <a:lnTo>
                      <a:pt x="275" y="113"/>
                    </a:lnTo>
                    <a:lnTo>
                      <a:pt x="269" y="116"/>
                    </a:lnTo>
                    <a:lnTo>
                      <a:pt x="265" y="118"/>
                    </a:lnTo>
                    <a:lnTo>
                      <a:pt x="259" y="121"/>
                    </a:lnTo>
                    <a:lnTo>
                      <a:pt x="253" y="122"/>
                    </a:lnTo>
                    <a:lnTo>
                      <a:pt x="245" y="123"/>
                    </a:lnTo>
                    <a:lnTo>
                      <a:pt x="238" y="12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99" name="Freeform 147"/>
              <p:cNvSpPr>
                <a:spLocks/>
              </p:cNvSpPr>
              <p:nvPr/>
            </p:nvSpPr>
            <p:spPr bwMode="auto">
              <a:xfrm>
                <a:off x="3564" y="1159"/>
                <a:ext cx="63" cy="43"/>
              </a:xfrm>
              <a:custGeom>
                <a:avLst/>
                <a:gdLst>
                  <a:gd name="T0" fmla="*/ 201 w 253"/>
                  <a:gd name="T1" fmla="*/ 160 h 217"/>
                  <a:gd name="T2" fmla="*/ 180 w 253"/>
                  <a:gd name="T3" fmla="*/ 149 h 217"/>
                  <a:gd name="T4" fmla="*/ 162 w 253"/>
                  <a:gd name="T5" fmla="*/ 133 h 217"/>
                  <a:gd name="T6" fmla="*/ 144 w 253"/>
                  <a:gd name="T7" fmla="*/ 114 h 217"/>
                  <a:gd name="T8" fmla="*/ 125 w 253"/>
                  <a:gd name="T9" fmla="*/ 89 h 217"/>
                  <a:gd name="T10" fmla="*/ 108 w 253"/>
                  <a:gd name="T11" fmla="*/ 58 h 217"/>
                  <a:gd name="T12" fmla="*/ 91 w 253"/>
                  <a:gd name="T13" fmla="*/ 29 h 217"/>
                  <a:gd name="T14" fmla="*/ 75 w 253"/>
                  <a:gd name="T15" fmla="*/ 8 h 217"/>
                  <a:gd name="T16" fmla="*/ 58 w 253"/>
                  <a:gd name="T17" fmla="*/ 3 h 217"/>
                  <a:gd name="T18" fmla="*/ 37 w 253"/>
                  <a:gd name="T19" fmla="*/ 1 h 217"/>
                  <a:gd name="T20" fmla="*/ 16 w 253"/>
                  <a:gd name="T21" fmla="*/ 0 h 217"/>
                  <a:gd name="T22" fmla="*/ 2 w 253"/>
                  <a:gd name="T23" fmla="*/ 0 h 217"/>
                  <a:gd name="T24" fmla="*/ 2 w 253"/>
                  <a:gd name="T25" fmla="*/ 1 h 217"/>
                  <a:gd name="T26" fmla="*/ 19 w 253"/>
                  <a:gd name="T27" fmla="*/ 6 h 217"/>
                  <a:gd name="T28" fmla="*/ 43 w 253"/>
                  <a:gd name="T29" fmla="*/ 14 h 217"/>
                  <a:gd name="T30" fmla="*/ 66 w 253"/>
                  <a:gd name="T31" fmla="*/ 29 h 217"/>
                  <a:gd name="T32" fmla="*/ 76 w 253"/>
                  <a:gd name="T33" fmla="*/ 47 h 217"/>
                  <a:gd name="T34" fmla="*/ 85 w 253"/>
                  <a:gd name="T35" fmla="*/ 62 h 217"/>
                  <a:gd name="T36" fmla="*/ 93 w 253"/>
                  <a:gd name="T37" fmla="*/ 79 h 217"/>
                  <a:gd name="T38" fmla="*/ 103 w 253"/>
                  <a:gd name="T39" fmla="*/ 100 h 217"/>
                  <a:gd name="T40" fmla="*/ 114 w 253"/>
                  <a:gd name="T41" fmla="*/ 121 h 217"/>
                  <a:gd name="T42" fmla="*/ 127 w 253"/>
                  <a:gd name="T43" fmla="*/ 142 h 217"/>
                  <a:gd name="T44" fmla="*/ 144 w 253"/>
                  <a:gd name="T45" fmla="*/ 161 h 217"/>
                  <a:gd name="T46" fmla="*/ 166 w 253"/>
                  <a:gd name="T47" fmla="*/ 180 h 217"/>
                  <a:gd name="T48" fmla="*/ 187 w 253"/>
                  <a:gd name="T49" fmla="*/ 193 h 217"/>
                  <a:gd name="T50" fmla="*/ 204 w 253"/>
                  <a:gd name="T51" fmla="*/ 201 h 217"/>
                  <a:gd name="T52" fmla="*/ 220 w 253"/>
                  <a:gd name="T53" fmla="*/ 209 h 217"/>
                  <a:gd name="T54" fmla="*/ 232 w 253"/>
                  <a:gd name="T55" fmla="*/ 215 h 217"/>
                  <a:gd name="T56" fmla="*/ 240 w 253"/>
                  <a:gd name="T57" fmla="*/ 203 h 217"/>
                  <a:gd name="T58" fmla="*/ 248 w 253"/>
                  <a:gd name="T59" fmla="*/ 178 h 217"/>
                  <a:gd name="T60" fmla="*/ 248 w 253"/>
                  <a:gd name="T61" fmla="*/ 166 h 217"/>
                  <a:gd name="T62" fmla="*/ 240 w 253"/>
                  <a:gd name="T63" fmla="*/ 170 h 217"/>
                  <a:gd name="T64" fmla="*/ 229 w 253"/>
                  <a:gd name="T65" fmla="*/ 170 h 217"/>
                  <a:gd name="T66" fmla="*/ 218 w 253"/>
                  <a:gd name="T67" fmla="*/ 16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17">
                    <a:moveTo>
                      <a:pt x="211" y="166"/>
                    </a:moveTo>
                    <a:lnTo>
                      <a:pt x="201" y="160"/>
                    </a:lnTo>
                    <a:lnTo>
                      <a:pt x="190" y="155"/>
                    </a:lnTo>
                    <a:lnTo>
                      <a:pt x="180" y="149"/>
                    </a:lnTo>
                    <a:lnTo>
                      <a:pt x="171" y="142"/>
                    </a:lnTo>
                    <a:lnTo>
                      <a:pt x="162" y="133"/>
                    </a:lnTo>
                    <a:lnTo>
                      <a:pt x="152" y="125"/>
                    </a:lnTo>
                    <a:lnTo>
                      <a:pt x="144" y="114"/>
                    </a:lnTo>
                    <a:lnTo>
                      <a:pt x="134" y="102"/>
                    </a:lnTo>
                    <a:lnTo>
                      <a:pt x="125" y="89"/>
                    </a:lnTo>
                    <a:lnTo>
                      <a:pt x="116" y="73"/>
                    </a:lnTo>
                    <a:lnTo>
                      <a:pt x="108" y="58"/>
                    </a:lnTo>
                    <a:lnTo>
                      <a:pt x="99" y="42"/>
                    </a:lnTo>
                    <a:lnTo>
                      <a:pt x="91" y="29"/>
                    </a:lnTo>
                    <a:lnTo>
                      <a:pt x="84" y="17"/>
                    </a:lnTo>
                    <a:lnTo>
                      <a:pt x="75" y="8"/>
                    </a:lnTo>
                    <a:lnTo>
                      <a:pt x="68" y="5"/>
                    </a:lnTo>
                    <a:lnTo>
                      <a:pt x="58" y="3"/>
                    </a:lnTo>
                    <a:lnTo>
                      <a:pt x="48" y="2"/>
                    </a:lnTo>
                    <a:lnTo>
                      <a:pt x="37" y="1"/>
                    </a:lnTo>
                    <a:lnTo>
                      <a:pt x="25" y="0"/>
                    </a:lnTo>
                    <a:lnTo>
                      <a:pt x="16" y="0"/>
                    </a:lnTo>
                    <a:lnTo>
                      <a:pt x="8" y="0"/>
                    </a:lnTo>
                    <a:lnTo>
                      <a:pt x="2" y="0"/>
                    </a:lnTo>
                    <a:lnTo>
                      <a:pt x="0" y="0"/>
                    </a:lnTo>
                    <a:lnTo>
                      <a:pt x="2" y="1"/>
                    </a:lnTo>
                    <a:lnTo>
                      <a:pt x="10" y="2"/>
                    </a:lnTo>
                    <a:lnTo>
                      <a:pt x="19" y="6"/>
                    </a:lnTo>
                    <a:lnTo>
                      <a:pt x="32" y="9"/>
                    </a:lnTo>
                    <a:lnTo>
                      <a:pt x="43" y="14"/>
                    </a:lnTo>
                    <a:lnTo>
                      <a:pt x="55" y="21"/>
                    </a:lnTo>
                    <a:lnTo>
                      <a:pt x="66" y="29"/>
                    </a:lnTo>
                    <a:lnTo>
                      <a:pt x="72" y="37"/>
                    </a:lnTo>
                    <a:lnTo>
                      <a:pt x="76" y="47"/>
                    </a:lnTo>
                    <a:lnTo>
                      <a:pt x="80" y="54"/>
                    </a:lnTo>
                    <a:lnTo>
                      <a:pt x="85" y="62"/>
                    </a:lnTo>
                    <a:lnTo>
                      <a:pt x="89" y="71"/>
                    </a:lnTo>
                    <a:lnTo>
                      <a:pt x="93" y="79"/>
                    </a:lnTo>
                    <a:lnTo>
                      <a:pt x="97" y="89"/>
                    </a:lnTo>
                    <a:lnTo>
                      <a:pt x="103" y="100"/>
                    </a:lnTo>
                    <a:lnTo>
                      <a:pt x="109" y="112"/>
                    </a:lnTo>
                    <a:lnTo>
                      <a:pt x="114" y="121"/>
                    </a:lnTo>
                    <a:lnTo>
                      <a:pt x="120" y="131"/>
                    </a:lnTo>
                    <a:lnTo>
                      <a:pt x="127" y="142"/>
                    </a:lnTo>
                    <a:lnTo>
                      <a:pt x="135" y="152"/>
                    </a:lnTo>
                    <a:lnTo>
                      <a:pt x="144" y="161"/>
                    </a:lnTo>
                    <a:lnTo>
                      <a:pt x="154" y="171"/>
                    </a:lnTo>
                    <a:lnTo>
                      <a:pt x="166" y="180"/>
                    </a:lnTo>
                    <a:lnTo>
                      <a:pt x="180" y="189"/>
                    </a:lnTo>
                    <a:lnTo>
                      <a:pt x="187" y="193"/>
                    </a:lnTo>
                    <a:lnTo>
                      <a:pt x="196" y="197"/>
                    </a:lnTo>
                    <a:lnTo>
                      <a:pt x="204" y="201"/>
                    </a:lnTo>
                    <a:lnTo>
                      <a:pt x="213" y="206"/>
                    </a:lnTo>
                    <a:lnTo>
                      <a:pt x="220" y="209"/>
                    </a:lnTo>
                    <a:lnTo>
                      <a:pt x="226" y="212"/>
                    </a:lnTo>
                    <a:lnTo>
                      <a:pt x="232" y="215"/>
                    </a:lnTo>
                    <a:lnTo>
                      <a:pt x="236" y="217"/>
                    </a:lnTo>
                    <a:lnTo>
                      <a:pt x="240" y="203"/>
                    </a:lnTo>
                    <a:lnTo>
                      <a:pt x="244" y="190"/>
                    </a:lnTo>
                    <a:lnTo>
                      <a:pt x="248" y="178"/>
                    </a:lnTo>
                    <a:lnTo>
                      <a:pt x="253" y="165"/>
                    </a:lnTo>
                    <a:lnTo>
                      <a:pt x="248" y="166"/>
                    </a:lnTo>
                    <a:lnTo>
                      <a:pt x="244" y="168"/>
                    </a:lnTo>
                    <a:lnTo>
                      <a:pt x="240" y="170"/>
                    </a:lnTo>
                    <a:lnTo>
                      <a:pt x="235" y="170"/>
                    </a:lnTo>
                    <a:lnTo>
                      <a:pt x="229" y="170"/>
                    </a:lnTo>
                    <a:lnTo>
                      <a:pt x="224" y="170"/>
                    </a:lnTo>
                    <a:lnTo>
                      <a:pt x="218" y="168"/>
                    </a:lnTo>
                    <a:lnTo>
                      <a:pt x="211" y="166"/>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100" name="Freeform 148"/>
              <p:cNvSpPr>
                <a:spLocks/>
              </p:cNvSpPr>
              <p:nvPr/>
            </p:nvSpPr>
            <p:spPr bwMode="auto">
              <a:xfrm>
                <a:off x="3584" y="1127"/>
                <a:ext cx="58" cy="52"/>
              </a:xfrm>
              <a:custGeom>
                <a:avLst/>
                <a:gdLst>
                  <a:gd name="T0" fmla="*/ 173 w 231"/>
                  <a:gd name="T1" fmla="*/ 196 h 259"/>
                  <a:gd name="T2" fmla="*/ 155 w 231"/>
                  <a:gd name="T3" fmla="*/ 180 h 259"/>
                  <a:gd name="T4" fmla="*/ 139 w 231"/>
                  <a:gd name="T5" fmla="*/ 164 h 259"/>
                  <a:gd name="T6" fmla="*/ 123 w 231"/>
                  <a:gd name="T7" fmla="*/ 141 h 259"/>
                  <a:gd name="T8" fmla="*/ 110 w 231"/>
                  <a:gd name="T9" fmla="*/ 111 h 259"/>
                  <a:gd name="T10" fmla="*/ 97 w 231"/>
                  <a:gd name="T11" fmla="*/ 77 h 259"/>
                  <a:gd name="T12" fmla="*/ 85 w 231"/>
                  <a:gd name="T13" fmla="*/ 46 h 259"/>
                  <a:gd name="T14" fmla="*/ 74 w 231"/>
                  <a:gd name="T15" fmla="*/ 23 h 259"/>
                  <a:gd name="T16" fmla="*/ 58 w 231"/>
                  <a:gd name="T17" fmla="*/ 13 h 259"/>
                  <a:gd name="T18" fmla="*/ 36 w 231"/>
                  <a:gd name="T19" fmla="*/ 7 h 259"/>
                  <a:gd name="T20" fmla="*/ 15 w 231"/>
                  <a:gd name="T21" fmla="*/ 3 h 259"/>
                  <a:gd name="T22" fmla="*/ 2 w 231"/>
                  <a:gd name="T23" fmla="*/ 0 h 259"/>
                  <a:gd name="T24" fmla="*/ 2 w 231"/>
                  <a:gd name="T25" fmla="*/ 1 h 259"/>
                  <a:gd name="T26" fmla="*/ 19 w 231"/>
                  <a:gd name="T27" fmla="*/ 8 h 259"/>
                  <a:gd name="T28" fmla="*/ 41 w 231"/>
                  <a:gd name="T29" fmla="*/ 23 h 259"/>
                  <a:gd name="T30" fmla="*/ 60 w 231"/>
                  <a:gd name="T31" fmla="*/ 41 h 259"/>
                  <a:gd name="T32" fmla="*/ 71 w 231"/>
                  <a:gd name="T33" fmla="*/ 70 h 259"/>
                  <a:gd name="T34" fmla="*/ 83 w 231"/>
                  <a:gd name="T35" fmla="*/ 107 h 259"/>
                  <a:gd name="T36" fmla="*/ 94 w 231"/>
                  <a:gd name="T37" fmla="*/ 142 h 259"/>
                  <a:gd name="T38" fmla="*/ 103 w 231"/>
                  <a:gd name="T39" fmla="*/ 165 h 259"/>
                  <a:gd name="T40" fmla="*/ 117 w 231"/>
                  <a:gd name="T41" fmla="*/ 188 h 259"/>
                  <a:gd name="T42" fmla="*/ 136 w 231"/>
                  <a:gd name="T43" fmla="*/ 211 h 259"/>
                  <a:gd name="T44" fmla="*/ 155 w 231"/>
                  <a:gd name="T45" fmla="*/ 226 h 259"/>
                  <a:gd name="T46" fmla="*/ 170 w 231"/>
                  <a:gd name="T47" fmla="*/ 237 h 259"/>
                  <a:gd name="T48" fmla="*/ 185 w 231"/>
                  <a:gd name="T49" fmla="*/ 248 h 259"/>
                  <a:gd name="T50" fmla="*/ 195 w 231"/>
                  <a:gd name="T51" fmla="*/ 256 h 259"/>
                  <a:gd name="T52" fmla="*/ 203 w 231"/>
                  <a:gd name="T53" fmla="*/ 252 h 259"/>
                  <a:gd name="T54" fmla="*/ 211 w 231"/>
                  <a:gd name="T55" fmla="*/ 239 h 259"/>
                  <a:gd name="T56" fmla="*/ 218 w 231"/>
                  <a:gd name="T57" fmla="*/ 226 h 259"/>
                  <a:gd name="T58" fmla="*/ 227 w 231"/>
                  <a:gd name="T59" fmla="*/ 214 h 259"/>
                  <a:gd name="T60" fmla="*/ 227 w 231"/>
                  <a:gd name="T61" fmla="*/ 209 h 259"/>
                  <a:gd name="T62" fmla="*/ 216 w 231"/>
                  <a:gd name="T63" fmla="*/ 212 h 259"/>
                  <a:gd name="T64" fmla="*/ 205 w 231"/>
                  <a:gd name="T65" fmla="*/ 212 h 259"/>
                  <a:gd name="T66" fmla="*/ 191 w 231"/>
                  <a:gd name="T67" fmla="*/ 20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259">
                    <a:moveTo>
                      <a:pt x="183" y="203"/>
                    </a:moveTo>
                    <a:lnTo>
                      <a:pt x="173" y="196"/>
                    </a:lnTo>
                    <a:lnTo>
                      <a:pt x="163" y="189"/>
                    </a:lnTo>
                    <a:lnTo>
                      <a:pt x="155" y="180"/>
                    </a:lnTo>
                    <a:lnTo>
                      <a:pt x="146" y="172"/>
                    </a:lnTo>
                    <a:lnTo>
                      <a:pt x="139" y="164"/>
                    </a:lnTo>
                    <a:lnTo>
                      <a:pt x="132" y="153"/>
                    </a:lnTo>
                    <a:lnTo>
                      <a:pt x="123" y="141"/>
                    </a:lnTo>
                    <a:lnTo>
                      <a:pt x="116" y="126"/>
                    </a:lnTo>
                    <a:lnTo>
                      <a:pt x="110" y="111"/>
                    </a:lnTo>
                    <a:lnTo>
                      <a:pt x="103" y="95"/>
                    </a:lnTo>
                    <a:lnTo>
                      <a:pt x="97" y="77"/>
                    </a:lnTo>
                    <a:lnTo>
                      <a:pt x="92" y="60"/>
                    </a:lnTo>
                    <a:lnTo>
                      <a:pt x="85" y="46"/>
                    </a:lnTo>
                    <a:lnTo>
                      <a:pt x="80" y="32"/>
                    </a:lnTo>
                    <a:lnTo>
                      <a:pt x="74" y="23"/>
                    </a:lnTo>
                    <a:lnTo>
                      <a:pt x="66" y="17"/>
                    </a:lnTo>
                    <a:lnTo>
                      <a:pt x="58" y="13"/>
                    </a:lnTo>
                    <a:lnTo>
                      <a:pt x="47" y="11"/>
                    </a:lnTo>
                    <a:lnTo>
                      <a:pt x="36" y="7"/>
                    </a:lnTo>
                    <a:lnTo>
                      <a:pt x="25" y="5"/>
                    </a:lnTo>
                    <a:lnTo>
                      <a:pt x="15" y="3"/>
                    </a:lnTo>
                    <a:lnTo>
                      <a:pt x="7" y="1"/>
                    </a:lnTo>
                    <a:lnTo>
                      <a:pt x="2" y="0"/>
                    </a:lnTo>
                    <a:lnTo>
                      <a:pt x="0" y="0"/>
                    </a:lnTo>
                    <a:lnTo>
                      <a:pt x="2" y="1"/>
                    </a:lnTo>
                    <a:lnTo>
                      <a:pt x="9" y="3"/>
                    </a:lnTo>
                    <a:lnTo>
                      <a:pt x="19" y="8"/>
                    </a:lnTo>
                    <a:lnTo>
                      <a:pt x="29" y="15"/>
                    </a:lnTo>
                    <a:lnTo>
                      <a:pt x="41" y="23"/>
                    </a:lnTo>
                    <a:lnTo>
                      <a:pt x="51" y="31"/>
                    </a:lnTo>
                    <a:lnTo>
                      <a:pt x="60" y="41"/>
                    </a:lnTo>
                    <a:lnTo>
                      <a:pt x="65" y="50"/>
                    </a:lnTo>
                    <a:lnTo>
                      <a:pt x="71" y="70"/>
                    </a:lnTo>
                    <a:lnTo>
                      <a:pt x="77" y="87"/>
                    </a:lnTo>
                    <a:lnTo>
                      <a:pt x="83" y="107"/>
                    </a:lnTo>
                    <a:lnTo>
                      <a:pt x="90" y="131"/>
                    </a:lnTo>
                    <a:lnTo>
                      <a:pt x="94" y="142"/>
                    </a:lnTo>
                    <a:lnTo>
                      <a:pt x="98" y="153"/>
                    </a:lnTo>
                    <a:lnTo>
                      <a:pt x="103" y="165"/>
                    </a:lnTo>
                    <a:lnTo>
                      <a:pt x="110" y="176"/>
                    </a:lnTo>
                    <a:lnTo>
                      <a:pt x="117" y="188"/>
                    </a:lnTo>
                    <a:lnTo>
                      <a:pt x="126" y="199"/>
                    </a:lnTo>
                    <a:lnTo>
                      <a:pt x="136" y="211"/>
                    </a:lnTo>
                    <a:lnTo>
                      <a:pt x="149" y="221"/>
                    </a:lnTo>
                    <a:lnTo>
                      <a:pt x="155" y="226"/>
                    </a:lnTo>
                    <a:lnTo>
                      <a:pt x="162" y="232"/>
                    </a:lnTo>
                    <a:lnTo>
                      <a:pt x="170" y="237"/>
                    </a:lnTo>
                    <a:lnTo>
                      <a:pt x="177" y="243"/>
                    </a:lnTo>
                    <a:lnTo>
                      <a:pt x="185" y="248"/>
                    </a:lnTo>
                    <a:lnTo>
                      <a:pt x="190" y="253"/>
                    </a:lnTo>
                    <a:lnTo>
                      <a:pt x="195" y="256"/>
                    </a:lnTo>
                    <a:lnTo>
                      <a:pt x="199" y="259"/>
                    </a:lnTo>
                    <a:lnTo>
                      <a:pt x="203" y="252"/>
                    </a:lnTo>
                    <a:lnTo>
                      <a:pt x="207" y="246"/>
                    </a:lnTo>
                    <a:lnTo>
                      <a:pt x="211" y="239"/>
                    </a:lnTo>
                    <a:lnTo>
                      <a:pt x="214" y="232"/>
                    </a:lnTo>
                    <a:lnTo>
                      <a:pt x="218" y="226"/>
                    </a:lnTo>
                    <a:lnTo>
                      <a:pt x="223" y="220"/>
                    </a:lnTo>
                    <a:lnTo>
                      <a:pt x="227" y="214"/>
                    </a:lnTo>
                    <a:lnTo>
                      <a:pt x="231" y="208"/>
                    </a:lnTo>
                    <a:lnTo>
                      <a:pt x="227" y="209"/>
                    </a:lnTo>
                    <a:lnTo>
                      <a:pt x="222" y="212"/>
                    </a:lnTo>
                    <a:lnTo>
                      <a:pt x="216" y="212"/>
                    </a:lnTo>
                    <a:lnTo>
                      <a:pt x="211" y="213"/>
                    </a:lnTo>
                    <a:lnTo>
                      <a:pt x="205" y="212"/>
                    </a:lnTo>
                    <a:lnTo>
                      <a:pt x="197" y="211"/>
                    </a:lnTo>
                    <a:lnTo>
                      <a:pt x="191" y="207"/>
                    </a:lnTo>
                    <a:lnTo>
                      <a:pt x="183" y="203"/>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101" name="Freeform 149"/>
              <p:cNvSpPr>
                <a:spLocks/>
              </p:cNvSpPr>
              <p:nvPr/>
            </p:nvSpPr>
            <p:spPr bwMode="auto">
              <a:xfrm>
                <a:off x="3618" y="1098"/>
                <a:ext cx="43" cy="61"/>
              </a:xfrm>
              <a:custGeom>
                <a:avLst/>
                <a:gdLst>
                  <a:gd name="T0" fmla="*/ 124 w 171"/>
                  <a:gd name="T1" fmla="*/ 242 h 307"/>
                  <a:gd name="T2" fmla="*/ 110 w 171"/>
                  <a:gd name="T3" fmla="*/ 222 h 307"/>
                  <a:gd name="T4" fmla="*/ 98 w 171"/>
                  <a:gd name="T5" fmla="*/ 199 h 307"/>
                  <a:gd name="T6" fmla="*/ 88 w 171"/>
                  <a:gd name="T7" fmla="*/ 172 h 307"/>
                  <a:gd name="T8" fmla="*/ 78 w 171"/>
                  <a:gd name="T9" fmla="*/ 122 h 307"/>
                  <a:gd name="T10" fmla="*/ 70 w 171"/>
                  <a:gd name="T11" fmla="*/ 55 h 307"/>
                  <a:gd name="T12" fmla="*/ 52 w 171"/>
                  <a:gd name="T13" fmla="*/ 31 h 307"/>
                  <a:gd name="T14" fmla="*/ 33 w 171"/>
                  <a:gd name="T15" fmla="*/ 19 h 307"/>
                  <a:gd name="T16" fmla="*/ 14 w 171"/>
                  <a:gd name="T17" fmla="*/ 9 h 307"/>
                  <a:gd name="T18" fmla="*/ 2 w 171"/>
                  <a:gd name="T19" fmla="*/ 1 h 307"/>
                  <a:gd name="T20" fmla="*/ 2 w 171"/>
                  <a:gd name="T21" fmla="*/ 2 h 307"/>
                  <a:gd name="T22" fmla="*/ 16 w 171"/>
                  <a:gd name="T23" fmla="*/ 15 h 307"/>
                  <a:gd name="T24" fmla="*/ 35 w 171"/>
                  <a:gd name="T25" fmla="*/ 35 h 307"/>
                  <a:gd name="T26" fmla="*/ 48 w 171"/>
                  <a:gd name="T27" fmla="*/ 58 h 307"/>
                  <a:gd name="T28" fmla="*/ 53 w 171"/>
                  <a:gd name="T29" fmla="*/ 89 h 307"/>
                  <a:gd name="T30" fmla="*/ 56 w 171"/>
                  <a:gd name="T31" fmla="*/ 128 h 307"/>
                  <a:gd name="T32" fmla="*/ 59 w 171"/>
                  <a:gd name="T33" fmla="*/ 165 h 307"/>
                  <a:gd name="T34" fmla="*/ 63 w 171"/>
                  <a:gd name="T35" fmla="*/ 189 h 307"/>
                  <a:gd name="T36" fmla="*/ 71 w 171"/>
                  <a:gd name="T37" fmla="*/ 216 h 307"/>
                  <a:gd name="T38" fmla="*/ 84 w 171"/>
                  <a:gd name="T39" fmla="*/ 243 h 307"/>
                  <a:gd name="T40" fmla="*/ 99 w 171"/>
                  <a:gd name="T41" fmla="*/ 265 h 307"/>
                  <a:gd name="T42" fmla="*/ 110 w 171"/>
                  <a:gd name="T43" fmla="*/ 280 h 307"/>
                  <a:gd name="T44" fmla="*/ 121 w 171"/>
                  <a:gd name="T45" fmla="*/ 293 h 307"/>
                  <a:gd name="T46" fmla="*/ 131 w 171"/>
                  <a:gd name="T47" fmla="*/ 304 h 307"/>
                  <a:gd name="T48" fmla="*/ 138 w 171"/>
                  <a:gd name="T49" fmla="*/ 302 h 307"/>
                  <a:gd name="T50" fmla="*/ 148 w 171"/>
                  <a:gd name="T51" fmla="*/ 293 h 307"/>
                  <a:gd name="T52" fmla="*/ 157 w 171"/>
                  <a:gd name="T53" fmla="*/ 283 h 307"/>
                  <a:gd name="T54" fmla="*/ 167 w 171"/>
                  <a:gd name="T55" fmla="*/ 275 h 307"/>
                  <a:gd name="T56" fmla="*/ 167 w 171"/>
                  <a:gd name="T57" fmla="*/ 270 h 307"/>
                  <a:gd name="T58" fmla="*/ 157 w 171"/>
                  <a:gd name="T59" fmla="*/ 269 h 307"/>
                  <a:gd name="T60" fmla="*/ 147 w 171"/>
                  <a:gd name="T61" fmla="*/ 264 h 307"/>
                  <a:gd name="T62" fmla="*/ 137 w 171"/>
                  <a:gd name="T63" fmla="*/ 25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307">
                    <a:moveTo>
                      <a:pt x="132" y="252"/>
                    </a:moveTo>
                    <a:lnTo>
                      <a:pt x="124" y="242"/>
                    </a:lnTo>
                    <a:lnTo>
                      <a:pt x="116" y="233"/>
                    </a:lnTo>
                    <a:lnTo>
                      <a:pt x="110" y="222"/>
                    </a:lnTo>
                    <a:lnTo>
                      <a:pt x="103" y="211"/>
                    </a:lnTo>
                    <a:lnTo>
                      <a:pt x="98" y="199"/>
                    </a:lnTo>
                    <a:lnTo>
                      <a:pt x="93" y="187"/>
                    </a:lnTo>
                    <a:lnTo>
                      <a:pt x="88" y="172"/>
                    </a:lnTo>
                    <a:lnTo>
                      <a:pt x="83" y="157"/>
                    </a:lnTo>
                    <a:lnTo>
                      <a:pt x="78" y="122"/>
                    </a:lnTo>
                    <a:lnTo>
                      <a:pt x="75" y="86"/>
                    </a:lnTo>
                    <a:lnTo>
                      <a:pt x="70" y="55"/>
                    </a:lnTo>
                    <a:lnTo>
                      <a:pt x="59" y="36"/>
                    </a:lnTo>
                    <a:lnTo>
                      <a:pt x="52" y="31"/>
                    </a:lnTo>
                    <a:lnTo>
                      <a:pt x="42" y="25"/>
                    </a:lnTo>
                    <a:lnTo>
                      <a:pt x="33" y="19"/>
                    </a:lnTo>
                    <a:lnTo>
                      <a:pt x="23" y="13"/>
                    </a:lnTo>
                    <a:lnTo>
                      <a:pt x="14" y="9"/>
                    </a:lnTo>
                    <a:lnTo>
                      <a:pt x="6" y="4"/>
                    </a:lnTo>
                    <a:lnTo>
                      <a:pt x="2" y="1"/>
                    </a:lnTo>
                    <a:lnTo>
                      <a:pt x="0" y="0"/>
                    </a:lnTo>
                    <a:lnTo>
                      <a:pt x="2" y="2"/>
                    </a:lnTo>
                    <a:lnTo>
                      <a:pt x="7" y="7"/>
                    </a:lnTo>
                    <a:lnTo>
                      <a:pt x="16" y="15"/>
                    </a:lnTo>
                    <a:lnTo>
                      <a:pt x="25" y="24"/>
                    </a:lnTo>
                    <a:lnTo>
                      <a:pt x="35" y="35"/>
                    </a:lnTo>
                    <a:lnTo>
                      <a:pt x="43" y="46"/>
                    </a:lnTo>
                    <a:lnTo>
                      <a:pt x="48" y="58"/>
                    </a:lnTo>
                    <a:lnTo>
                      <a:pt x="52" y="69"/>
                    </a:lnTo>
                    <a:lnTo>
                      <a:pt x="53" y="89"/>
                    </a:lnTo>
                    <a:lnTo>
                      <a:pt x="55" y="107"/>
                    </a:lnTo>
                    <a:lnTo>
                      <a:pt x="56" y="128"/>
                    </a:lnTo>
                    <a:lnTo>
                      <a:pt x="58" y="154"/>
                    </a:lnTo>
                    <a:lnTo>
                      <a:pt x="59" y="165"/>
                    </a:lnTo>
                    <a:lnTo>
                      <a:pt x="61" y="177"/>
                    </a:lnTo>
                    <a:lnTo>
                      <a:pt x="63" y="189"/>
                    </a:lnTo>
                    <a:lnTo>
                      <a:pt x="66" y="202"/>
                    </a:lnTo>
                    <a:lnTo>
                      <a:pt x="71" y="216"/>
                    </a:lnTo>
                    <a:lnTo>
                      <a:pt x="77" y="229"/>
                    </a:lnTo>
                    <a:lnTo>
                      <a:pt x="84" y="243"/>
                    </a:lnTo>
                    <a:lnTo>
                      <a:pt x="94" y="258"/>
                    </a:lnTo>
                    <a:lnTo>
                      <a:pt x="99" y="265"/>
                    </a:lnTo>
                    <a:lnTo>
                      <a:pt x="104" y="272"/>
                    </a:lnTo>
                    <a:lnTo>
                      <a:pt x="110" y="280"/>
                    </a:lnTo>
                    <a:lnTo>
                      <a:pt x="116" y="286"/>
                    </a:lnTo>
                    <a:lnTo>
                      <a:pt x="121" y="293"/>
                    </a:lnTo>
                    <a:lnTo>
                      <a:pt x="127" y="299"/>
                    </a:lnTo>
                    <a:lnTo>
                      <a:pt x="131" y="304"/>
                    </a:lnTo>
                    <a:lnTo>
                      <a:pt x="134" y="307"/>
                    </a:lnTo>
                    <a:lnTo>
                      <a:pt x="138" y="302"/>
                    </a:lnTo>
                    <a:lnTo>
                      <a:pt x="143" y="298"/>
                    </a:lnTo>
                    <a:lnTo>
                      <a:pt x="148" y="293"/>
                    </a:lnTo>
                    <a:lnTo>
                      <a:pt x="152" y="288"/>
                    </a:lnTo>
                    <a:lnTo>
                      <a:pt x="157" y="283"/>
                    </a:lnTo>
                    <a:lnTo>
                      <a:pt x="162" y="280"/>
                    </a:lnTo>
                    <a:lnTo>
                      <a:pt x="167" y="275"/>
                    </a:lnTo>
                    <a:lnTo>
                      <a:pt x="171" y="270"/>
                    </a:lnTo>
                    <a:lnTo>
                      <a:pt x="167" y="270"/>
                    </a:lnTo>
                    <a:lnTo>
                      <a:pt x="163" y="269"/>
                    </a:lnTo>
                    <a:lnTo>
                      <a:pt x="157" y="269"/>
                    </a:lnTo>
                    <a:lnTo>
                      <a:pt x="152" y="266"/>
                    </a:lnTo>
                    <a:lnTo>
                      <a:pt x="147" y="264"/>
                    </a:lnTo>
                    <a:lnTo>
                      <a:pt x="141" y="261"/>
                    </a:lnTo>
                    <a:lnTo>
                      <a:pt x="137" y="257"/>
                    </a:lnTo>
                    <a:lnTo>
                      <a:pt x="132" y="25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102" name="Freeform 150"/>
              <p:cNvSpPr>
                <a:spLocks/>
              </p:cNvSpPr>
              <p:nvPr/>
            </p:nvSpPr>
            <p:spPr bwMode="auto">
              <a:xfrm>
                <a:off x="3659" y="1078"/>
                <a:ext cx="23" cy="66"/>
              </a:xfrm>
              <a:custGeom>
                <a:avLst/>
                <a:gdLst>
                  <a:gd name="T0" fmla="*/ 70 w 94"/>
                  <a:gd name="T1" fmla="*/ 282 h 330"/>
                  <a:gd name="T2" fmla="*/ 60 w 94"/>
                  <a:gd name="T3" fmla="*/ 257 h 330"/>
                  <a:gd name="T4" fmla="*/ 51 w 94"/>
                  <a:gd name="T5" fmla="*/ 233 h 330"/>
                  <a:gd name="T6" fmla="*/ 47 w 94"/>
                  <a:gd name="T7" fmla="*/ 207 h 330"/>
                  <a:gd name="T8" fmla="*/ 45 w 94"/>
                  <a:gd name="T9" fmla="*/ 176 h 330"/>
                  <a:gd name="T10" fmla="*/ 47 w 94"/>
                  <a:gd name="T11" fmla="*/ 141 h 330"/>
                  <a:gd name="T12" fmla="*/ 52 w 94"/>
                  <a:gd name="T13" fmla="*/ 105 h 330"/>
                  <a:gd name="T14" fmla="*/ 55 w 94"/>
                  <a:gd name="T15" fmla="*/ 73 h 330"/>
                  <a:gd name="T16" fmla="*/ 49 w 94"/>
                  <a:gd name="T17" fmla="*/ 53 h 330"/>
                  <a:gd name="T18" fmla="*/ 43 w 94"/>
                  <a:gd name="T19" fmla="*/ 45 h 330"/>
                  <a:gd name="T20" fmla="*/ 35 w 94"/>
                  <a:gd name="T21" fmla="*/ 36 h 330"/>
                  <a:gd name="T22" fmla="*/ 27 w 94"/>
                  <a:gd name="T23" fmla="*/ 27 h 330"/>
                  <a:gd name="T24" fmla="*/ 19 w 94"/>
                  <a:gd name="T25" fmla="*/ 19 h 330"/>
                  <a:gd name="T26" fmla="*/ 11 w 94"/>
                  <a:gd name="T27" fmla="*/ 12 h 330"/>
                  <a:gd name="T28" fmla="*/ 5 w 94"/>
                  <a:gd name="T29" fmla="*/ 6 h 330"/>
                  <a:gd name="T30" fmla="*/ 1 w 94"/>
                  <a:gd name="T31" fmla="*/ 1 h 330"/>
                  <a:gd name="T32" fmla="*/ 0 w 94"/>
                  <a:gd name="T33" fmla="*/ 0 h 330"/>
                  <a:gd name="T34" fmla="*/ 2 w 94"/>
                  <a:gd name="T35" fmla="*/ 2 h 330"/>
                  <a:gd name="T36" fmla="*/ 6 w 94"/>
                  <a:gd name="T37" fmla="*/ 8 h 330"/>
                  <a:gd name="T38" fmla="*/ 11 w 94"/>
                  <a:gd name="T39" fmla="*/ 18 h 330"/>
                  <a:gd name="T40" fmla="*/ 19 w 94"/>
                  <a:gd name="T41" fmla="*/ 30 h 330"/>
                  <a:gd name="T42" fmla="*/ 25 w 94"/>
                  <a:gd name="T43" fmla="*/ 43 h 330"/>
                  <a:gd name="T44" fmla="*/ 30 w 94"/>
                  <a:gd name="T45" fmla="*/ 58 h 330"/>
                  <a:gd name="T46" fmla="*/ 33 w 94"/>
                  <a:gd name="T47" fmla="*/ 70 h 330"/>
                  <a:gd name="T48" fmla="*/ 33 w 94"/>
                  <a:gd name="T49" fmla="*/ 82 h 330"/>
                  <a:gd name="T50" fmla="*/ 30 w 94"/>
                  <a:gd name="T51" fmla="*/ 101 h 330"/>
                  <a:gd name="T52" fmla="*/ 28 w 94"/>
                  <a:gd name="T53" fmla="*/ 119 h 330"/>
                  <a:gd name="T54" fmla="*/ 25 w 94"/>
                  <a:gd name="T55" fmla="*/ 139 h 330"/>
                  <a:gd name="T56" fmla="*/ 21 w 94"/>
                  <a:gd name="T57" fmla="*/ 166 h 330"/>
                  <a:gd name="T58" fmla="*/ 19 w 94"/>
                  <a:gd name="T59" fmla="*/ 189 h 330"/>
                  <a:gd name="T60" fmla="*/ 19 w 94"/>
                  <a:gd name="T61" fmla="*/ 215 h 330"/>
                  <a:gd name="T62" fmla="*/ 23 w 94"/>
                  <a:gd name="T63" fmla="*/ 244 h 330"/>
                  <a:gd name="T64" fmla="*/ 32 w 94"/>
                  <a:gd name="T65" fmla="*/ 277 h 330"/>
                  <a:gd name="T66" fmla="*/ 39 w 94"/>
                  <a:gd name="T67" fmla="*/ 291 h 330"/>
                  <a:gd name="T68" fmla="*/ 45 w 94"/>
                  <a:gd name="T69" fmla="*/ 306 h 330"/>
                  <a:gd name="T70" fmla="*/ 51 w 94"/>
                  <a:gd name="T71" fmla="*/ 319 h 330"/>
                  <a:gd name="T72" fmla="*/ 57 w 94"/>
                  <a:gd name="T73" fmla="*/ 330 h 330"/>
                  <a:gd name="T74" fmla="*/ 61 w 94"/>
                  <a:gd name="T75" fmla="*/ 326 h 330"/>
                  <a:gd name="T76" fmla="*/ 65 w 94"/>
                  <a:gd name="T77" fmla="*/ 324 h 330"/>
                  <a:gd name="T78" fmla="*/ 70 w 94"/>
                  <a:gd name="T79" fmla="*/ 320 h 330"/>
                  <a:gd name="T80" fmla="*/ 75 w 94"/>
                  <a:gd name="T81" fmla="*/ 318 h 330"/>
                  <a:gd name="T82" fmla="*/ 80 w 94"/>
                  <a:gd name="T83" fmla="*/ 315 h 330"/>
                  <a:gd name="T84" fmla="*/ 84 w 94"/>
                  <a:gd name="T85" fmla="*/ 313 h 330"/>
                  <a:gd name="T86" fmla="*/ 89 w 94"/>
                  <a:gd name="T87" fmla="*/ 309 h 330"/>
                  <a:gd name="T88" fmla="*/ 94 w 94"/>
                  <a:gd name="T89" fmla="*/ 307 h 330"/>
                  <a:gd name="T90" fmla="*/ 87 w 94"/>
                  <a:gd name="T91" fmla="*/ 303 h 330"/>
                  <a:gd name="T92" fmla="*/ 82 w 94"/>
                  <a:gd name="T93" fmla="*/ 297 h 330"/>
                  <a:gd name="T94" fmla="*/ 76 w 94"/>
                  <a:gd name="T95" fmla="*/ 290 h 330"/>
                  <a:gd name="T96" fmla="*/ 70 w 94"/>
                  <a:gd name="T97" fmla="*/ 28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330">
                    <a:moveTo>
                      <a:pt x="70" y="282"/>
                    </a:moveTo>
                    <a:lnTo>
                      <a:pt x="60" y="257"/>
                    </a:lnTo>
                    <a:lnTo>
                      <a:pt x="51" y="233"/>
                    </a:lnTo>
                    <a:lnTo>
                      <a:pt x="47" y="207"/>
                    </a:lnTo>
                    <a:lnTo>
                      <a:pt x="45" y="176"/>
                    </a:lnTo>
                    <a:lnTo>
                      <a:pt x="47" y="141"/>
                    </a:lnTo>
                    <a:lnTo>
                      <a:pt x="52" y="105"/>
                    </a:lnTo>
                    <a:lnTo>
                      <a:pt x="55" y="73"/>
                    </a:lnTo>
                    <a:lnTo>
                      <a:pt x="49" y="53"/>
                    </a:lnTo>
                    <a:lnTo>
                      <a:pt x="43" y="45"/>
                    </a:lnTo>
                    <a:lnTo>
                      <a:pt x="35" y="36"/>
                    </a:lnTo>
                    <a:lnTo>
                      <a:pt x="27" y="27"/>
                    </a:lnTo>
                    <a:lnTo>
                      <a:pt x="19" y="19"/>
                    </a:lnTo>
                    <a:lnTo>
                      <a:pt x="11" y="12"/>
                    </a:lnTo>
                    <a:lnTo>
                      <a:pt x="5" y="6"/>
                    </a:lnTo>
                    <a:lnTo>
                      <a:pt x="1" y="1"/>
                    </a:lnTo>
                    <a:lnTo>
                      <a:pt x="0" y="0"/>
                    </a:lnTo>
                    <a:lnTo>
                      <a:pt x="2" y="2"/>
                    </a:lnTo>
                    <a:lnTo>
                      <a:pt x="6" y="8"/>
                    </a:lnTo>
                    <a:lnTo>
                      <a:pt x="11" y="18"/>
                    </a:lnTo>
                    <a:lnTo>
                      <a:pt x="19" y="30"/>
                    </a:lnTo>
                    <a:lnTo>
                      <a:pt x="25" y="43"/>
                    </a:lnTo>
                    <a:lnTo>
                      <a:pt x="30" y="58"/>
                    </a:lnTo>
                    <a:lnTo>
                      <a:pt x="33" y="70"/>
                    </a:lnTo>
                    <a:lnTo>
                      <a:pt x="33" y="82"/>
                    </a:lnTo>
                    <a:lnTo>
                      <a:pt x="30" y="101"/>
                    </a:lnTo>
                    <a:lnTo>
                      <a:pt x="28" y="119"/>
                    </a:lnTo>
                    <a:lnTo>
                      <a:pt x="25" y="139"/>
                    </a:lnTo>
                    <a:lnTo>
                      <a:pt x="21" y="166"/>
                    </a:lnTo>
                    <a:lnTo>
                      <a:pt x="19" y="189"/>
                    </a:lnTo>
                    <a:lnTo>
                      <a:pt x="19" y="215"/>
                    </a:lnTo>
                    <a:lnTo>
                      <a:pt x="23" y="244"/>
                    </a:lnTo>
                    <a:lnTo>
                      <a:pt x="32" y="277"/>
                    </a:lnTo>
                    <a:lnTo>
                      <a:pt x="39" y="291"/>
                    </a:lnTo>
                    <a:lnTo>
                      <a:pt x="45" y="306"/>
                    </a:lnTo>
                    <a:lnTo>
                      <a:pt x="51" y="319"/>
                    </a:lnTo>
                    <a:lnTo>
                      <a:pt x="57" y="330"/>
                    </a:lnTo>
                    <a:lnTo>
                      <a:pt x="61" y="326"/>
                    </a:lnTo>
                    <a:lnTo>
                      <a:pt x="65" y="324"/>
                    </a:lnTo>
                    <a:lnTo>
                      <a:pt x="70" y="320"/>
                    </a:lnTo>
                    <a:lnTo>
                      <a:pt x="75" y="318"/>
                    </a:lnTo>
                    <a:lnTo>
                      <a:pt x="80" y="315"/>
                    </a:lnTo>
                    <a:lnTo>
                      <a:pt x="84" y="313"/>
                    </a:lnTo>
                    <a:lnTo>
                      <a:pt x="89" y="309"/>
                    </a:lnTo>
                    <a:lnTo>
                      <a:pt x="94" y="307"/>
                    </a:lnTo>
                    <a:lnTo>
                      <a:pt x="87" y="303"/>
                    </a:lnTo>
                    <a:lnTo>
                      <a:pt x="82" y="297"/>
                    </a:lnTo>
                    <a:lnTo>
                      <a:pt x="76" y="290"/>
                    </a:lnTo>
                    <a:lnTo>
                      <a:pt x="70" y="28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sp>
            <p:nvSpPr>
              <p:cNvPr id="103" name="Freeform 151"/>
              <p:cNvSpPr>
                <a:spLocks/>
              </p:cNvSpPr>
              <p:nvPr/>
            </p:nvSpPr>
            <p:spPr bwMode="auto">
              <a:xfrm>
                <a:off x="3694" y="1066"/>
                <a:ext cx="17" cy="68"/>
              </a:xfrm>
              <a:custGeom>
                <a:avLst/>
                <a:gdLst>
                  <a:gd name="T0" fmla="*/ 41 w 67"/>
                  <a:gd name="T1" fmla="*/ 291 h 338"/>
                  <a:gd name="T2" fmla="*/ 35 w 67"/>
                  <a:gd name="T3" fmla="*/ 265 h 338"/>
                  <a:gd name="T4" fmla="*/ 31 w 67"/>
                  <a:gd name="T5" fmla="*/ 240 h 338"/>
                  <a:gd name="T6" fmla="*/ 30 w 67"/>
                  <a:gd name="T7" fmla="*/ 213 h 338"/>
                  <a:gd name="T8" fmla="*/ 33 w 67"/>
                  <a:gd name="T9" fmla="*/ 182 h 338"/>
                  <a:gd name="T10" fmla="*/ 36 w 67"/>
                  <a:gd name="T11" fmla="*/ 165 h 338"/>
                  <a:gd name="T12" fmla="*/ 40 w 67"/>
                  <a:gd name="T13" fmla="*/ 148 h 338"/>
                  <a:gd name="T14" fmla="*/ 46 w 67"/>
                  <a:gd name="T15" fmla="*/ 130 h 338"/>
                  <a:gd name="T16" fmla="*/ 51 w 67"/>
                  <a:gd name="T17" fmla="*/ 114 h 338"/>
                  <a:gd name="T18" fmla="*/ 55 w 67"/>
                  <a:gd name="T19" fmla="*/ 97 h 338"/>
                  <a:gd name="T20" fmla="*/ 57 w 67"/>
                  <a:gd name="T21" fmla="*/ 82 h 338"/>
                  <a:gd name="T22" fmla="*/ 57 w 67"/>
                  <a:gd name="T23" fmla="*/ 70 h 338"/>
                  <a:gd name="T24" fmla="*/ 55 w 67"/>
                  <a:gd name="T25" fmla="*/ 61 h 338"/>
                  <a:gd name="T26" fmla="*/ 50 w 67"/>
                  <a:gd name="T27" fmla="*/ 52 h 338"/>
                  <a:gd name="T28" fmla="*/ 43 w 67"/>
                  <a:gd name="T29" fmla="*/ 42 h 338"/>
                  <a:gd name="T30" fmla="*/ 37 w 67"/>
                  <a:gd name="T31" fmla="*/ 32 h 338"/>
                  <a:gd name="T32" fmla="*/ 30 w 67"/>
                  <a:gd name="T33" fmla="*/ 22 h 338"/>
                  <a:gd name="T34" fmla="*/ 23 w 67"/>
                  <a:gd name="T35" fmla="*/ 14 h 338"/>
                  <a:gd name="T36" fmla="*/ 19 w 67"/>
                  <a:gd name="T37" fmla="*/ 6 h 338"/>
                  <a:gd name="T38" fmla="*/ 15 w 67"/>
                  <a:gd name="T39" fmla="*/ 1 h 338"/>
                  <a:gd name="T40" fmla="*/ 14 w 67"/>
                  <a:gd name="T41" fmla="*/ 0 h 338"/>
                  <a:gd name="T42" fmla="*/ 18 w 67"/>
                  <a:gd name="T43" fmla="*/ 10 h 338"/>
                  <a:gd name="T44" fmla="*/ 28 w 67"/>
                  <a:gd name="T45" fmla="*/ 34 h 338"/>
                  <a:gd name="T46" fmla="*/ 36 w 67"/>
                  <a:gd name="T47" fmla="*/ 62 h 338"/>
                  <a:gd name="T48" fmla="*/ 36 w 67"/>
                  <a:gd name="T49" fmla="*/ 86 h 338"/>
                  <a:gd name="T50" fmla="*/ 30 w 67"/>
                  <a:gd name="T51" fmla="*/ 105 h 338"/>
                  <a:gd name="T52" fmla="*/ 24 w 67"/>
                  <a:gd name="T53" fmla="*/ 123 h 338"/>
                  <a:gd name="T54" fmla="*/ 18 w 67"/>
                  <a:gd name="T55" fmla="*/ 142 h 338"/>
                  <a:gd name="T56" fmla="*/ 11 w 67"/>
                  <a:gd name="T57" fmla="*/ 168 h 338"/>
                  <a:gd name="T58" fmla="*/ 4 w 67"/>
                  <a:gd name="T59" fmla="*/ 189 h 338"/>
                  <a:gd name="T60" fmla="*/ 1 w 67"/>
                  <a:gd name="T61" fmla="*/ 216 h 338"/>
                  <a:gd name="T62" fmla="*/ 0 w 67"/>
                  <a:gd name="T63" fmla="*/ 245 h 338"/>
                  <a:gd name="T64" fmla="*/ 5 w 67"/>
                  <a:gd name="T65" fmla="*/ 279 h 338"/>
                  <a:gd name="T66" fmla="*/ 10 w 67"/>
                  <a:gd name="T67" fmla="*/ 294 h 338"/>
                  <a:gd name="T68" fmla="*/ 14 w 67"/>
                  <a:gd name="T69" fmla="*/ 311 h 338"/>
                  <a:gd name="T70" fmla="*/ 18 w 67"/>
                  <a:gd name="T71" fmla="*/ 327 h 338"/>
                  <a:gd name="T72" fmla="*/ 21 w 67"/>
                  <a:gd name="T73" fmla="*/ 338 h 338"/>
                  <a:gd name="T74" fmla="*/ 27 w 67"/>
                  <a:gd name="T75" fmla="*/ 336 h 338"/>
                  <a:gd name="T76" fmla="*/ 33 w 67"/>
                  <a:gd name="T77" fmla="*/ 334 h 338"/>
                  <a:gd name="T78" fmla="*/ 38 w 67"/>
                  <a:gd name="T79" fmla="*/ 333 h 338"/>
                  <a:gd name="T80" fmla="*/ 45 w 67"/>
                  <a:gd name="T81" fmla="*/ 330 h 338"/>
                  <a:gd name="T82" fmla="*/ 50 w 67"/>
                  <a:gd name="T83" fmla="*/ 329 h 338"/>
                  <a:gd name="T84" fmla="*/ 55 w 67"/>
                  <a:gd name="T85" fmla="*/ 327 h 338"/>
                  <a:gd name="T86" fmla="*/ 61 w 67"/>
                  <a:gd name="T87" fmla="*/ 325 h 338"/>
                  <a:gd name="T88" fmla="*/ 67 w 67"/>
                  <a:gd name="T89" fmla="*/ 324 h 338"/>
                  <a:gd name="T90" fmla="*/ 60 w 67"/>
                  <a:gd name="T91" fmla="*/ 319 h 338"/>
                  <a:gd name="T92" fmla="*/ 53 w 67"/>
                  <a:gd name="T93" fmla="*/ 312 h 338"/>
                  <a:gd name="T94" fmla="*/ 47 w 67"/>
                  <a:gd name="T95" fmla="*/ 303 h 338"/>
                  <a:gd name="T96" fmla="*/ 41 w 67"/>
                  <a:gd name="T97" fmla="*/ 29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338">
                    <a:moveTo>
                      <a:pt x="41" y="291"/>
                    </a:moveTo>
                    <a:lnTo>
                      <a:pt x="35" y="265"/>
                    </a:lnTo>
                    <a:lnTo>
                      <a:pt x="31" y="240"/>
                    </a:lnTo>
                    <a:lnTo>
                      <a:pt x="30" y="213"/>
                    </a:lnTo>
                    <a:lnTo>
                      <a:pt x="33" y="182"/>
                    </a:lnTo>
                    <a:lnTo>
                      <a:pt x="36" y="165"/>
                    </a:lnTo>
                    <a:lnTo>
                      <a:pt x="40" y="148"/>
                    </a:lnTo>
                    <a:lnTo>
                      <a:pt x="46" y="130"/>
                    </a:lnTo>
                    <a:lnTo>
                      <a:pt x="51" y="114"/>
                    </a:lnTo>
                    <a:lnTo>
                      <a:pt x="55" y="97"/>
                    </a:lnTo>
                    <a:lnTo>
                      <a:pt x="57" y="82"/>
                    </a:lnTo>
                    <a:lnTo>
                      <a:pt x="57" y="70"/>
                    </a:lnTo>
                    <a:lnTo>
                      <a:pt x="55" y="61"/>
                    </a:lnTo>
                    <a:lnTo>
                      <a:pt x="50" y="52"/>
                    </a:lnTo>
                    <a:lnTo>
                      <a:pt x="43" y="42"/>
                    </a:lnTo>
                    <a:lnTo>
                      <a:pt x="37" y="32"/>
                    </a:lnTo>
                    <a:lnTo>
                      <a:pt x="30" y="22"/>
                    </a:lnTo>
                    <a:lnTo>
                      <a:pt x="23" y="14"/>
                    </a:lnTo>
                    <a:lnTo>
                      <a:pt x="19" y="6"/>
                    </a:lnTo>
                    <a:lnTo>
                      <a:pt x="15" y="1"/>
                    </a:lnTo>
                    <a:lnTo>
                      <a:pt x="14" y="0"/>
                    </a:lnTo>
                    <a:lnTo>
                      <a:pt x="18" y="10"/>
                    </a:lnTo>
                    <a:lnTo>
                      <a:pt x="28" y="34"/>
                    </a:lnTo>
                    <a:lnTo>
                      <a:pt x="36" y="62"/>
                    </a:lnTo>
                    <a:lnTo>
                      <a:pt x="36" y="86"/>
                    </a:lnTo>
                    <a:lnTo>
                      <a:pt x="30" y="105"/>
                    </a:lnTo>
                    <a:lnTo>
                      <a:pt x="24" y="123"/>
                    </a:lnTo>
                    <a:lnTo>
                      <a:pt x="18" y="142"/>
                    </a:lnTo>
                    <a:lnTo>
                      <a:pt x="11" y="168"/>
                    </a:lnTo>
                    <a:lnTo>
                      <a:pt x="4" y="189"/>
                    </a:lnTo>
                    <a:lnTo>
                      <a:pt x="1" y="216"/>
                    </a:lnTo>
                    <a:lnTo>
                      <a:pt x="0" y="245"/>
                    </a:lnTo>
                    <a:lnTo>
                      <a:pt x="5" y="279"/>
                    </a:lnTo>
                    <a:lnTo>
                      <a:pt x="10" y="294"/>
                    </a:lnTo>
                    <a:lnTo>
                      <a:pt x="14" y="311"/>
                    </a:lnTo>
                    <a:lnTo>
                      <a:pt x="18" y="327"/>
                    </a:lnTo>
                    <a:lnTo>
                      <a:pt x="21" y="338"/>
                    </a:lnTo>
                    <a:lnTo>
                      <a:pt x="27" y="336"/>
                    </a:lnTo>
                    <a:lnTo>
                      <a:pt x="33" y="334"/>
                    </a:lnTo>
                    <a:lnTo>
                      <a:pt x="38" y="333"/>
                    </a:lnTo>
                    <a:lnTo>
                      <a:pt x="45" y="330"/>
                    </a:lnTo>
                    <a:lnTo>
                      <a:pt x="50" y="329"/>
                    </a:lnTo>
                    <a:lnTo>
                      <a:pt x="55" y="327"/>
                    </a:lnTo>
                    <a:lnTo>
                      <a:pt x="61" y="325"/>
                    </a:lnTo>
                    <a:lnTo>
                      <a:pt x="67" y="324"/>
                    </a:lnTo>
                    <a:lnTo>
                      <a:pt x="60" y="319"/>
                    </a:lnTo>
                    <a:lnTo>
                      <a:pt x="53" y="312"/>
                    </a:lnTo>
                    <a:lnTo>
                      <a:pt x="47" y="303"/>
                    </a:lnTo>
                    <a:lnTo>
                      <a:pt x="41" y="291"/>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050"/>
              </a:p>
            </p:txBody>
          </p:sp>
        </p:grpSp>
        <p:graphicFrame>
          <p:nvGraphicFramePr>
            <p:cNvPr id="26" name="Object 152"/>
            <p:cNvGraphicFramePr>
              <a:graphicFrameLocks noChangeAspect="1"/>
            </p:cNvGraphicFramePr>
            <p:nvPr>
              <p:extLst>
                <p:ext uri="{D42A27DB-BD31-4B8C-83A1-F6EECF244321}">
                  <p14:modId xmlns:p14="http://schemas.microsoft.com/office/powerpoint/2010/main" val="3194847251"/>
                </p:ext>
              </p:extLst>
            </p:nvPr>
          </p:nvGraphicFramePr>
          <p:xfrm>
            <a:off x="4134194" y="2567394"/>
            <a:ext cx="409231" cy="447596"/>
          </p:xfrm>
          <a:graphic>
            <a:graphicData uri="http://schemas.openxmlformats.org/presentationml/2006/ole">
              <mc:AlternateContent xmlns:mc="http://schemas.openxmlformats.org/markup-compatibility/2006">
                <mc:Choice xmlns:v="urn:schemas-microsoft-com:vml" Requires="v">
                  <p:oleObj spid="_x0000_s6172" name="Clip" r:id="rId4" imgW="1180800" imgH="1200240" progId="MS_ClipArt_Gallery.2">
                    <p:embed/>
                  </p:oleObj>
                </mc:Choice>
                <mc:Fallback>
                  <p:oleObj name="Clip" r:id="rId4" imgW="1180800" imgH="12002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4194" y="2567394"/>
                          <a:ext cx="409231" cy="447596"/>
                        </a:xfrm>
                        <a:prstGeom prst="rect">
                          <a:avLst/>
                        </a:prstGeom>
                        <a:noFill/>
                        <a:ln>
                          <a:noFill/>
                        </a:ln>
                        <a:effectLst/>
                        <a:extLst/>
                      </p:spPr>
                    </p:pic>
                  </p:oleObj>
                </mc:Fallback>
              </mc:AlternateContent>
            </a:graphicData>
          </a:graphic>
        </p:graphicFrame>
        <p:sp>
          <p:nvSpPr>
            <p:cNvPr id="27" name="Freeform 154"/>
            <p:cNvSpPr>
              <a:spLocks/>
            </p:cNvSpPr>
            <p:nvPr/>
          </p:nvSpPr>
          <p:spPr bwMode="auto">
            <a:xfrm>
              <a:off x="2599605" y="2712136"/>
              <a:ext cx="1358033" cy="505339"/>
            </a:xfrm>
            <a:custGeom>
              <a:avLst/>
              <a:gdLst>
                <a:gd name="T0" fmla="*/ 888 w 888"/>
                <a:gd name="T1" fmla="*/ 0 h 120"/>
                <a:gd name="T2" fmla="*/ 702 w 888"/>
                <a:gd name="T3" fmla="*/ 24 h 120"/>
                <a:gd name="T4" fmla="*/ 528 w 888"/>
                <a:gd name="T5" fmla="*/ 72 h 120"/>
                <a:gd name="T6" fmla="*/ 426 w 888"/>
                <a:gd name="T7" fmla="*/ 120 h 120"/>
                <a:gd name="T8" fmla="*/ 60 w 888"/>
                <a:gd name="T9" fmla="*/ 96 h 120"/>
                <a:gd name="T10" fmla="*/ 0 w 888"/>
                <a:gd name="T11" fmla="*/ 6 h 120"/>
              </a:gdLst>
              <a:ahLst/>
              <a:cxnLst>
                <a:cxn ang="0">
                  <a:pos x="T0" y="T1"/>
                </a:cxn>
                <a:cxn ang="0">
                  <a:pos x="T2" y="T3"/>
                </a:cxn>
                <a:cxn ang="0">
                  <a:pos x="T4" y="T5"/>
                </a:cxn>
                <a:cxn ang="0">
                  <a:pos x="T6" y="T7"/>
                </a:cxn>
                <a:cxn ang="0">
                  <a:pos x="T8" y="T9"/>
                </a:cxn>
                <a:cxn ang="0">
                  <a:pos x="T10" y="T11"/>
                </a:cxn>
              </a:cxnLst>
              <a:rect l="0" t="0" r="r" b="b"/>
              <a:pathLst>
                <a:path w="888" h="120">
                  <a:moveTo>
                    <a:pt x="888" y="0"/>
                  </a:moveTo>
                  <a:cubicBezTo>
                    <a:pt x="811" y="6"/>
                    <a:pt x="766" y="3"/>
                    <a:pt x="702" y="24"/>
                  </a:cubicBezTo>
                  <a:cubicBezTo>
                    <a:pt x="659" y="67"/>
                    <a:pt x="528" y="72"/>
                    <a:pt x="528" y="72"/>
                  </a:cubicBezTo>
                  <a:cubicBezTo>
                    <a:pt x="497" y="93"/>
                    <a:pt x="460" y="103"/>
                    <a:pt x="426" y="120"/>
                  </a:cubicBezTo>
                  <a:cubicBezTo>
                    <a:pt x="302" y="107"/>
                    <a:pt x="185" y="100"/>
                    <a:pt x="60" y="96"/>
                  </a:cubicBezTo>
                  <a:cubicBezTo>
                    <a:pt x="27" y="71"/>
                    <a:pt x="0" y="50"/>
                    <a:pt x="0" y="6"/>
                  </a:cubicBezTo>
                </a:path>
              </a:pathLst>
            </a:custGeom>
            <a:noFill/>
            <a:ln w="38100" cap="flat" cmpd="sng">
              <a:solidFill>
                <a:srgbClr val="FF505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8" name="Freeform 156"/>
            <p:cNvSpPr>
              <a:spLocks/>
            </p:cNvSpPr>
            <p:nvPr/>
          </p:nvSpPr>
          <p:spPr bwMode="auto">
            <a:xfrm>
              <a:off x="3509326" y="3056829"/>
              <a:ext cx="449802" cy="195083"/>
            </a:xfrm>
            <a:custGeom>
              <a:avLst/>
              <a:gdLst>
                <a:gd name="T0" fmla="*/ 655 w 655"/>
                <a:gd name="T1" fmla="*/ 0 h 444"/>
                <a:gd name="T2" fmla="*/ 427 w 655"/>
                <a:gd name="T3" fmla="*/ 84 h 444"/>
                <a:gd name="T4" fmla="*/ 139 w 655"/>
                <a:gd name="T5" fmla="*/ 168 h 444"/>
                <a:gd name="T6" fmla="*/ 19 w 655"/>
                <a:gd name="T7" fmla="*/ 312 h 444"/>
                <a:gd name="T8" fmla="*/ 7 w 655"/>
                <a:gd name="T9" fmla="*/ 444 h 444"/>
              </a:gdLst>
              <a:ahLst/>
              <a:cxnLst>
                <a:cxn ang="0">
                  <a:pos x="T0" y="T1"/>
                </a:cxn>
                <a:cxn ang="0">
                  <a:pos x="T2" y="T3"/>
                </a:cxn>
                <a:cxn ang="0">
                  <a:pos x="T4" y="T5"/>
                </a:cxn>
                <a:cxn ang="0">
                  <a:pos x="T6" y="T7"/>
                </a:cxn>
                <a:cxn ang="0">
                  <a:pos x="T8" y="T9"/>
                </a:cxn>
              </a:cxnLst>
              <a:rect l="0" t="0" r="r" b="b"/>
              <a:pathLst>
                <a:path w="655" h="444">
                  <a:moveTo>
                    <a:pt x="655" y="0"/>
                  </a:moveTo>
                  <a:cubicBezTo>
                    <a:pt x="527" y="14"/>
                    <a:pt x="529" y="16"/>
                    <a:pt x="427" y="84"/>
                  </a:cubicBezTo>
                  <a:cubicBezTo>
                    <a:pt x="351" y="134"/>
                    <a:pt x="219" y="128"/>
                    <a:pt x="139" y="168"/>
                  </a:cubicBezTo>
                  <a:cubicBezTo>
                    <a:pt x="83" y="196"/>
                    <a:pt x="41" y="254"/>
                    <a:pt x="19" y="312"/>
                  </a:cubicBezTo>
                  <a:cubicBezTo>
                    <a:pt x="0" y="362"/>
                    <a:pt x="7" y="386"/>
                    <a:pt x="7" y="444"/>
                  </a:cubicBezTo>
                </a:path>
              </a:pathLst>
            </a:custGeom>
            <a:noFill/>
            <a:ln w="38100" cap="flat" cmpd="sng">
              <a:solidFill>
                <a:srgbClr val="FF5050"/>
              </a:solidFill>
              <a:prstDash val="solid"/>
              <a:round/>
              <a:headEnd type="none" w="sm" len="sm"/>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9" name="Text Box 157"/>
            <p:cNvSpPr txBox="1">
              <a:spLocks noChangeArrowheads="1"/>
            </p:cNvSpPr>
            <p:nvPr/>
          </p:nvSpPr>
          <p:spPr bwMode="auto">
            <a:xfrm>
              <a:off x="3936206" y="4415244"/>
              <a:ext cx="962025" cy="3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en-US" altLang="en-US" sz="1350" dirty="0">
                  <a:solidFill>
                    <a:srgbClr val="0033CC"/>
                  </a:solidFill>
                </a:rPr>
                <a:t>Return flow</a:t>
              </a:r>
              <a:endParaRPr lang="en-US" altLang="en-US" sz="1350" b="1" dirty="0">
                <a:solidFill>
                  <a:srgbClr val="0033CC"/>
                </a:solidFill>
              </a:endParaRPr>
            </a:p>
          </p:txBody>
        </p:sp>
        <p:sp>
          <p:nvSpPr>
            <p:cNvPr id="30" name="Freeform 158"/>
            <p:cNvSpPr>
              <a:spLocks/>
            </p:cNvSpPr>
            <p:nvPr/>
          </p:nvSpPr>
          <p:spPr bwMode="auto">
            <a:xfrm>
              <a:off x="3252319" y="4203114"/>
              <a:ext cx="1744736" cy="162689"/>
            </a:xfrm>
            <a:custGeom>
              <a:avLst/>
              <a:gdLst>
                <a:gd name="T0" fmla="*/ 0 w 1224"/>
                <a:gd name="T1" fmla="*/ 0 h 348"/>
                <a:gd name="T2" fmla="*/ 240 w 1224"/>
                <a:gd name="T3" fmla="*/ 60 h 348"/>
                <a:gd name="T4" fmla="*/ 348 w 1224"/>
                <a:gd name="T5" fmla="*/ 96 h 348"/>
                <a:gd name="T6" fmla="*/ 456 w 1224"/>
                <a:gd name="T7" fmla="*/ 144 h 348"/>
                <a:gd name="T8" fmla="*/ 1104 w 1224"/>
                <a:gd name="T9" fmla="*/ 288 h 348"/>
                <a:gd name="T10" fmla="*/ 1164 w 1224"/>
                <a:gd name="T11" fmla="*/ 336 h 348"/>
                <a:gd name="T12" fmla="*/ 1224 w 1224"/>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1224" h="348">
                  <a:moveTo>
                    <a:pt x="0" y="0"/>
                  </a:moveTo>
                  <a:cubicBezTo>
                    <a:pt x="68" y="45"/>
                    <a:pt x="160" y="50"/>
                    <a:pt x="240" y="60"/>
                  </a:cubicBezTo>
                  <a:cubicBezTo>
                    <a:pt x="276" y="72"/>
                    <a:pt x="314" y="79"/>
                    <a:pt x="348" y="96"/>
                  </a:cubicBezTo>
                  <a:cubicBezTo>
                    <a:pt x="382" y="113"/>
                    <a:pt x="418" y="135"/>
                    <a:pt x="456" y="144"/>
                  </a:cubicBezTo>
                  <a:cubicBezTo>
                    <a:pt x="671" y="194"/>
                    <a:pt x="883" y="266"/>
                    <a:pt x="1104" y="288"/>
                  </a:cubicBezTo>
                  <a:cubicBezTo>
                    <a:pt x="1121" y="338"/>
                    <a:pt x="1104" y="323"/>
                    <a:pt x="1164" y="336"/>
                  </a:cubicBezTo>
                  <a:cubicBezTo>
                    <a:pt x="1184" y="340"/>
                    <a:pt x="1224" y="348"/>
                    <a:pt x="1224" y="348"/>
                  </a:cubicBezTo>
                </a:path>
              </a:pathLst>
            </a:cu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1" name="Text Box 159"/>
            <p:cNvSpPr txBox="1">
              <a:spLocks noChangeArrowheads="1"/>
            </p:cNvSpPr>
            <p:nvPr/>
          </p:nvSpPr>
          <p:spPr bwMode="auto">
            <a:xfrm>
              <a:off x="4517232" y="2567393"/>
              <a:ext cx="1247457" cy="3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0000"/>
                </a:lnSpc>
              </a:pPr>
              <a:r>
                <a:rPr lang="en-US" altLang="en-US" sz="1350" dirty="0">
                  <a:solidFill>
                    <a:srgbClr val="0033CC"/>
                  </a:solidFill>
                </a:rPr>
                <a:t>New additional</a:t>
              </a:r>
            </a:p>
            <a:p>
              <a:pPr>
                <a:lnSpc>
                  <a:spcPct val="70000"/>
                </a:lnSpc>
              </a:pPr>
              <a:r>
                <a:rPr lang="en-US" altLang="en-US" sz="1350" dirty="0">
                  <a:solidFill>
                    <a:srgbClr val="0033CC"/>
                  </a:solidFill>
                </a:rPr>
                <a:t>inflow</a:t>
              </a:r>
              <a:endParaRPr lang="en-US" altLang="en-US" sz="1350" b="1" dirty="0">
                <a:solidFill>
                  <a:srgbClr val="0033CC"/>
                </a:solidFill>
              </a:endParaRPr>
            </a:p>
          </p:txBody>
        </p:sp>
        <p:sp>
          <p:nvSpPr>
            <p:cNvPr id="32" name="Freeform 156"/>
            <p:cNvSpPr>
              <a:spLocks/>
            </p:cNvSpPr>
            <p:nvPr/>
          </p:nvSpPr>
          <p:spPr bwMode="auto">
            <a:xfrm flipH="1">
              <a:off x="4249341" y="3140649"/>
              <a:ext cx="1943100" cy="88733"/>
            </a:xfrm>
            <a:custGeom>
              <a:avLst/>
              <a:gdLst>
                <a:gd name="T0" fmla="*/ 655 w 655"/>
                <a:gd name="T1" fmla="*/ 0 h 444"/>
                <a:gd name="T2" fmla="*/ 427 w 655"/>
                <a:gd name="T3" fmla="*/ 84 h 444"/>
                <a:gd name="T4" fmla="*/ 139 w 655"/>
                <a:gd name="T5" fmla="*/ 168 h 444"/>
                <a:gd name="T6" fmla="*/ 19 w 655"/>
                <a:gd name="T7" fmla="*/ 312 h 444"/>
                <a:gd name="T8" fmla="*/ 7 w 655"/>
                <a:gd name="T9" fmla="*/ 444 h 444"/>
              </a:gdLst>
              <a:ahLst/>
              <a:cxnLst>
                <a:cxn ang="0">
                  <a:pos x="T0" y="T1"/>
                </a:cxn>
                <a:cxn ang="0">
                  <a:pos x="T2" y="T3"/>
                </a:cxn>
                <a:cxn ang="0">
                  <a:pos x="T4" y="T5"/>
                </a:cxn>
                <a:cxn ang="0">
                  <a:pos x="T6" y="T7"/>
                </a:cxn>
                <a:cxn ang="0">
                  <a:pos x="T8" y="T9"/>
                </a:cxn>
              </a:cxnLst>
              <a:rect l="0" t="0" r="r" b="b"/>
              <a:pathLst>
                <a:path w="655" h="444">
                  <a:moveTo>
                    <a:pt x="655" y="0"/>
                  </a:moveTo>
                  <a:cubicBezTo>
                    <a:pt x="527" y="14"/>
                    <a:pt x="529" y="16"/>
                    <a:pt x="427" y="84"/>
                  </a:cubicBezTo>
                  <a:cubicBezTo>
                    <a:pt x="351" y="134"/>
                    <a:pt x="219" y="128"/>
                    <a:pt x="139" y="168"/>
                  </a:cubicBezTo>
                  <a:cubicBezTo>
                    <a:pt x="83" y="196"/>
                    <a:pt x="41" y="254"/>
                    <a:pt x="19" y="312"/>
                  </a:cubicBezTo>
                  <a:cubicBezTo>
                    <a:pt x="0" y="362"/>
                    <a:pt x="7" y="386"/>
                    <a:pt x="7" y="444"/>
                  </a:cubicBezTo>
                </a:path>
              </a:pathLst>
            </a:custGeom>
            <a:noFill/>
            <a:ln w="38100" cap="flat" cmpd="sng">
              <a:solidFill>
                <a:srgbClr val="FF5050"/>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Text Box 84"/>
            <p:cNvSpPr txBox="1">
              <a:spLocks noChangeArrowheads="1"/>
            </p:cNvSpPr>
            <p:nvPr/>
          </p:nvSpPr>
          <p:spPr bwMode="auto">
            <a:xfrm>
              <a:off x="5117876" y="3169805"/>
              <a:ext cx="105028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defRPr>
                  <a:solidFill>
                    <a:srgbClr val="FF5050"/>
                  </a:solidFill>
                </a:defRPr>
              </a:lvl1pPr>
            </a:lstStyle>
            <a:p>
              <a:r>
                <a:rPr lang="en-US" altLang="en-US" sz="1350" dirty="0"/>
                <a:t>Add to Lake</a:t>
              </a:r>
            </a:p>
          </p:txBody>
        </p:sp>
        <p:sp>
          <p:nvSpPr>
            <p:cNvPr id="34" name="Text Box 88"/>
            <p:cNvSpPr txBox="1">
              <a:spLocks noChangeArrowheads="1"/>
            </p:cNvSpPr>
            <p:nvPr/>
          </p:nvSpPr>
          <p:spPr bwMode="auto">
            <a:xfrm>
              <a:off x="1517346" y="2809525"/>
              <a:ext cx="103105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dirty="0">
                  <a:solidFill>
                    <a:srgbClr val="FF5050"/>
                  </a:solidFill>
                </a:rPr>
                <a:t>Evaporation</a:t>
              </a:r>
            </a:p>
          </p:txBody>
        </p:sp>
        <p:sp>
          <p:nvSpPr>
            <p:cNvPr id="35" name="Rectangle 34"/>
            <p:cNvSpPr/>
            <p:nvPr/>
          </p:nvSpPr>
          <p:spPr>
            <a:xfrm>
              <a:off x="4477942" y="3405678"/>
              <a:ext cx="646331" cy="237757"/>
            </a:xfrm>
            <a:prstGeom prst="rect">
              <a:avLst/>
            </a:prstGeom>
          </p:spPr>
          <p:txBody>
            <a:bodyPr wrap="none">
              <a:spAutoFit/>
            </a:bodyPr>
            <a:lstStyle/>
            <a:p>
              <a:pPr>
                <a:lnSpc>
                  <a:spcPct val="70000"/>
                </a:lnSpc>
              </a:pPr>
              <a:r>
                <a:rPr lang="en-US" altLang="en-US" sz="1350" dirty="0">
                  <a:solidFill>
                    <a:srgbClr val="0033CC"/>
                  </a:solidFill>
                </a:rPr>
                <a:t>Inflow</a:t>
              </a:r>
              <a:endParaRPr lang="en-US" altLang="en-US" sz="1350" b="1" dirty="0">
                <a:solidFill>
                  <a:srgbClr val="0033CC"/>
                </a:solidFill>
              </a:endParaRPr>
            </a:p>
          </p:txBody>
        </p:sp>
        <p:sp>
          <p:nvSpPr>
            <p:cNvPr id="36" name="Rectangle 35"/>
            <p:cNvSpPr/>
            <p:nvPr/>
          </p:nvSpPr>
          <p:spPr>
            <a:xfrm>
              <a:off x="6161483" y="4666884"/>
              <a:ext cx="761747" cy="237757"/>
            </a:xfrm>
            <a:prstGeom prst="rect">
              <a:avLst/>
            </a:prstGeom>
          </p:spPr>
          <p:txBody>
            <a:bodyPr wrap="none">
              <a:spAutoFit/>
            </a:bodyPr>
            <a:lstStyle/>
            <a:p>
              <a:pPr>
                <a:lnSpc>
                  <a:spcPct val="70000"/>
                </a:lnSpc>
              </a:pPr>
              <a:r>
                <a:rPr lang="en-US" altLang="en-US" sz="1350" dirty="0">
                  <a:solidFill>
                    <a:srgbClr val="FF5050"/>
                  </a:solidFill>
                </a:rPr>
                <a:t>Outflow</a:t>
              </a:r>
            </a:p>
          </p:txBody>
        </p:sp>
        <p:sp>
          <p:nvSpPr>
            <p:cNvPr id="37" name="Text Box 88"/>
            <p:cNvSpPr txBox="1">
              <a:spLocks noChangeArrowheads="1"/>
            </p:cNvSpPr>
            <p:nvPr/>
          </p:nvSpPr>
          <p:spPr bwMode="auto">
            <a:xfrm>
              <a:off x="3213523" y="3285584"/>
              <a:ext cx="8355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defRPr>
                  <a:solidFill>
                    <a:srgbClr val="FF5050"/>
                  </a:solidFill>
                </a:defRPr>
              </a:lvl1pPr>
            </a:lstStyle>
            <a:p>
              <a:r>
                <a:rPr lang="en-US" altLang="en-US" sz="1350" dirty="0"/>
                <a:t>Recharge</a:t>
              </a:r>
            </a:p>
          </p:txBody>
        </p:sp>
        <p:pic>
          <p:nvPicPr>
            <p:cNvPr id="38" name="Picture 38" descr="Image result for clipart pipel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8953" y="4684165"/>
              <a:ext cx="575684" cy="517430"/>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157"/>
            <p:cNvSpPr txBox="1">
              <a:spLocks noChangeArrowheads="1"/>
            </p:cNvSpPr>
            <p:nvPr/>
          </p:nvSpPr>
          <p:spPr bwMode="auto">
            <a:xfrm>
              <a:off x="1819275" y="4728060"/>
              <a:ext cx="1181194" cy="23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0000"/>
                </a:lnSpc>
              </a:pPr>
              <a:r>
                <a:rPr lang="en-US" altLang="en-US" sz="1350" dirty="0">
                  <a:solidFill>
                    <a:srgbClr val="0033CC"/>
                  </a:solidFill>
                </a:rPr>
                <a:t>Project water</a:t>
              </a:r>
              <a:endParaRPr lang="en-US" altLang="en-US" sz="1350" b="1" dirty="0">
                <a:solidFill>
                  <a:srgbClr val="0033CC"/>
                </a:solidFill>
              </a:endParaRPr>
            </a:p>
          </p:txBody>
        </p:sp>
        <p:sp>
          <p:nvSpPr>
            <p:cNvPr id="40" name="Text Box 157"/>
            <p:cNvSpPr txBox="1">
              <a:spLocks noChangeArrowheads="1"/>
            </p:cNvSpPr>
            <p:nvPr/>
          </p:nvSpPr>
          <p:spPr bwMode="auto">
            <a:xfrm>
              <a:off x="2161857" y="4205046"/>
              <a:ext cx="1181194" cy="23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0000"/>
                </a:lnSpc>
              </a:pPr>
              <a:r>
                <a:rPr lang="en-US" altLang="en-US" sz="1350" b="1" dirty="0">
                  <a:solidFill>
                    <a:srgbClr val="FF33CC"/>
                  </a:solidFill>
                </a:rPr>
                <a:t>User</a:t>
              </a:r>
            </a:p>
          </p:txBody>
        </p:sp>
        <p:cxnSp>
          <p:nvCxnSpPr>
            <p:cNvPr id="41" name="Straight Arrow Connector 40"/>
            <p:cNvCxnSpPr/>
            <p:nvPr/>
          </p:nvCxnSpPr>
          <p:spPr>
            <a:xfrm flipH="1">
              <a:off x="2933330" y="3775719"/>
              <a:ext cx="71460" cy="325588"/>
            </a:xfrm>
            <a:prstGeom prst="straightConnector1">
              <a:avLst/>
            </a:prstGeom>
            <a:noFill/>
            <a:ln w="38100" cap="flat" cmpd="sng">
              <a:solidFill>
                <a:srgbClr val="FF505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 Box 88"/>
            <p:cNvSpPr txBox="1">
              <a:spLocks noChangeArrowheads="1"/>
            </p:cNvSpPr>
            <p:nvPr/>
          </p:nvSpPr>
          <p:spPr bwMode="auto">
            <a:xfrm>
              <a:off x="1779985" y="3695198"/>
              <a:ext cx="112242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505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350" dirty="0">
                  <a:solidFill>
                    <a:srgbClr val="FF5050"/>
                  </a:solidFill>
                </a:rPr>
                <a:t>Pump ground</a:t>
              </a:r>
            </a:p>
          </p:txBody>
        </p:sp>
        <p:cxnSp>
          <p:nvCxnSpPr>
            <p:cNvPr id="43" name="Straight Arrow Connector 42"/>
            <p:cNvCxnSpPr/>
            <p:nvPr/>
          </p:nvCxnSpPr>
          <p:spPr>
            <a:xfrm flipH="1" flipV="1">
              <a:off x="3054228" y="4652963"/>
              <a:ext cx="1" cy="220572"/>
            </a:xfrm>
            <a:prstGeom prst="straightConnector1">
              <a:avLst/>
            </a:pr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Freeform 43"/>
            <p:cNvSpPr/>
            <p:nvPr/>
          </p:nvSpPr>
          <p:spPr>
            <a:xfrm>
              <a:off x="3195615" y="4391025"/>
              <a:ext cx="673030" cy="246752"/>
            </a:xfrm>
            <a:custGeom>
              <a:avLst/>
              <a:gdLst>
                <a:gd name="connsiteX0" fmla="*/ 95281 w 641381"/>
                <a:gd name="connsiteY0" fmla="*/ 0 h 294750"/>
                <a:gd name="connsiteX1" fmla="*/ 565181 w 641381"/>
                <a:gd name="connsiteY1" fmla="*/ 50800 h 294750"/>
                <a:gd name="connsiteX2" fmla="*/ 603281 w 641381"/>
                <a:gd name="connsiteY2" fmla="*/ 76200 h 294750"/>
                <a:gd name="connsiteX3" fmla="*/ 641381 w 641381"/>
                <a:gd name="connsiteY3" fmla="*/ 88900 h 294750"/>
                <a:gd name="connsiteX4" fmla="*/ 628681 w 641381"/>
                <a:gd name="connsiteY4" fmla="*/ 228600 h 294750"/>
                <a:gd name="connsiteX5" fmla="*/ 590581 w 641381"/>
                <a:gd name="connsiteY5" fmla="*/ 241300 h 294750"/>
                <a:gd name="connsiteX6" fmla="*/ 539781 w 641381"/>
                <a:gd name="connsiteY6" fmla="*/ 254000 h 294750"/>
                <a:gd name="connsiteX7" fmla="*/ 222281 w 641381"/>
                <a:gd name="connsiteY7" fmla="*/ 266700 h 294750"/>
                <a:gd name="connsiteX8" fmla="*/ 6381 w 641381"/>
                <a:gd name="connsiteY8" fmla="*/ 279400 h 294750"/>
                <a:gd name="connsiteX9" fmla="*/ 6381 w 641381"/>
                <a:gd name="connsiteY9" fmla="*/ 228600 h 29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381" h="294750">
                  <a:moveTo>
                    <a:pt x="95281" y="0"/>
                  </a:moveTo>
                  <a:cubicBezTo>
                    <a:pt x="251914" y="16933"/>
                    <a:pt x="409378" y="27430"/>
                    <a:pt x="565181" y="50800"/>
                  </a:cubicBezTo>
                  <a:cubicBezTo>
                    <a:pt x="580276" y="53064"/>
                    <a:pt x="589629" y="69374"/>
                    <a:pt x="603281" y="76200"/>
                  </a:cubicBezTo>
                  <a:cubicBezTo>
                    <a:pt x="615255" y="82187"/>
                    <a:pt x="628681" y="84667"/>
                    <a:pt x="641381" y="88900"/>
                  </a:cubicBezTo>
                  <a:cubicBezTo>
                    <a:pt x="637148" y="135467"/>
                    <a:pt x="643467" y="184241"/>
                    <a:pt x="628681" y="228600"/>
                  </a:cubicBezTo>
                  <a:cubicBezTo>
                    <a:pt x="624448" y="241300"/>
                    <a:pt x="603453" y="237622"/>
                    <a:pt x="590581" y="241300"/>
                  </a:cubicBezTo>
                  <a:cubicBezTo>
                    <a:pt x="573798" y="246095"/>
                    <a:pt x="557194" y="252799"/>
                    <a:pt x="539781" y="254000"/>
                  </a:cubicBezTo>
                  <a:cubicBezTo>
                    <a:pt x="434114" y="261287"/>
                    <a:pt x="328114" y="262467"/>
                    <a:pt x="222281" y="266700"/>
                  </a:cubicBezTo>
                  <a:cubicBezTo>
                    <a:pt x="169368" y="278458"/>
                    <a:pt x="63892" y="315345"/>
                    <a:pt x="6381" y="279400"/>
                  </a:cubicBezTo>
                  <a:cubicBezTo>
                    <a:pt x="-7978" y="270425"/>
                    <a:pt x="6381" y="245533"/>
                    <a:pt x="6381" y="228600"/>
                  </a:cubicBezTo>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Text Box 157"/>
            <p:cNvSpPr txBox="1">
              <a:spLocks noChangeArrowheads="1"/>
            </p:cNvSpPr>
            <p:nvPr/>
          </p:nvSpPr>
          <p:spPr bwMode="auto">
            <a:xfrm>
              <a:off x="3238175" y="4423200"/>
              <a:ext cx="962025" cy="23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en-US" altLang="en-US" sz="1350" dirty="0">
                  <a:solidFill>
                    <a:srgbClr val="00B050"/>
                  </a:solidFill>
                </a:rPr>
                <a:t>Reuse</a:t>
              </a:r>
              <a:endParaRPr lang="en-US" altLang="en-US" sz="1350" b="1" dirty="0">
                <a:solidFill>
                  <a:srgbClr val="00B050"/>
                </a:solidFill>
              </a:endParaRPr>
            </a:p>
          </p:txBody>
        </p:sp>
        <p:pic>
          <p:nvPicPr>
            <p:cNvPr id="46" name="Picture 43" descr="Image result for clipart water fauc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7018" y="4096654"/>
              <a:ext cx="489329" cy="55267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Image result for clipart well drill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7683" y="4926199"/>
              <a:ext cx="459268" cy="494245"/>
            </a:xfrm>
            <a:prstGeom prst="rect">
              <a:avLst/>
            </a:prstGeom>
            <a:noFill/>
            <a:extLst>
              <a:ext uri="{909E8E84-426E-40DD-AFC4-6F175D3DCCD1}">
                <a14:hiddenFill xmlns:a14="http://schemas.microsoft.com/office/drawing/2010/main">
                  <a:solidFill>
                    <a:srgbClr val="FFFFFF"/>
                  </a:solidFill>
                </a14:hiddenFill>
              </a:ext>
            </a:extLst>
          </p:spPr>
        </p:pic>
        <p:sp>
          <p:nvSpPr>
            <p:cNvPr id="48" name="Freeform 156"/>
            <p:cNvSpPr>
              <a:spLocks/>
            </p:cNvSpPr>
            <p:nvPr/>
          </p:nvSpPr>
          <p:spPr bwMode="auto">
            <a:xfrm>
              <a:off x="2972901" y="3241744"/>
              <a:ext cx="510298" cy="401975"/>
            </a:xfrm>
            <a:custGeom>
              <a:avLst/>
              <a:gdLst>
                <a:gd name="T0" fmla="*/ 655 w 655"/>
                <a:gd name="T1" fmla="*/ 0 h 444"/>
                <a:gd name="T2" fmla="*/ 427 w 655"/>
                <a:gd name="T3" fmla="*/ 84 h 444"/>
                <a:gd name="T4" fmla="*/ 139 w 655"/>
                <a:gd name="T5" fmla="*/ 168 h 444"/>
                <a:gd name="T6" fmla="*/ 19 w 655"/>
                <a:gd name="T7" fmla="*/ 312 h 444"/>
                <a:gd name="T8" fmla="*/ 7 w 655"/>
                <a:gd name="T9" fmla="*/ 444 h 444"/>
              </a:gdLst>
              <a:ahLst/>
              <a:cxnLst>
                <a:cxn ang="0">
                  <a:pos x="T0" y="T1"/>
                </a:cxn>
                <a:cxn ang="0">
                  <a:pos x="T2" y="T3"/>
                </a:cxn>
                <a:cxn ang="0">
                  <a:pos x="T4" y="T5"/>
                </a:cxn>
                <a:cxn ang="0">
                  <a:pos x="T6" y="T7"/>
                </a:cxn>
                <a:cxn ang="0">
                  <a:pos x="T8" y="T9"/>
                </a:cxn>
              </a:cxnLst>
              <a:rect l="0" t="0" r="r" b="b"/>
              <a:pathLst>
                <a:path w="655" h="444">
                  <a:moveTo>
                    <a:pt x="655" y="0"/>
                  </a:moveTo>
                  <a:cubicBezTo>
                    <a:pt x="527" y="14"/>
                    <a:pt x="529" y="16"/>
                    <a:pt x="427" y="84"/>
                  </a:cubicBezTo>
                  <a:cubicBezTo>
                    <a:pt x="351" y="134"/>
                    <a:pt x="219" y="128"/>
                    <a:pt x="139" y="168"/>
                  </a:cubicBezTo>
                  <a:cubicBezTo>
                    <a:pt x="83" y="196"/>
                    <a:pt x="41" y="254"/>
                    <a:pt x="19" y="312"/>
                  </a:cubicBezTo>
                  <a:cubicBezTo>
                    <a:pt x="0" y="362"/>
                    <a:pt x="7" y="386"/>
                    <a:pt x="7" y="444"/>
                  </a:cubicBezTo>
                </a:path>
              </a:pathLst>
            </a:cu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cxnSp>
          <p:nvCxnSpPr>
            <p:cNvPr id="49" name="Straight Arrow Connector 48"/>
            <p:cNvCxnSpPr/>
            <p:nvPr/>
          </p:nvCxnSpPr>
          <p:spPr>
            <a:xfrm>
              <a:off x="4887350" y="3229196"/>
              <a:ext cx="334305" cy="447285"/>
            </a:xfrm>
            <a:prstGeom prst="straightConnector1">
              <a:avLst/>
            </a:prstGeom>
            <a:noFill/>
            <a:ln w="38100" cap="flat" cmpd="sng">
              <a:solidFill>
                <a:srgbClr val="FF505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a:xfrm flipH="1">
              <a:off x="4024147" y="2783982"/>
              <a:ext cx="299273" cy="280450"/>
            </a:xfrm>
            <a:prstGeom prst="straightConnector1">
              <a:avLst/>
            </a:prstGeom>
            <a:noFill/>
            <a:ln w="38100" cap="flat" cmpd="sng">
              <a:solidFill>
                <a:srgbClr val="0070C0"/>
              </a:solidFill>
              <a:prstDash val="solid"/>
              <a:round/>
              <a:headEnd type="none" w="sm" len="sm"/>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4" name="Text Box 89"/>
          <p:cNvSpPr txBox="1">
            <a:spLocks noChangeArrowheads="1"/>
          </p:cNvSpPr>
          <p:nvPr/>
        </p:nvSpPr>
        <p:spPr bwMode="auto">
          <a:xfrm>
            <a:off x="865889" y="1433223"/>
            <a:ext cx="2630381" cy="1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solidFill>
                  <a:srgbClr val="FF5050"/>
                </a:solidFill>
                <a:latin typeface="Times New Roman" panose="02020603050405020304" pitchFamily="18" charset="0"/>
              </a:rPr>
              <a:t>   Diversion</a:t>
            </a:r>
          </a:p>
          <a:p>
            <a:r>
              <a:rPr lang="en-US" altLang="en-US" sz="1600" b="1" dirty="0">
                <a:solidFill>
                  <a:srgbClr val="FF5050"/>
                </a:solidFill>
                <a:latin typeface="Times New Roman" panose="02020603050405020304" pitchFamily="18" charset="0"/>
              </a:rPr>
              <a:t>+ Aquifer recharge</a:t>
            </a:r>
          </a:p>
          <a:p>
            <a:r>
              <a:rPr lang="en-US" altLang="en-US" sz="1600" b="1" dirty="0">
                <a:solidFill>
                  <a:srgbClr val="FF5050"/>
                </a:solidFill>
                <a:latin typeface="Times New Roman" panose="02020603050405020304" pitchFamily="18" charset="0"/>
              </a:rPr>
              <a:t>+ Evaporation </a:t>
            </a:r>
          </a:p>
          <a:p>
            <a:r>
              <a:rPr lang="en-US" altLang="en-US" sz="1600" b="1" dirty="0">
                <a:solidFill>
                  <a:srgbClr val="FF5050"/>
                </a:solidFill>
                <a:latin typeface="Times New Roman" panose="02020603050405020304" pitchFamily="18" charset="0"/>
              </a:rPr>
              <a:t>+ Lake addition</a:t>
            </a:r>
          </a:p>
          <a:p>
            <a:r>
              <a:rPr lang="en-US" altLang="en-US" sz="1600" b="1" dirty="0">
                <a:solidFill>
                  <a:srgbClr val="FF5050"/>
                </a:solidFill>
                <a:latin typeface="Times New Roman" panose="02020603050405020304" pitchFamily="18" charset="0"/>
              </a:rPr>
              <a:t>+ Downstream/bay outflow </a:t>
            </a:r>
            <a:endParaRPr lang="en-US" altLang="en-US" sz="1600" b="1" dirty="0">
              <a:solidFill>
                <a:srgbClr val="000099"/>
              </a:solidFill>
              <a:latin typeface="Times New Roman" panose="02020603050405020304" pitchFamily="18" charset="0"/>
            </a:endParaRPr>
          </a:p>
        </p:txBody>
      </p:sp>
      <p:sp>
        <p:nvSpPr>
          <p:cNvPr id="105" name="Text Box 162"/>
          <p:cNvSpPr txBox="1">
            <a:spLocks noChangeArrowheads="1"/>
          </p:cNvSpPr>
          <p:nvPr/>
        </p:nvSpPr>
        <p:spPr bwMode="auto">
          <a:xfrm>
            <a:off x="5116562" y="1179307"/>
            <a:ext cx="3108934" cy="18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dirty="0">
                <a:solidFill>
                  <a:srgbClr val="0033CC"/>
                </a:solidFill>
                <a:latin typeface="Times New Roman" panose="02020603050405020304" pitchFamily="18" charset="0"/>
              </a:rPr>
              <a:t>    Upstream inflow</a:t>
            </a:r>
          </a:p>
          <a:p>
            <a:r>
              <a:rPr lang="en-US" altLang="en-US" sz="1600" b="1" dirty="0">
                <a:solidFill>
                  <a:srgbClr val="0033CC"/>
                </a:solidFill>
                <a:latin typeface="Times New Roman" panose="02020603050405020304" pitchFamily="18" charset="0"/>
              </a:rPr>
              <a:t> + New Additional inflow</a:t>
            </a:r>
          </a:p>
          <a:p>
            <a:r>
              <a:rPr lang="en-US" altLang="en-US" sz="1600" b="1" dirty="0">
                <a:solidFill>
                  <a:srgbClr val="0033CC"/>
                </a:solidFill>
                <a:latin typeface="Times New Roman" panose="02020603050405020304" pitchFamily="18" charset="0"/>
              </a:rPr>
              <a:t> + Return flow</a:t>
            </a:r>
          </a:p>
          <a:p>
            <a:r>
              <a:rPr lang="en-US" altLang="en-US" sz="1600" b="1" dirty="0">
                <a:solidFill>
                  <a:srgbClr val="0033CC"/>
                </a:solidFill>
                <a:latin typeface="Times New Roman" panose="02020603050405020304" pitchFamily="18" charset="0"/>
              </a:rPr>
              <a:t> + Spring  discharge</a:t>
            </a:r>
          </a:p>
          <a:p>
            <a:r>
              <a:rPr lang="en-US" altLang="en-US" sz="1600" b="1" dirty="0">
                <a:solidFill>
                  <a:srgbClr val="0033CC"/>
                </a:solidFill>
                <a:latin typeface="Times New Roman" panose="02020603050405020304" pitchFamily="18" charset="0"/>
              </a:rPr>
              <a:t> + Lake release</a:t>
            </a:r>
          </a:p>
          <a:p>
            <a:r>
              <a:rPr lang="en-US" altLang="en-US" sz="1600" b="1" dirty="0">
                <a:solidFill>
                  <a:srgbClr val="0033CC"/>
                </a:solidFill>
                <a:latin typeface="Times New Roman" panose="02020603050405020304" pitchFamily="18" charset="0"/>
              </a:rPr>
              <a:t> + Treated reuse</a:t>
            </a:r>
          </a:p>
          <a:p>
            <a:r>
              <a:rPr lang="en-US" altLang="en-US" sz="1600" b="1" dirty="0">
                <a:solidFill>
                  <a:srgbClr val="0033CC"/>
                </a:solidFill>
                <a:latin typeface="Times New Roman" panose="02020603050405020304" pitchFamily="18" charset="0"/>
              </a:rPr>
              <a:t> + Project water</a:t>
            </a:r>
          </a:p>
        </p:txBody>
      </p:sp>
      <p:sp>
        <p:nvSpPr>
          <p:cNvPr id="106" name="Text Box 163"/>
          <p:cNvSpPr txBox="1">
            <a:spLocks noChangeArrowheads="1"/>
          </p:cNvSpPr>
          <p:nvPr/>
        </p:nvSpPr>
        <p:spPr bwMode="auto">
          <a:xfrm>
            <a:off x="3820304" y="1562100"/>
            <a:ext cx="546945" cy="85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950" b="1" dirty="0"/>
              <a:t>=</a:t>
            </a:r>
          </a:p>
        </p:txBody>
      </p:sp>
    </p:spTree>
    <p:extLst>
      <p:ext uri="{BB962C8B-B14F-4D97-AF65-F5344CB8AC3E}">
        <p14:creationId xmlns:p14="http://schemas.microsoft.com/office/powerpoint/2010/main" val="2852563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Stochastic Model</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grpSp>
        <p:nvGrpSpPr>
          <p:cNvPr id="7" name="Group 6">
            <a:extLst>
              <a:ext uri="{FF2B5EF4-FFF2-40B4-BE49-F238E27FC236}">
                <a16:creationId xmlns:a16="http://schemas.microsoft.com/office/drawing/2014/main" id="{FE8F600F-C1D9-41E7-A02F-1C8EDCC31EA4}"/>
              </a:ext>
            </a:extLst>
          </p:cNvPr>
          <p:cNvGrpSpPr/>
          <p:nvPr/>
        </p:nvGrpSpPr>
        <p:grpSpPr>
          <a:xfrm>
            <a:off x="685800" y="1363960"/>
            <a:ext cx="7772400" cy="3703340"/>
            <a:chOff x="725969" y="1274489"/>
            <a:chExt cx="7429194" cy="2949300"/>
          </a:xfrm>
          <a:solidFill>
            <a:sysClr val="window" lastClr="FFFFFF"/>
          </a:solidFill>
        </p:grpSpPr>
        <p:sp>
          <p:nvSpPr>
            <p:cNvPr id="8" name="Rectangle 149">
              <a:extLst>
                <a:ext uri="{FF2B5EF4-FFF2-40B4-BE49-F238E27FC236}">
                  <a16:creationId xmlns:a16="http://schemas.microsoft.com/office/drawing/2014/main" id="{18C7E017-4AA1-4F42-838F-8108D8CE1CBA}"/>
                </a:ext>
              </a:extLst>
            </p:cNvPr>
            <p:cNvSpPr>
              <a:spLocks noChangeAspect="1" noChangeArrowheads="1"/>
            </p:cNvSpPr>
            <p:nvPr/>
          </p:nvSpPr>
          <p:spPr bwMode="auto">
            <a:xfrm>
              <a:off x="725969" y="2167637"/>
              <a:ext cx="1688425" cy="1173902"/>
            </a:xfrm>
            <a:prstGeom prst="rect">
              <a:avLst/>
            </a:prstGeom>
            <a:solidFill>
              <a:schemeClr val="accent1">
                <a:lumMod val="40000"/>
                <a:lumOff val="60000"/>
              </a:schemeClr>
            </a:solidFill>
            <a:ln w="9525">
              <a:solidFill>
                <a:sysClr val="windowText" lastClr="000000"/>
              </a:solidFill>
              <a:miter lim="800000"/>
              <a:headEnd/>
              <a:tailEnd/>
            </a:ln>
            <a:effectLst/>
            <a:extLst/>
          </p:spPr>
          <p:txBody>
            <a:bodyPr wrap="square" anchor="ctr"/>
            <a:lstStyle/>
            <a:p>
              <a:pPr algn="ctr" defTabSz="761970">
                <a:defRPr/>
              </a:pPr>
              <a:r>
                <a:rPr lang="en-US" altLang="en-US" sz="1500" b="1" kern="0" dirty="0">
                  <a:solidFill>
                    <a:prstClr val="black"/>
                  </a:solidFill>
                  <a:latin typeface="Arial" panose="020B0604020202020204" pitchFamily="34" charset="0"/>
                  <a:cs typeface="Arial" panose="020B0604020202020204" pitchFamily="34" charset="0"/>
                </a:rPr>
                <a:t>Energy and water projects &amp; retrofits, crop mix, herd size, irrigation to dry, dry to pasture</a:t>
              </a:r>
            </a:p>
          </p:txBody>
        </p:sp>
        <p:sp>
          <p:nvSpPr>
            <p:cNvPr id="9" name="Oval 152">
              <a:extLst>
                <a:ext uri="{FF2B5EF4-FFF2-40B4-BE49-F238E27FC236}">
                  <a16:creationId xmlns:a16="http://schemas.microsoft.com/office/drawing/2014/main" id="{C78B5DF8-946F-401A-9325-64E3AB91F8E5}"/>
                </a:ext>
              </a:extLst>
            </p:cNvPr>
            <p:cNvSpPr>
              <a:spLocks noChangeAspect="1" noChangeArrowheads="1"/>
            </p:cNvSpPr>
            <p:nvPr/>
          </p:nvSpPr>
          <p:spPr bwMode="auto">
            <a:xfrm>
              <a:off x="3965490" y="1674515"/>
              <a:ext cx="1173345" cy="198622"/>
            </a:xfrm>
            <a:prstGeom prst="ellipse">
              <a:avLst/>
            </a:prstGeom>
            <a:solidFill>
              <a:schemeClr val="accent1">
                <a:lumMod val="40000"/>
                <a:lumOff val="60000"/>
              </a:schemeClr>
            </a:solidFill>
            <a:ln w="9525">
              <a:solidFill>
                <a:sysClr val="windowText" lastClr="000000"/>
              </a:solidFill>
              <a:round/>
              <a:headEnd/>
              <a:tailEnd/>
            </a:ln>
            <a:effectLst/>
            <a:extLst/>
          </p:spPr>
          <p:txBody>
            <a:bodyPr wrap="none" anchor="ctr"/>
            <a:lstStyle/>
            <a:p>
              <a:pPr algn="ctr" defTabSz="761970">
                <a:defRPr/>
              </a:pPr>
              <a:r>
                <a:rPr lang="en-US" altLang="en-US" sz="1500" kern="0" dirty="0" err="1">
                  <a:solidFill>
                    <a:prstClr val="black"/>
                  </a:solidFill>
                  <a:latin typeface="Arial" panose="020B0604020202020204" pitchFamily="34" charset="0"/>
                  <a:cs typeface="Arial" panose="020B0604020202020204" pitchFamily="34" charset="0"/>
                </a:rPr>
                <a:t>HDry</a:t>
              </a:r>
              <a:endParaRPr lang="en-US" altLang="en-US" sz="1500" kern="0" dirty="0">
                <a:solidFill>
                  <a:prstClr val="black"/>
                </a:solidFill>
                <a:latin typeface="Arial" panose="020B0604020202020204" pitchFamily="34" charset="0"/>
                <a:cs typeface="Arial" panose="020B0604020202020204" pitchFamily="34" charset="0"/>
              </a:endParaRPr>
            </a:p>
          </p:txBody>
        </p:sp>
        <p:sp>
          <p:nvSpPr>
            <p:cNvPr id="10" name="Oval 153">
              <a:extLst>
                <a:ext uri="{FF2B5EF4-FFF2-40B4-BE49-F238E27FC236}">
                  <a16:creationId xmlns:a16="http://schemas.microsoft.com/office/drawing/2014/main" id="{891E241C-33CB-4C84-AACB-2B384F124CAA}"/>
                </a:ext>
              </a:extLst>
            </p:cNvPr>
            <p:cNvSpPr>
              <a:spLocks noChangeAspect="1" noChangeArrowheads="1"/>
            </p:cNvSpPr>
            <p:nvPr/>
          </p:nvSpPr>
          <p:spPr bwMode="auto">
            <a:xfrm>
              <a:off x="3966012" y="3437000"/>
              <a:ext cx="1173345" cy="198622"/>
            </a:xfrm>
            <a:prstGeom prst="ellipse">
              <a:avLst/>
            </a:prstGeom>
            <a:solidFill>
              <a:schemeClr val="accent1">
                <a:lumMod val="40000"/>
                <a:lumOff val="60000"/>
              </a:schemeClr>
            </a:solidFill>
            <a:ln w="9525">
              <a:solidFill>
                <a:sysClr val="windowText" lastClr="000000"/>
              </a:solidFill>
              <a:round/>
              <a:headEnd/>
              <a:tailEnd/>
            </a:ln>
            <a:effectLst/>
            <a:extLst/>
          </p:spPr>
          <p:txBody>
            <a:bodyPr wrap="none" anchor="ctr"/>
            <a:lstStyle/>
            <a:p>
              <a:pPr algn="ctr" defTabSz="761970">
                <a:defRPr/>
              </a:pPr>
              <a:r>
                <a:rPr lang="en-US" altLang="en-US" sz="1500" kern="0" dirty="0">
                  <a:solidFill>
                    <a:prstClr val="black"/>
                  </a:solidFill>
                  <a:latin typeface="Arial" panose="020B0604020202020204" pitchFamily="34" charset="0"/>
                  <a:cs typeface="Arial" panose="020B0604020202020204" pitchFamily="34" charset="0"/>
                </a:rPr>
                <a:t>Wet</a:t>
              </a:r>
            </a:p>
          </p:txBody>
        </p:sp>
        <p:sp>
          <p:nvSpPr>
            <p:cNvPr id="11" name="Oval 154">
              <a:extLst>
                <a:ext uri="{FF2B5EF4-FFF2-40B4-BE49-F238E27FC236}">
                  <a16:creationId xmlns:a16="http://schemas.microsoft.com/office/drawing/2014/main" id="{6B8D82E2-4F79-4D9D-A534-74AE2520DD0A}"/>
                </a:ext>
              </a:extLst>
            </p:cNvPr>
            <p:cNvSpPr>
              <a:spLocks noChangeAspect="1" noChangeArrowheads="1"/>
            </p:cNvSpPr>
            <p:nvPr/>
          </p:nvSpPr>
          <p:spPr bwMode="auto">
            <a:xfrm>
              <a:off x="3966012" y="2556520"/>
              <a:ext cx="1173345" cy="198196"/>
            </a:xfrm>
            <a:prstGeom prst="ellipse">
              <a:avLst/>
            </a:prstGeom>
            <a:solidFill>
              <a:schemeClr val="accent1">
                <a:lumMod val="40000"/>
                <a:lumOff val="60000"/>
              </a:schemeClr>
            </a:solidFill>
            <a:ln w="9525">
              <a:solidFill>
                <a:sysClr val="windowText" lastClr="000000"/>
              </a:solidFill>
              <a:round/>
              <a:headEnd/>
              <a:tailEnd/>
            </a:ln>
            <a:effectLst/>
            <a:extLst/>
          </p:spPr>
          <p:txBody>
            <a:bodyPr wrap="none" anchor="ctr"/>
            <a:lstStyle/>
            <a:p>
              <a:pPr algn="ctr" defTabSz="761970">
                <a:defRPr/>
              </a:pPr>
              <a:r>
                <a:rPr lang="en-US" altLang="en-US" sz="1500" kern="0" dirty="0" err="1">
                  <a:solidFill>
                    <a:prstClr val="black"/>
                  </a:solidFill>
                  <a:latin typeface="Arial" panose="020B0604020202020204" pitchFamily="34" charset="0"/>
                  <a:cs typeface="Arial" panose="020B0604020202020204" pitchFamily="34" charset="0"/>
                </a:rPr>
                <a:t>DNormal</a:t>
              </a:r>
              <a:endParaRPr lang="en-US" altLang="en-US" sz="1500" kern="0" dirty="0">
                <a:solidFill>
                  <a:prstClr val="black"/>
                </a:solidFill>
                <a:latin typeface="Arial" panose="020B0604020202020204" pitchFamily="34" charset="0"/>
                <a:cs typeface="Arial" panose="020B0604020202020204" pitchFamily="34" charset="0"/>
              </a:endParaRPr>
            </a:p>
          </p:txBody>
        </p:sp>
        <p:sp>
          <p:nvSpPr>
            <p:cNvPr id="12" name="Text Box 155">
              <a:extLst>
                <a:ext uri="{FF2B5EF4-FFF2-40B4-BE49-F238E27FC236}">
                  <a16:creationId xmlns:a16="http://schemas.microsoft.com/office/drawing/2014/main" id="{D87482F1-E1BA-4290-961E-AD539FEBB7AE}"/>
                </a:ext>
              </a:extLst>
            </p:cNvPr>
            <p:cNvSpPr txBox="1">
              <a:spLocks noChangeArrowheads="1"/>
            </p:cNvSpPr>
            <p:nvPr/>
          </p:nvSpPr>
          <p:spPr bwMode="auto">
            <a:xfrm>
              <a:off x="6712450" y="1773826"/>
              <a:ext cx="1442713" cy="196088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79388" algn="l"/>
                </a:tabLst>
                <a:defRPr>
                  <a:solidFill>
                    <a:schemeClr val="tx1"/>
                  </a:solidFill>
                  <a:latin typeface="Arial" panose="020B0604020202020204" pitchFamily="34" charset="0"/>
                </a:defRPr>
              </a:lvl1pPr>
              <a:lvl2pPr>
                <a:tabLst>
                  <a:tab pos="179388" algn="l"/>
                </a:tabLst>
                <a:defRPr>
                  <a:solidFill>
                    <a:schemeClr val="tx1"/>
                  </a:solidFill>
                  <a:latin typeface="Arial" panose="020B0604020202020204" pitchFamily="34" charset="0"/>
                </a:defRPr>
              </a:lvl2pPr>
              <a:lvl3pPr>
                <a:tabLst>
                  <a:tab pos="179388" algn="l"/>
                </a:tabLst>
                <a:defRPr>
                  <a:solidFill>
                    <a:schemeClr val="tx1"/>
                  </a:solidFill>
                  <a:latin typeface="Arial" panose="020B0604020202020204" pitchFamily="34" charset="0"/>
                </a:defRPr>
              </a:lvl3pPr>
              <a:lvl4pPr>
                <a:tabLst>
                  <a:tab pos="179388" algn="l"/>
                </a:tabLst>
                <a:defRPr>
                  <a:solidFill>
                    <a:schemeClr val="tx1"/>
                  </a:solidFill>
                  <a:latin typeface="Arial" panose="020B0604020202020204" pitchFamily="34" charset="0"/>
                </a:defRPr>
              </a:lvl4pPr>
              <a:lvl5pPr>
                <a:tabLst>
                  <a:tab pos="179388" algn="l"/>
                </a:tabLst>
                <a:defRPr>
                  <a:solidFill>
                    <a:schemeClr val="tx1"/>
                  </a:solidFill>
                  <a:latin typeface="Arial" panose="020B0604020202020204" pitchFamily="34" charset="0"/>
                </a:defRPr>
              </a:lvl5pPr>
              <a:lvl6pPr fontAlgn="base">
                <a:spcBef>
                  <a:spcPct val="0"/>
                </a:spcBef>
                <a:spcAft>
                  <a:spcPct val="0"/>
                </a:spcAft>
                <a:tabLst>
                  <a:tab pos="179388" algn="l"/>
                </a:tabLst>
                <a:defRPr>
                  <a:solidFill>
                    <a:schemeClr val="tx1"/>
                  </a:solidFill>
                  <a:latin typeface="Arial" panose="020B0604020202020204" pitchFamily="34" charset="0"/>
                </a:defRPr>
              </a:lvl6pPr>
              <a:lvl7pPr fontAlgn="base">
                <a:spcBef>
                  <a:spcPct val="0"/>
                </a:spcBef>
                <a:spcAft>
                  <a:spcPct val="0"/>
                </a:spcAft>
                <a:tabLst>
                  <a:tab pos="179388" algn="l"/>
                </a:tabLst>
                <a:defRPr>
                  <a:solidFill>
                    <a:schemeClr val="tx1"/>
                  </a:solidFill>
                  <a:latin typeface="Arial" panose="020B0604020202020204" pitchFamily="34" charset="0"/>
                </a:defRPr>
              </a:lvl7pPr>
              <a:lvl8pPr fontAlgn="base">
                <a:spcBef>
                  <a:spcPct val="0"/>
                </a:spcBef>
                <a:spcAft>
                  <a:spcPct val="0"/>
                </a:spcAft>
                <a:tabLst>
                  <a:tab pos="179388" algn="l"/>
                </a:tabLst>
                <a:defRPr>
                  <a:solidFill>
                    <a:schemeClr val="tx1"/>
                  </a:solidFill>
                  <a:latin typeface="Arial" panose="020B0604020202020204" pitchFamily="34" charset="0"/>
                </a:defRPr>
              </a:lvl8pPr>
              <a:lvl9pPr fontAlgn="base">
                <a:spcBef>
                  <a:spcPct val="0"/>
                </a:spcBef>
                <a:spcAft>
                  <a:spcPct val="0"/>
                </a:spcAft>
                <a:tabLst>
                  <a:tab pos="179388" algn="l"/>
                </a:tabLst>
                <a:defRPr>
                  <a:solidFill>
                    <a:schemeClr val="tx1"/>
                  </a:solidFill>
                  <a:latin typeface="Arial" panose="020B0604020202020204" pitchFamily="34" charset="0"/>
                </a:defRPr>
              </a:lvl9pPr>
            </a:lstStyle>
            <a:p>
              <a:pPr defTabSz="761970">
                <a:tabLst>
                  <a:tab pos="149484" algn="l"/>
                </a:tabLst>
                <a:defRPr/>
              </a:pPr>
              <a:r>
                <a:rPr lang="en-US" altLang="en-US" sz="1400" b="1" kern="0" dirty="0">
                  <a:solidFill>
                    <a:prstClr val="black"/>
                  </a:solidFill>
                  <a:cs typeface="Arial" panose="020B0604020202020204" pitchFamily="34" charset="0"/>
                </a:rPr>
                <a:t>State of nature specific</a:t>
              </a:r>
            </a:p>
            <a:p>
              <a:pPr marL="238115" indent="-238115" defTabSz="761970">
                <a:buFont typeface="Arial" panose="020B0604020202020204" pitchFamily="34" charset="0"/>
                <a:buChar char="•"/>
                <a:tabLst>
                  <a:tab pos="149484" algn="l"/>
                </a:tabLst>
                <a:defRPr/>
              </a:pPr>
              <a:r>
                <a:rPr lang="en-US" altLang="en-US" sz="1400" kern="0" dirty="0">
                  <a:solidFill>
                    <a:prstClr val="black"/>
                  </a:solidFill>
                  <a:cs typeface="Arial" panose="020B0604020202020204" pitchFamily="34" charset="0"/>
                </a:rPr>
                <a:t>Ag &amp; M/I use</a:t>
              </a:r>
            </a:p>
            <a:p>
              <a:pPr marL="238115" indent="-238115" defTabSz="761970">
                <a:buFont typeface="Arial" panose="020B0604020202020204" pitchFamily="34" charset="0"/>
                <a:buChar char="•"/>
                <a:tabLst>
                  <a:tab pos="149484" algn="l"/>
                </a:tabLst>
                <a:defRPr/>
              </a:pPr>
              <a:r>
                <a:rPr lang="en-US" altLang="en-US" sz="1400" kern="0" dirty="0">
                  <a:solidFill>
                    <a:prstClr val="black"/>
                  </a:solidFill>
                  <a:cs typeface="Arial" panose="020B0604020202020204" pitchFamily="34" charset="0"/>
                </a:rPr>
                <a:t>Water trades</a:t>
              </a:r>
            </a:p>
            <a:p>
              <a:pPr marL="238115" indent="-238115" defTabSz="761970">
                <a:buFont typeface="Arial" panose="020B0604020202020204" pitchFamily="34" charset="0"/>
                <a:buChar char="•"/>
                <a:tabLst>
                  <a:tab pos="149484" algn="l"/>
                </a:tabLst>
                <a:defRPr/>
              </a:pPr>
              <a:r>
                <a:rPr lang="en-US" altLang="en-US" sz="1400" kern="0" dirty="0">
                  <a:solidFill>
                    <a:prstClr val="black"/>
                  </a:solidFill>
                  <a:cs typeface="Arial" panose="020B0604020202020204" pitchFamily="34" charset="0"/>
                </a:rPr>
                <a:t>Water projects </a:t>
              </a:r>
              <a:r>
                <a:rPr lang="en-US" altLang="en-US" sz="1400" kern="0" dirty="0" smtClean="0">
                  <a:solidFill>
                    <a:prstClr val="black"/>
                  </a:solidFill>
                  <a:cs typeface="Arial" panose="020B0604020202020204" pitchFamily="34" charset="0"/>
                </a:rPr>
                <a:t>flow</a:t>
              </a:r>
              <a:endParaRPr lang="en-US" altLang="en-US" sz="1400" kern="0" dirty="0">
                <a:solidFill>
                  <a:prstClr val="black"/>
                </a:solidFill>
                <a:cs typeface="Arial" panose="020B0604020202020204" pitchFamily="34" charset="0"/>
              </a:endParaRPr>
            </a:p>
            <a:p>
              <a:pPr marL="238115" indent="-238115" defTabSz="761970">
                <a:buFont typeface="Arial" panose="020B0604020202020204" pitchFamily="34" charset="0"/>
                <a:buChar char="•"/>
                <a:tabLst>
                  <a:tab pos="149484" algn="l"/>
                </a:tabLst>
                <a:defRPr/>
              </a:pPr>
              <a:r>
                <a:rPr lang="en-US" altLang="en-US" sz="1400" kern="0" dirty="0">
                  <a:solidFill>
                    <a:prstClr val="black"/>
                  </a:solidFill>
                  <a:cs typeface="Arial" panose="020B0604020202020204" pitchFamily="34" charset="0"/>
                </a:rPr>
                <a:t>Spring flow</a:t>
              </a:r>
            </a:p>
            <a:p>
              <a:pPr marL="238115" indent="-238115" defTabSz="761970">
                <a:buFont typeface="Arial" panose="020B0604020202020204" pitchFamily="34" charset="0"/>
                <a:buChar char="•"/>
                <a:tabLst>
                  <a:tab pos="149484" algn="l"/>
                </a:tabLst>
                <a:defRPr/>
              </a:pPr>
              <a:r>
                <a:rPr lang="en-US" altLang="en-US" sz="1400" kern="0" dirty="0">
                  <a:solidFill>
                    <a:prstClr val="black"/>
                  </a:solidFill>
                  <a:cs typeface="Arial" panose="020B0604020202020204" pitchFamily="34" charset="0"/>
                </a:rPr>
                <a:t>Aquifer elevation</a:t>
              </a:r>
            </a:p>
            <a:p>
              <a:pPr marL="238115" indent="-238115" defTabSz="761970">
                <a:buFont typeface="Arial" panose="020B0604020202020204" pitchFamily="34" charset="0"/>
                <a:buChar char="•"/>
                <a:tabLst>
                  <a:tab pos="149484" algn="l"/>
                </a:tabLst>
                <a:defRPr/>
              </a:pPr>
              <a:r>
                <a:rPr lang="en-US" altLang="en-US" sz="1400" kern="0" dirty="0">
                  <a:solidFill>
                    <a:prstClr val="black"/>
                  </a:solidFill>
                  <a:cs typeface="Arial" panose="020B0604020202020204" pitchFamily="34" charset="0"/>
                </a:rPr>
                <a:t>Aquifer Storage</a:t>
              </a:r>
            </a:p>
          </p:txBody>
        </p:sp>
        <p:sp>
          <p:nvSpPr>
            <p:cNvPr id="13" name="Line 158">
              <a:extLst>
                <a:ext uri="{FF2B5EF4-FFF2-40B4-BE49-F238E27FC236}">
                  <a16:creationId xmlns:a16="http://schemas.microsoft.com/office/drawing/2014/main" id="{6E1C058F-93EE-40B8-BF8A-519F1181E14A}"/>
                </a:ext>
              </a:extLst>
            </p:cNvPr>
            <p:cNvSpPr>
              <a:spLocks noChangeShapeType="1"/>
            </p:cNvSpPr>
            <p:nvPr/>
          </p:nvSpPr>
          <p:spPr bwMode="auto">
            <a:xfrm>
              <a:off x="5098013" y="2116647"/>
              <a:ext cx="1627610" cy="0"/>
            </a:xfrm>
            <a:prstGeom prst="line">
              <a:avLst/>
            </a:prstGeom>
            <a:grpFill/>
            <a:ln w="12700">
              <a:solidFill>
                <a:sysClr val="windowText" lastClr="00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61970">
                <a:defRPr/>
              </a:pPr>
              <a:endParaRPr lang="en-US" sz="1500" kern="0">
                <a:solidFill>
                  <a:prstClr val="black"/>
                </a:solidFill>
                <a:latin typeface="Arial" panose="020B0604020202020204" pitchFamily="34" charset="0"/>
                <a:cs typeface="Arial" panose="020B0604020202020204" pitchFamily="34" charset="0"/>
              </a:endParaRPr>
            </a:p>
          </p:txBody>
        </p:sp>
        <p:sp>
          <p:nvSpPr>
            <p:cNvPr id="14" name="Line 159">
              <a:extLst>
                <a:ext uri="{FF2B5EF4-FFF2-40B4-BE49-F238E27FC236}">
                  <a16:creationId xmlns:a16="http://schemas.microsoft.com/office/drawing/2014/main" id="{356E411B-7EA9-47C3-9547-C91D44FA443E}"/>
                </a:ext>
              </a:extLst>
            </p:cNvPr>
            <p:cNvSpPr>
              <a:spLocks noChangeShapeType="1"/>
            </p:cNvSpPr>
            <p:nvPr/>
          </p:nvSpPr>
          <p:spPr bwMode="auto">
            <a:xfrm>
              <a:off x="4999625" y="3012572"/>
              <a:ext cx="1726000" cy="0"/>
            </a:xfrm>
            <a:prstGeom prst="line">
              <a:avLst/>
            </a:prstGeom>
            <a:grpFill/>
            <a:ln w="12700">
              <a:solidFill>
                <a:sysClr val="windowText" lastClr="00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61970">
                <a:defRPr/>
              </a:pPr>
              <a:endParaRPr lang="en-US" sz="1500" kern="0">
                <a:solidFill>
                  <a:prstClr val="black"/>
                </a:solidFill>
                <a:latin typeface="Arial" panose="020B0604020202020204" pitchFamily="34" charset="0"/>
                <a:cs typeface="Arial" panose="020B0604020202020204" pitchFamily="34" charset="0"/>
              </a:endParaRPr>
            </a:p>
          </p:txBody>
        </p:sp>
        <p:sp>
          <p:nvSpPr>
            <p:cNvPr id="15" name="Line 160">
              <a:extLst>
                <a:ext uri="{FF2B5EF4-FFF2-40B4-BE49-F238E27FC236}">
                  <a16:creationId xmlns:a16="http://schemas.microsoft.com/office/drawing/2014/main" id="{7371F597-CE91-43BE-815E-5864FF697964}"/>
                </a:ext>
              </a:extLst>
            </p:cNvPr>
            <p:cNvSpPr>
              <a:spLocks noChangeShapeType="1"/>
            </p:cNvSpPr>
            <p:nvPr/>
          </p:nvSpPr>
          <p:spPr bwMode="auto">
            <a:xfrm>
              <a:off x="4999625" y="3871643"/>
              <a:ext cx="1726000" cy="0"/>
            </a:xfrm>
            <a:prstGeom prst="line">
              <a:avLst/>
            </a:prstGeom>
            <a:grpFill/>
            <a:ln w="12700">
              <a:solidFill>
                <a:sysClr val="windowText" lastClr="00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61970">
                <a:defRPr/>
              </a:pPr>
              <a:endParaRPr lang="en-US" sz="1500" kern="0">
                <a:solidFill>
                  <a:prstClr val="black"/>
                </a:solidFill>
                <a:latin typeface="Arial" panose="020B0604020202020204" pitchFamily="34" charset="0"/>
                <a:cs typeface="Arial" panose="020B0604020202020204" pitchFamily="34" charset="0"/>
              </a:endParaRPr>
            </a:p>
          </p:txBody>
        </p:sp>
        <p:sp>
          <p:nvSpPr>
            <p:cNvPr id="16" name="Line 161">
              <a:extLst>
                <a:ext uri="{FF2B5EF4-FFF2-40B4-BE49-F238E27FC236}">
                  <a16:creationId xmlns:a16="http://schemas.microsoft.com/office/drawing/2014/main" id="{F925A562-6A75-4556-A3DB-AF82C4B149B2}"/>
                </a:ext>
              </a:extLst>
            </p:cNvPr>
            <p:cNvSpPr>
              <a:spLocks noChangeShapeType="1"/>
            </p:cNvSpPr>
            <p:nvPr/>
          </p:nvSpPr>
          <p:spPr bwMode="auto">
            <a:xfrm flipV="1">
              <a:off x="6725624" y="1556490"/>
              <a:ext cx="0" cy="2315153"/>
            </a:xfrm>
            <a:prstGeom prst="line">
              <a:avLst/>
            </a:prstGeom>
            <a:grpFill/>
            <a:ln w="12700">
              <a:solidFill>
                <a:sysClr val="windowText" lastClr="00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61970">
                <a:defRPr/>
              </a:pPr>
              <a:endParaRPr lang="en-US" sz="1500" kern="0">
                <a:solidFill>
                  <a:prstClr val="black"/>
                </a:solidFill>
                <a:latin typeface="Arial" panose="020B0604020202020204" pitchFamily="34" charset="0"/>
                <a:cs typeface="Arial" panose="020B0604020202020204" pitchFamily="34" charset="0"/>
              </a:endParaRPr>
            </a:p>
          </p:txBody>
        </p:sp>
        <p:sp>
          <p:nvSpPr>
            <p:cNvPr id="17" name="Line 166">
              <a:extLst>
                <a:ext uri="{FF2B5EF4-FFF2-40B4-BE49-F238E27FC236}">
                  <a16:creationId xmlns:a16="http://schemas.microsoft.com/office/drawing/2014/main" id="{D5E2DA5F-B3F2-4CE8-B27B-DC82FB18BDE5}"/>
                </a:ext>
              </a:extLst>
            </p:cNvPr>
            <p:cNvSpPr>
              <a:spLocks noChangeShapeType="1"/>
            </p:cNvSpPr>
            <p:nvPr/>
          </p:nvSpPr>
          <p:spPr bwMode="auto">
            <a:xfrm flipH="1" flipV="1">
              <a:off x="1638686" y="1532019"/>
              <a:ext cx="5086938" cy="15462"/>
            </a:xfrm>
            <a:prstGeom prst="line">
              <a:avLst/>
            </a:prstGeom>
            <a:grpFill/>
            <a:ln w="12700">
              <a:solidFill>
                <a:sysClr val="windowText" lastClr="00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61970">
                <a:defRPr/>
              </a:pPr>
              <a:endParaRPr lang="en-US" sz="1500" kern="0">
                <a:solidFill>
                  <a:prstClr val="black"/>
                </a:solidFill>
                <a:latin typeface="Arial" panose="020B0604020202020204" pitchFamily="34" charset="0"/>
                <a:cs typeface="Arial" panose="020B0604020202020204" pitchFamily="34" charset="0"/>
              </a:endParaRPr>
            </a:p>
          </p:txBody>
        </p:sp>
        <p:sp>
          <p:nvSpPr>
            <p:cNvPr id="18" name="Text Box 167">
              <a:extLst>
                <a:ext uri="{FF2B5EF4-FFF2-40B4-BE49-F238E27FC236}">
                  <a16:creationId xmlns:a16="http://schemas.microsoft.com/office/drawing/2014/main" id="{C1260061-28B3-4EAB-8120-5957DA1E27D2}"/>
                </a:ext>
              </a:extLst>
            </p:cNvPr>
            <p:cNvSpPr txBox="1">
              <a:spLocks noChangeArrowheads="1"/>
            </p:cNvSpPr>
            <p:nvPr/>
          </p:nvSpPr>
          <p:spPr bwMode="auto">
            <a:xfrm>
              <a:off x="2524504" y="1274489"/>
              <a:ext cx="3055452" cy="24376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1970">
                <a:defRPr/>
              </a:pPr>
              <a:r>
                <a:rPr lang="en-US" altLang="en-US" sz="1500" kern="0" dirty="0">
                  <a:solidFill>
                    <a:prstClr val="black"/>
                  </a:solidFill>
                  <a:latin typeface="Arial" panose="020B0604020202020204" pitchFamily="34" charset="0"/>
                  <a:cs typeface="Arial" panose="020B0604020202020204" pitchFamily="34" charset="0"/>
                </a:rPr>
                <a:t>Aquifer Storage and River Flow Identity</a:t>
              </a:r>
            </a:p>
          </p:txBody>
        </p:sp>
        <p:sp>
          <p:nvSpPr>
            <p:cNvPr id="19" name="Line 168">
              <a:extLst>
                <a:ext uri="{FF2B5EF4-FFF2-40B4-BE49-F238E27FC236}">
                  <a16:creationId xmlns:a16="http://schemas.microsoft.com/office/drawing/2014/main" id="{0C9ECAEA-5F0D-438B-BB7E-ABCFC6CC53EC}"/>
                </a:ext>
              </a:extLst>
            </p:cNvPr>
            <p:cNvSpPr>
              <a:spLocks noChangeShapeType="1"/>
            </p:cNvSpPr>
            <p:nvPr/>
          </p:nvSpPr>
          <p:spPr bwMode="auto">
            <a:xfrm>
              <a:off x="1638686" y="1547481"/>
              <a:ext cx="6697" cy="627724"/>
            </a:xfrm>
            <a:prstGeom prst="line">
              <a:avLst/>
            </a:prstGeom>
            <a:grpFill/>
            <a:ln w="12700">
              <a:solidFill>
                <a:sysClr val="windowText" lastClr="00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761970">
                <a:defRPr/>
              </a:pPr>
              <a:endParaRPr lang="en-US" sz="1500" kern="0">
                <a:solidFill>
                  <a:prstClr val="black"/>
                </a:solidFill>
                <a:latin typeface="Arial" panose="020B0604020202020204" pitchFamily="34" charset="0"/>
                <a:cs typeface="Arial" panose="020B0604020202020204" pitchFamily="34" charset="0"/>
              </a:endParaRPr>
            </a:p>
          </p:txBody>
        </p:sp>
        <p:sp>
          <p:nvSpPr>
            <p:cNvPr id="20" name="Oval 152">
              <a:extLst>
                <a:ext uri="{FF2B5EF4-FFF2-40B4-BE49-F238E27FC236}">
                  <a16:creationId xmlns:a16="http://schemas.microsoft.com/office/drawing/2014/main" id="{E417C776-F54E-4848-A164-0D199F4B07D6}"/>
                </a:ext>
              </a:extLst>
            </p:cNvPr>
            <p:cNvSpPr>
              <a:spLocks noChangeAspect="1" noChangeArrowheads="1"/>
            </p:cNvSpPr>
            <p:nvPr/>
          </p:nvSpPr>
          <p:spPr bwMode="auto">
            <a:xfrm>
              <a:off x="3966013" y="1968598"/>
              <a:ext cx="1173345" cy="198622"/>
            </a:xfrm>
            <a:prstGeom prst="ellipse">
              <a:avLst/>
            </a:prstGeom>
            <a:solidFill>
              <a:schemeClr val="accent1">
                <a:lumMod val="40000"/>
                <a:lumOff val="60000"/>
              </a:schemeClr>
            </a:solidFill>
            <a:ln w="9525">
              <a:solidFill>
                <a:sysClr val="windowText" lastClr="000000"/>
              </a:solidFill>
              <a:round/>
              <a:headEnd/>
              <a:tailEnd/>
            </a:ln>
            <a:effectLst/>
            <a:extLst/>
          </p:spPr>
          <p:txBody>
            <a:bodyPr wrap="none" anchor="ctr"/>
            <a:lstStyle/>
            <a:p>
              <a:pPr algn="ctr" defTabSz="761970">
                <a:defRPr/>
              </a:pPr>
              <a:r>
                <a:rPr lang="en-US" altLang="en-US" sz="1500" kern="0" dirty="0" err="1">
                  <a:solidFill>
                    <a:prstClr val="black"/>
                  </a:solidFill>
                  <a:latin typeface="Arial" panose="020B0604020202020204" pitchFamily="34" charset="0"/>
                  <a:cs typeface="Arial" panose="020B0604020202020204" pitchFamily="34" charset="0"/>
                </a:rPr>
                <a:t>MDry</a:t>
              </a:r>
              <a:endParaRPr lang="en-US" altLang="en-US" sz="1500" kern="0" dirty="0">
                <a:solidFill>
                  <a:prstClr val="black"/>
                </a:solidFill>
                <a:latin typeface="Arial" panose="020B0604020202020204" pitchFamily="34" charset="0"/>
                <a:cs typeface="Arial" panose="020B0604020202020204" pitchFamily="34" charset="0"/>
              </a:endParaRPr>
            </a:p>
          </p:txBody>
        </p:sp>
        <p:sp>
          <p:nvSpPr>
            <p:cNvPr id="21" name="Oval 153">
              <a:extLst>
                <a:ext uri="{FF2B5EF4-FFF2-40B4-BE49-F238E27FC236}">
                  <a16:creationId xmlns:a16="http://schemas.microsoft.com/office/drawing/2014/main" id="{00D650A1-4063-451A-9DC1-F1921D43FF2B}"/>
                </a:ext>
              </a:extLst>
            </p:cNvPr>
            <p:cNvSpPr>
              <a:spLocks noChangeAspect="1" noChangeArrowheads="1"/>
            </p:cNvSpPr>
            <p:nvPr/>
          </p:nvSpPr>
          <p:spPr bwMode="auto">
            <a:xfrm>
              <a:off x="3966012" y="3731083"/>
              <a:ext cx="1173345" cy="198622"/>
            </a:xfrm>
            <a:prstGeom prst="ellipse">
              <a:avLst/>
            </a:prstGeom>
            <a:solidFill>
              <a:schemeClr val="accent1">
                <a:lumMod val="40000"/>
                <a:lumOff val="60000"/>
              </a:schemeClr>
            </a:solidFill>
            <a:ln w="9525">
              <a:solidFill>
                <a:sysClr val="windowText" lastClr="000000"/>
              </a:solidFill>
              <a:round/>
              <a:headEnd/>
              <a:tailEnd/>
            </a:ln>
            <a:effectLst/>
            <a:extLst/>
          </p:spPr>
          <p:txBody>
            <a:bodyPr wrap="none" anchor="ctr"/>
            <a:lstStyle/>
            <a:p>
              <a:pPr algn="ctr" defTabSz="761970">
                <a:defRPr/>
              </a:pPr>
              <a:r>
                <a:rPr lang="en-US" altLang="en-US" sz="1500" kern="0" dirty="0" err="1">
                  <a:solidFill>
                    <a:prstClr val="black"/>
                  </a:solidFill>
                  <a:latin typeface="Arial" panose="020B0604020202020204" pitchFamily="34" charset="0"/>
                  <a:cs typeface="Arial" panose="020B0604020202020204" pitchFamily="34" charset="0"/>
                </a:rPr>
                <a:t>MWet</a:t>
              </a:r>
              <a:endParaRPr lang="en-US" altLang="en-US" sz="1500" kern="0" dirty="0">
                <a:solidFill>
                  <a:prstClr val="black"/>
                </a:solidFill>
                <a:latin typeface="Arial" panose="020B0604020202020204" pitchFamily="34" charset="0"/>
                <a:cs typeface="Arial" panose="020B0604020202020204" pitchFamily="34" charset="0"/>
              </a:endParaRPr>
            </a:p>
          </p:txBody>
        </p:sp>
        <p:sp>
          <p:nvSpPr>
            <p:cNvPr id="22" name="Oval 154">
              <a:extLst>
                <a:ext uri="{FF2B5EF4-FFF2-40B4-BE49-F238E27FC236}">
                  <a16:creationId xmlns:a16="http://schemas.microsoft.com/office/drawing/2014/main" id="{81902226-F995-4C53-9648-DAEA3DD68D05}"/>
                </a:ext>
              </a:extLst>
            </p:cNvPr>
            <p:cNvSpPr>
              <a:spLocks noChangeAspect="1" noChangeArrowheads="1"/>
            </p:cNvSpPr>
            <p:nvPr/>
          </p:nvSpPr>
          <p:spPr bwMode="auto">
            <a:xfrm>
              <a:off x="3966012" y="2849932"/>
              <a:ext cx="1173345" cy="198196"/>
            </a:xfrm>
            <a:prstGeom prst="ellipse">
              <a:avLst/>
            </a:prstGeom>
            <a:solidFill>
              <a:schemeClr val="accent1">
                <a:lumMod val="40000"/>
                <a:lumOff val="60000"/>
              </a:schemeClr>
            </a:solidFill>
            <a:ln w="9525">
              <a:solidFill>
                <a:sysClr val="windowText" lastClr="000000"/>
              </a:solidFill>
              <a:round/>
              <a:headEnd/>
              <a:tailEnd/>
            </a:ln>
            <a:effectLst/>
            <a:extLst/>
          </p:spPr>
          <p:txBody>
            <a:bodyPr wrap="none" anchor="ctr"/>
            <a:lstStyle/>
            <a:p>
              <a:pPr algn="ctr" defTabSz="761970">
                <a:defRPr/>
              </a:pPr>
              <a:r>
                <a:rPr lang="en-US" altLang="en-US" sz="1500" kern="0" dirty="0">
                  <a:solidFill>
                    <a:prstClr val="black"/>
                  </a:solidFill>
                  <a:latin typeface="Arial" panose="020B0604020202020204" pitchFamily="34" charset="0"/>
                  <a:cs typeface="Arial" panose="020B0604020202020204" pitchFamily="34" charset="0"/>
                </a:rPr>
                <a:t>Normal</a:t>
              </a:r>
            </a:p>
          </p:txBody>
        </p:sp>
        <p:sp>
          <p:nvSpPr>
            <p:cNvPr id="23" name="Oval 152">
              <a:extLst>
                <a:ext uri="{FF2B5EF4-FFF2-40B4-BE49-F238E27FC236}">
                  <a16:creationId xmlns:a16="http://schemas.microsoft.com/office/drawing/2014/main" id="{58E31674-E19B-4241-B757-48623FCC76C7}"/>
                </a:ext>
              </a:extLst>
            </p:cNvPr>
            <p:cNvSpPr>
              <a:spLocks noChangeAspect="1" noChangeArrowheads="1"/>
            </p:cNvSpPr>
            <p:nvPr/>
          </p:nvSpPr>
          <p:spPr bwMode="auto">
            <a:xfrm>
              <a:off x="3966013" y="2262682"/>
              <a:ext cx="1173345" cy="198622"/>
            </a:xfrm>
            <a:prstGeom prst="ellipse">
              <a:avLst/>
            </a:prstGeom>
            <a:solidFill>
              <a:schemeClr val="accent1">
                <a:lumMod val="40000"/>
                <a:lumOff val="60000"/>
              </a:schemeClr>
            </a:solidFill>
            <a:ln w="9525">
              <a:solidFill>
                <a:sysClr val="windowText" lastClr="000000"/>
              </a:solidFill>
              <a:round/>
              <a:headEnd/>
              <a:tailEnd/>
            </a:ln>
            <a:effectLst/>
            <a:extLst/>
          </p:spPr>
          <p:txBody>
            <a:bodyPr wrap="none" anchor="ctr"/>
            <a:lstStyle/>
            <a:p>
              <a:pPr algn="ctr" defTabSz="761970">
                <a:defRPr/>
              </a:pPr>
              <a:r>
                <a:rPr lang="en-US" altLang="en-US" sz="1500" kern="0" dirty="0">
                  <a:solidFill>
                    <a:prstClr val="black"/>
                  </a:solidFill>
                  <a:latin typeface="Arial" panose="020B0604020202020204" pitchFamily="34" charset="0"/>
                  <a:cs typeface="Arial" panose="020B0604020202020204" pitchFamily="34" charset="0"/>
                </a:rPr>
                <a:t>Dry</a:t>
              </a:r>
            </a:p>
          </p:txBody>
        </p:sp>
        <p:sp>
          <p:nvSpPr>
            <p:cNvPr id="24" name="Oval 153">
              <a:extLst>
                <a:ext uri="{FF2B5EF4-FFF2-40B4-BE49-F238E27FC236}">
                  <a16:creationId xmlns:a16="http://schemas.microsoft.com/office/drawing/2014/main" id="{F5F85D50-A970-43CC-99A9-973B4E91AC32}"/>
                </a:ext>
              </a:extLst>
            </p:cNvPr>
            <p:cNvSpPr>
              <a:spLocks noChangeAspect="1" noChangeArrowheads="1"/>
            </p:cNvSpPr>
            <p:nvPr/>
          </p:nvSpPr>
          <p:spPr bwMode="auto">
            <a:xfrm>
              <a:off x="3966012" y="4025167"/>
              <a:ext cx="1173345" cy="198622"/>
            </a:xfrm>
            <a:prstGeom prst="ellipse">
              <a:avLst/>
            </a:prstGeom>
            <a:solidFill>
              <a:schemeClr val="accent1">
                <a:lumMod val="40000"/>
                <a:lumOff val="60000"/>
              </a:schemeClr>
            </a:solidFill>
            <a:ln w="9525">
              <a:solidFill>
                <a:sysClr val="windowText" lastClr="000000"/>
              </a:solidFill>
              <a:round/>
              <a:headEnd/>
              <a:tailEnd/>
            </a:ln>
            <a:effectLst/>
            <a:extLst/>
          </p:spPr>
          <p:txBody>
            <a:bodyPr wrap="none" anchor="ctr"/>
            <a:lstStyle/>
            <a:p>
              <a:pPr algn="ctr" defTabSz="761970">
                <a:defRPr/>
              </a:pPr>
              <a:r>
                <a:rPr lang="en-US" altLang="en-US" sz="1500" kern="0" dirty="0" err="1">
                  <a:solidFill>
                    <a:prstClr val="black"/>
                  </a:solidFill>
                  <a:latin typeface="Arial" panose="020B0604020202020204" pitchFamily="34" charset="0"/>
                  <a:cs typeface="Arial" panose="020B0604020202020204" pitchFamily="34" charset="0"/>
                </a:rPr>
                <a:t>HWet</a:t>
              </a:r>
              <a:endParaRPr lang="en-US" altLang="en-US" sz="1500" kern="0" dirty="0">
                <a:solidFill>
                  <a:prstClr val="black"/>
                </a:solidFill>
                <a:latin typeface="Arial" panose="020B0604020202020204" pitchFamily="34" charset="0"/>
                <a:cs typeface="Arial" panose="020B0604020202020204" pitchFamily="34" charset="0"/>
              </a:endParaRPr>
            </a:p>
          </p:txBody>
        </p:sp>
        <p:sp>
          <p:nvSpPr>
            <p:cNvPr id="25" name="Oval 154">
              <a:extLst>
                <a:ext uri="{FF2B5EF4-FFF2-40B4-BE49-F238E27FC236}">
                  <a16:creationId xmlns:a16="http://schemas.microsoft.com/office/drawing/2014/main" id="{0940E044-29D3-44AC-9C16-EC9825FA148E}"/>
                </a:ext>
              </a:extLst>
            </p:cNvPr>
            <p:cNvSpPr>
              <a:spLocks noChangeAspect="1" noChangeArrowheads="1"/>
            </p:cNvSpPr>
            <p:nvPr/>
          </p:nvSpPr>
          <p:spPr bwMode="auto">
            <a:xfrm>
              <a:off x="3966012" y="3143343"/>
              <a:ext cx="1173345" cy="198196"/>
            </a:xfrm>
            <a:prstGeom prst="ellipse">
              <a:avLst/>
            </a:prstGeom>
            <a:solidFill>
              <a:schemeClr val="accent1">
                <a:lumMod val="40000"/>
                <a:lumOff val="60000"/>
              </a:schemeClr>
            </a:solidFill>
            <a:ln w="9525">
              <a:solidFill>
                <a:sysClr val="windowText" lastClr="000000"/>
              </a:solidFill>
              <a:round/>
              <a:headEnd/>
              <a:tailEnd/>
            </a:ln>
            <a:effectLst/>
            <a:extLst/>
          </p:spPr>
          <p:txBody>
            <a:bodyPr wrap="none" anchor="ctr"/>
            <a:lstStyle/>
            <a:p>
              <a:pPr algn="ctr" defTabSz="761970">
                <a:defRPr/>
              </a:pPr>
              <a:r>
                <a:rPr lang="en-US" altLang="en-US" sz="1500" kern="0" dirty="0" err="1">
                  <a:solidFill>
                    <a:prstClr val="black"/>
                  </a:solidFill>
                  <a:latin typeface="Arial" panose="020B0604020202020204" pitchFamily="34" charset="0"/>
                  <a:cs typeface="Arial" panose="020B0604020202020204" pitchFamily="34" charset="0"/>
                </a:rPr>
                <a:t>WNormal</a:t>
              </a:r>
              <a:endParaRPr lang="en-US" altLang="en-US" sz="1500" kern="0" dirty="0">
                <a:solidFill>
                  <a:prstClr val="black"/>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BCE631D5-A1D5-4EDE-B698-8E31B77790A6}"/>
                </a:ext>
              </a:extLst>
            </p:cNvPr>
            <p:cNvCxnSpPr>
              <a:stCxn id="8" idx="3"/>
              <a:endCxn id="20" idx="2"/>
            </p:cNvCxnSpPr>
            <p:nvPr/>
          </p:nvCxnSpPr>
          <p:spPr>
            <a:xfrm flipV="1">
              <a:off x="2414394" y="2067909"/>
              <a:ext cx="1551619" cy="686679"/>
            </a:xfrm>
            <a:prstGeom prst="straightConnector1">
              <a:avLst/>
            </a:prstGeom>
            <a:grpFill/>
            <a:ln w="12700" cap="flat" cmpd="sng" algn="ctr">
              <a:solidFill>
                <a:sysClr val="windowText" lastClr="000000"/>
              </a:solidFill>
              <a:prstDash val="solid"/>
              <a:tailEnd type="arrow"/>
            </a:ln>
            <a:effectLst/>
          </p:spPr>
        </p:cxnSp>
        <p:cxnSp>
          <p:nvCxnSpPr>
            <p:cNvPr id="27" name="Straight Arrow Connector 26">
              <a:extLst>
                <a:ext uri="{FF2B5EF4-FFF2-40B4-BE49-F238E27FC236}">
                  <a16:creationId xmlns:a16="http://schemas.microsoft.com/office/drawing/2014/main" id="{8C943381-AE71-4AAB-B8A3-B29594D2F01B}"/>
                </a:ext>
              </a:extLst>
            </p:cNvPr>
            <p:cNvCxnSpPr>
              <a:stCxn id="8" idx="3"/>
              <a:endCxn id="22" idx="2"/>
            </p:cNvCxnSpPr>
            <p:nvPr/>
          </p:nvCxnSpPr>
          <p:spPr>
            <a:xfrm>
              <a:off x="2414394" y="2754588"/>
              <a:ext cx="1551618" cy="194442"/>
            </a:xfrm>
            <a:prstGeom prst="straightConnector1">
              <a:avLst/>
            </a:prstGeom>
            <a:grpFill/>
            <a:ln w="12700" cap="flat" cmpd="sng" algn="ctr">
              <a:solidFill>
                <a:sysClr val="windowText" lastClr="000000"/>
              </a:solidFill>
              <a:prstDash val="solid"/>
              <a:tailEnd type="arrow"/>
            </a:ln>
            <a:effectLst/>
          </p:spPr>
        </p:cxnSp>
        <p:cxnSp>
          <p:nvCxnSpPr>
            <p:cNvPr id="28" name="Straight Arrow Connector 27">
              <a:extLst>
                <a:ext uri="{FF2B5EF4-FFF2-40B4-BE49-F238E27FC236}">
                  <a16:creationId xmlns:a16="http://schemas.microsoft.com/office/drawing/2014/main" id="{5FFE97CA-F4BA-4DD3-BE2A-92DAF1A69CED}"/>
                </a:ext>
              </a:extLst>
            </p:cNvPr>
            <p:cNvCxnSpPr>
              <a:stCxn id="8" idx="3"/>
              <a:endCxn id="25" idx="2"/>
            </p:cNvCxnSpPr>
            <p:nvPr/>
          </p:nvCxnSpPr>
          <p:spPr>
            <a:xfrm>
              <a:off x="2414394" y="2754588"/>
              <a:ext cx="1551618" cy="487853"/>
            </a:xfrm>
            <a:prstGeom prst="straightConnector1">
              <a:avLst/>
            </a:prstGeom>
            <a:grpFill/>
            <a:ln w="12700" cap="flat" cmpd="sng" algn="ctr">
              <a:solidFill>
                <a:sysClr val="windowText" lastClr="000000"/>
              </a:solidFill>
              <a:prstDash val="solid"/>
              <a:tailEnd type="arrow"/>
            </a:ln>
            <a:effectLst/>
          </p:spPr>
        </p:cxnSp>
        <p:cxnSp>
          <p:nvCxnSpPr>
            <p:cNvPr id="29" name="Straight Arrow Connector 28">
              <a:extLst>
                <a:ext uri="{FF2B5EF4-FFF2-40B4-BE49-F238E27FC236}">
                  <a16:creationId xmlns:a16="http://schemas.microsoft.com/office/drawing/2014/main" id="{6F82ADD3-4086-4EC9-8FE1-219F6CDEFCF4}"/>
                </a:ext>
              </a:extLst>
            </p:cNvPr>
            <p:cNvCxnSpPr>
              <a:stCxn id="8" idx="3"/>
              <a:endCxn id="10" idx="2"/>
            </p:cNvCxnSpPr>
            <p:nvPr/>
          </p:nvCxnSpPr>
          <p:spPr>
            <a:xfrm>
              <a:off x="2414394" y="2754588"/>
              <a:ext cx="1551618" cy="781723"/>
            </a:xfrm>
            <a:prstGeom prst="straightConnector1">
              <a:avLst/>
            </a:prstGeom>
            <a:grpFill/>
            <a:ln w="12700" cap="flat" cmpd="sng" algn="ctr">
              <a:solidFill>
                <a:sysClr val="windowText" lastClr="000000"/>
              </a:solidFill>
              <a:prstDash val="solid"/>
              <a:tailEnd type="arrow"/>
            </a:ln>
            <a:effectLst/>
          </p:spPr>
        </p:cxnSp>
        <p:cxnSp>
          <p:nvCxnSpPr>
            <p:cNvPr id="30" name="Straight Arrow Connector 29">
              <a:extLst>
                <a:ext uri="{FF2B5EF4-FFF2-40B4-BE49-F238E27FC236}">
                  <a16:creationId xmlns:a16="http://schemas.microsoft.com/office/drawing/2014/main" id="{505DBFAA-3766-4B58-9684-EE0C96E40856}"/>
                </a:ext>
              </a:extLst>
            </p:cNvPr>
            <p:cNvCxnSpPr>
              <a:stCxn id="8" idx="3"/>
              <a:endCxn id="21" idx="2"/>
            </p:cNvCxnSpPr>
            <p:nvPr/>
          </p:nvCxnSpPr>
          <p:spPr>
            <a:xfrm>
              <a:off x="2414394" y="2754588"/>
              <a:ext cx="1551618" cy="1075806"/>
            </a:xfrm>
            <a:prstGeom prst="straightConnector1">
              <a:avLst/>
            </a:prstGeom>
            <a:grpFill/>
            <a:ln w="12700" cap="flat" cmpd="sng" algn="ctr">
              <a:solidFill>
                <a:sysClr val="windowText" lastClr="000000"/>
              </a:solidFill>
              <a:prstDash val="solid"/>
              <a:tailEnd type="arrow"/>
            </a:ln>
            <a:effectLst/>
          </p:spPr>
        </p:cxnSp>
        <p:cxnSp>
          <p:nvCxnSpPr>
            <p:cNvPr id="31" name="Straight Arrow Connector 30">
              <a:extLst>
                <a:ext uri="{FF2B5EF4-FFF2-40B4-BE49-F238E27FC236}">
                  <a16:creationId xmlns:a16="http://schemas.microsoft.com/office/drawing/2014/main" id="{F0DC29C7-5C7A-42B1-9A53-7ED534079731}"/>
                </a:ext>
              </a:extLst>
            </p:cNvPr>
            <p:cNvCxnSpPr>
              <a:stCxn id="8" idx="3"/>
              <a:endCxn id="23" idx="2"/>
            </p:cNvCxnSpPr>
            <p:nvPr/>
          </p:nvCxnSpPr>
          <p:spPr>
            <a:xfrm flipV="1">
              <a:off x="2414394" y="2361993"/>
              <a:ext cx="1551619" cy="392595"/>
            </a:xfrm>
            <a:prstGeom prst="straightConnector1">
              <a:avLst/>
            </a:prstGeom>
            <a:grpFill/>
            <a:ln w="12700" cap="flat" cmpd="sng" algn="ctr">
              <a:solidFill>
                <a:sysClr val="windowText" lastClr="000000"/>
              </a:solidFill>
              <a:prstDash val="solid"/>
              <a:tailEnd type="arrow"/>
            </a:ln>
            <a:effectLst/>
          </p:spPr>
        </p:cxnSp>
        <p:cxnSp>
          <p:nvCxnSpPr>
            <p:cNvPr id="32" name="Straight Arrow Connector 31">
              <a:extLst>
                <a:ext uri="{FF2B5EF4-FFF2-40B4-BE49-F238E27FC236}">
                  <a16:creationId xmlns:a16="http://schemas.microsoft.com/office/drawing/2014/main" id="{B42AF9E9-D6CC-4F04-A12E-4AFB288560EE}"/>
                </a:ext>
              </a:extLst>
            </p:cNvPr>
            <p:cNvCxnSpPr>
              <a:stCxn id="8" idx="3"/>
              <a:endCxn id="9" idx="2"/>
            </p:cNvCxnSpPr>
            <p:nvPr/>
          </p:nvCxnSpPr>
          <p:spPr>
            <a:xfrm flipV="1">
              <a:off x="2414394" y="1773826"/>
              <a:ext cx="1551096" cy="980762"/>
            </a:xfrm>
            <a:prstGeom prst="straightConnector1">
              <a:avLst/>
            </a:prstGeom>
            <a:grpFill/>
            <a:ln w="12700" cap="flat" cmpd="sng" algn="ctr">
              <a:solidFill>
                <a:sysClr val="windowText" lastClr="000000"/>
              </a:solidFill>
              <a:prstDash val="solid"/>
              <a:tailEnd type="arrow"/>
            </a:ln>
            <a:effectLst/>
          </p:spPr>
        </p:cxnSp>
        <p:cxnSp>
          <p:nvCxnSpPr>
            <p:cNvPr id="33" name="Straight Arrow Connector 32">
              <a:extLst>
                <a:ext uri="{FF2B5EF4-FFF2-40B4-BE49-F238E27FC236}">
                  <a16:creationId xmlns:a16="http://schemas.microsoft.com/office/drawing/2014/main" id="{32BF9746-C6B2-42FE-B46D-43D02B2BBDC2}"/>
                </a:ext>
              </a:extLst>
            </p:cNvPr>
            <p:cNvCxnSpPr>
              <a:stCxn id="8" idx="3"/>
            </p:cNvCxnSpPr>
            <p:nvPr/>
          </p:nvCxnSpPr>
          <p:spPr>
            <a:xfrm flipV="1">
              <a:off x="2414394" y="2666794"/>
              <a:ext cx="1551096" cy="87794"/>
            </a:xfrm>
            <a:prstGeom prst="straightConnector1">
              <a:avLst/>
            </a:prstGeom>
            <a:grpFill/>
            <a:ln w="12700" cap="flat" cmpd="sng" algn="ctr">
              <a:solidFill>
                <a:sysClr val="windowText" lastClr="000000"/>
              </a:solidFill>
              <a:prstDash val="solid"/>
              <a:tailEnd type="arrow"/>
            </a:ln>
            <a:effectLst/>
          </p:spPr>
        </p:cxnSp>
        <p:cxnSp>
          <p:nvCxnSpPr>
            <p:cNvPr id="34" name="Straight Arrow Connector 33">
              <a:extLst>
                <a:ext uri="{FF2B5EF4-FFF2-40B4-BE49-F238E27FC236}">
                  <a16:creationId xmlns:a16="http://schemas.microsoft.com/office/drawing/2014/main" id="{0247CE49-75B2-48F0-8862-F432A5253A7A}"/>
                </a:ext>
              </a:extLst>
            </p:cNvPr>
            <p:cNvCxnSpPr>
              <a:stCxn id="8" idx="3"/>
              <a:endCxn id="24" idx="2"/>
            </p:cNvCxnSpPr>
            <p:nvPr/>
          </p:nvCxnSpPr>
          <p:spPr>
            <a:xfrm>
              <a:off x="2414394" y="2754588"/>
              <a:ext cx="1551618" cy="1369890"/>
            </a:xfrm>
            <a:prstGeom prst="straightConnector1">
              <a:avLst/>
            </a:prstGeom>
            <a:grpFill/>
            <a:ln w="12700" cap="flat" cmpd="sng" algn="ctr">
              <a:solidFill>
                <a:sysClr val="windowText" lastClr="000000"/>
              </a:solidFill>
              <a:prstDash val="solid"/>
              <a:tailEnd type="arrow"/>
            </a:ln>
            <a:effectLst/>
          </p:spPr>
        </p:cxnSp>
        <p:sp>
          <p:nvSpPr>
            <p:cNvPr id="35" name="Text Box 165">
              <a:extLst>
                <a:ext uri="{FF2B5EF4-FFF2-40B4-BE49-F238E27FC236}">
                  <a16:creationId xmlns:a16="http://schemas.microsoft.com/office/drawing/2014/main" id="{26F4D153-597B-497F-AE9C-905783038321}"/>
                </a:ext>
              </a:extLst>
            </p:cNvPr>
            <p:cNvSpPr txBox="1">
              <a:spLocks noChangeAspect="1" noChangeArrowheads="1"/>
            </p:cNvSpPr>
            <p:nvPr/>
          </p:nvSpPr>
          <p:spPr bwMode="auto">
            <a:xfrm>
              <a:off x="2792668" y="2242864"/>
              <a:ext cx="1024637" cy="1150098"/>
            </a:xfrm>
            <a:prstGeom prst="rect">
              <a:avLst/>
            </a:prstGeom>
            <a:grpFill/>
            <a:ln w="12700" cap="flat" cmpd="sng" algn="ctr">
              <a:solidFill>
                <a:sysClr val="windowText" lastClr="000000"/>
              </a:solidFill>
              <a:prstDash val="solid"/>
            </a:ln>
            <a:effectLst/>
            <a:extLst/>
          </p:spPr>
          <p:txBody>
            <a:bodyPr wrap="none"/>
            <a:lstStyle/>
            <a:p>
              <a:pPr defTabSz="761970">
                <a:defRPr/>
              </a:pPr>
              <a:r>
                <a:rPr lang="en-US" altLang="en-US" sz="1400" kern="0" dirty="0">
                  <a:solidFill>
                    <a:prstClr val="black"/>
                  </a:solidFill>
                  <a:latin typeface="Arial" panose="020B0604020202020204" pitchFamily="34" charset="0"/>
                  <a:cs typeface="Arial" panose="020B0604020202020204" pitchFamily="34" charset="0"/>
                </a:rPr>
                <a:t>Different </a:t>
              </a:r>
            </a:p>
            <a:p>
              <a:pPr defTabSz="761970">
                <a:defRPr/>
              </a:pPr>
              <a:r>
                <a:rPr lang="en-US" altLang="en-US" sz="1400" kern="0" dirty="0">
                  <a:solidFill>
                    <a:prstClr val="black"/>
                  </a:solidFill>
                  <a:latin typeface="Arial" panose="020B0604020202020204" pitchFamily="34" charset="0"/>
                  <a:cs typeface="Arial" panose="020B0604020202020204" pitchFamily="34" charset="0"/>
                </a:rPr>
                <a:t>Precipitation</a:t>
              </a:r>
            </a:p>
            <a:p>
              <a:pPr defTabSz="761970">
                <a:defRPr/>
              </a:pPr>
              <a:r>
                <a:rPr lang="en-US" altLang="en-US" sz="1400" kern="0" dirty="0">
                  <a:solidFill>
                    <a:prstClr val="black"/>
                  </a:solidFill>
                  <a:latin typeface="Arial" panose="020B0604020202020204" pitchFamily="34" charset="0"/>
                  <a:cs typeface="Arial" panose="020B0604020202020204" pitchFamily="34" charset="0"/>
                </a:rPr>
                <a:t>&amp; Recharge </a:t>
              </a:r>
            </a:p>
            <a:p>
              <a:pPr defTabSz="761970">
                <a:defRPr/>
              </a:pPr>
              <a:r>
                <a:rPr lang="en-US" altLang="en-US" sz="1400" kern="0" dirty="0">
                  <a:solidFill>
                    <a:prstClr val="black"/>
                  </a:solidFill>
                  <a:latin typeface="Arial" panose="020B0604020202020204" pitchFamily="34" charset="0"/>
                  <a:cs typeface="Arial" panose="020B0604020202020204" pitchFamily="34" charset="0"/>
                </a:rPr>
                <a:t>under </a:t>
              </a:r>
            </a:p>
            <a:p>
              <a:pPr defTabSz="761970">
                <a:defRPr/>
              </a:pPr>
              <a:r>
                <a:rPr lang="en-US" altLang="en-US" sz="1400" kern="0" dirty="0">
                  <a:solidFill>
                    <a:prstClr val="black"/>
                  </a:solidFill>
                  <a:latin typeface="Arial" panose="020B0604020202020204" pitchFamily="34" charset="0"/>
                  <a:cs typeface="Arial" panose="020B0604020202020204" pitchFamily="34" charset="0"/>
                </a:rPr>
                <a:t>Different</a:t>
              </a:r>
            </a:p>
            <a:p>
              <a:pPr defTabSz="761970">
                <a:defRPr/>
              </a:pPr>
              <a:r>
                <a:rPr lang="en-US" altLang="en-US" sz="1400" kern="0" dirty="0">
                  <a:solidFill>
                    <a:prstClr val="black"/>
                  </a:solidFill>
                  <a:latin typeface="Arial" panose="020B0604020202020204" pitchFamily="34" charset="0"/>
                  <a:cs typeface="Arial" panose="020B0604020202020204" pitchFamily="34" charset="0"/>
                </a:rPr>
                <a:t>SONs</a:t>
              </a:r>
            </a:p>
          </p:txBody>
        </p:sp>
      </p:grpSp>
    </p:spTree>
    <p:extLst>
      <p:ext uri="{BB962C8B-B14F-4D97-AF65-F5344CB8AC3E}">
        <p14:creationId xmlns:p14="http://schemas.microsoft.com/office/powerpoint/2010/main" val="13573640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15"/>
          <p:cNvGraphicFramePr>
            <a:graphicFrameLocks noChangeAspect="1"/>
          </p:cNvGraphicFramePr>
          <p:nvPr>
            <p:extLst/>
          </p:nvPr>
        </p:nvGraphicFramePr>
        <p:xfrm>
          <a:off x="2858447" y="533835"/>
          <a:ext cx="4988719" cy="4355306"/>
        </p:xfrm>
        <a:graphic>
          <a:graphicData uri="http://schemas.openxmlformats.org/presentationml/2006/ole">
            <mc:AlternateContent xmlns:mc="http://schemas.openxmlformats.org/markup-compatibility/2006">
              <mc:Choice xmlns:v="urn:schemas-microsoft-com:vml" Requires="v">
                <p:oleObj spid="_x0000_s7196" name="Equation" r:id="rId4" imgW="5905440" imgH="5155920" progId="Equation.3">
                  <p:embed/>
                </p:oleObj>
              </mc:Choice>
              <mc:Fallback>
                <p:oleObj name="Equation" r:id="rId4" imgW="5905440" imgH="5155920" progId="Equation.3">
                  <p:embed/>
                  <p:pic>
                    <p:nvPicPr>
                      <p:cNvPr id="0" name=""/>
                      <p:cNvPicPr>
                        <a:picLocks noChangeAspect="1" noChangeArrowheads="1"/>
                      </p:cNvPicPr>
                      <p:nvPr/>
                    </p:nvPicPr>
                    <p:blipFill>
                      <a:blip r:embed="rId5"/>
                      <a:srcRect/>
                      <a:stretch>
                        <a:fillRect/>
                      </a:stretch>
                    </p:blipFill>
                    <p:spPr bwMode="auto">
                      <a:xfrm>
                        <a:off x="2858447" y="533835"/>
                        <a:ext cx="4988719" cy="435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3"/>
          <p:cNvSpPr txBox="1">
            <a:spLocks noChangeArrowheads="1"/>
          </p:cNvSpPr>
          <p:nvPr/>
        </p:nvSpPr>
        <p:spPr bwMode="auto">
          <a:xfrm>
            <a:off x="72195" y="245049"/>
            <a:ext cx="26703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US" altLang="en-US" sz="2400" b="1" dirty="0">
                <a:solidFill>
                  <a:srgbClr val="0070C0"/>
                </a:solidFill>
              </a:rPr>
              <a:t>EDSIMR Objective</a:t>
            </a:r>
          </a:p>
          <a:p>
            <a:pPr algn="ctr">
              <a:spcBef>
                <a:spcPct val="0"/>
              </a:spcBef>
            </a:pPr>
            <a:r>
              <a:rPr lang="en-US" altLang="en-US" sz="2400" b="1" dirty="0">
                <a:solidFill>
                  <a:srgbClr val="0070C0"/>
                </a:solidFill>
              </a:rPr>
              <a:t>Expected Net </a:t>
            </a:r>
          </a:p>
          <a:p>
            <a:pPr algn="ctr">
              <a:spcBef>
                <a:spcPct val="0"/>
              </a:spcBef>
            </a:pPr>
            <a:r>
              <a:rPr lang="en-US" altLang="en-US" sz="2400" b="1" dirty="0">
                <a:solidFill>
                  <a:srgbClr val="0070C0"/>
                </a:solidFill>
              </a:rPr>
              <a:t>Benefits </a:t>
            </a:r>
          </a:p>
          <a:p>
            <a:pPr algn="ctr">
              <a:spcBef>
                <a:spcPct val="0"/>
              </a:spcBef>
            </a:pPr>
            <a:r>
              <a:rPr lang="en-US" altLang="en-US" sz="2400" b="1" dirty="0">
                <a:solidFill>
                  <a:srgbClr val="0070C0"/>
                </a:solidFill>
              </a:rPr>
              <a:t>Maximization</a:t>
            </a:r>
          </a:p>
        </p:txBody>
      </p:sp>
      <p:sp>
        <p:nvSpPr>
          <p:cNvPr id="10" name="Text Box 4"/>
          <p:cNvSpPr txBox="1">
            <a:spLocks noChangeArrowheads="1"/>
          </p:cNvSpPr>
          <p:nvPr/>
        </p:nvSpPr>
        <p:spPr bwMode="auto">
          <a:xfrm>
            <a:off x="8040321" y="1492288"/>
            <a:ext cx="94654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solidFill>
                  <a:srgbClr val="FF3300"/>
                </a:solidFill>
              </a:rPr>
              <a:t>areas</a:t>
            </a:r>
          </a:p>
          <a:p>
            <a:r>
              <a:rPr lang="en-US" altLang="en-US" sz="1200" b="1" dirty="0">
                <a:solidFill>
                  <a:srgbClr val="FF3300"/>
                </a:solidFill>
              </a:rPr>
              <a:t>under M&amp;I</a:t>
            </a:r>
          </a:p>
          <a:p>
            <a:r>
              <a:rPr lang="en-US" altLang="en-US" sz="1200" b="1" dirty="0">
                <a:solidFill>
                  <a:srgbClr val="FF3300"/>
                </a:solidFill>
              </a:rPr>
              <a:t>demand</a:t>
            </a:r>
          </a:p>
          <a:p>
            <a:r>
              <a:rPr lang="en-US" altLang="en-US" sz="1200" b="1" dirty="0">
                <a:solidFill>
                  <a:srgbClr val="FF3300"/>
                </a:solidFill>
              </a:rPr>
              <a:t>curves</a:t>
            </a:r>
          </a:p>
        </p:txBody>
      </p:sp>
      <p:sp>
        <p:nvSpPr>
          <p:cNvPr id="11" name="Text Box 5"/>
          <p:cNvSpPr txBox="1">
            <a:spLocks noChangeArrowheads="1"/>
          </p:cNvSpPr>
          <p:nvPr/>
        </p:nvSpPr>
        <p:spPr bwMode="auto">
          <a:xfrm>
            <a:off x="7716588" y="2378114"/>
            <a:ext cx="10711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669900"/>
                </a:solidFill>
              </a:rPr>
              <a:t>pumping</a:t>
            </a:r>
          </a:p>
          <a:p>
            <a:r>
              <a:rPr lang="en-US" altLang="en-US" sz="1200" b="1">
                <a:solidFill>
                  <a:srgbClr val="669900"/>
                </a:solidFill>
              </a:rPr>
              <a:t>delivery costs</a:t>
            </a:r>
          </a:p>
        </p:txBody>
      </p:sp>
      <p:sp>
        <p:nvSpPr>
          <p:cNvPr id="12" name="Text Box 6"/>
          <p:cNvSpPr txBox="1">
            <a:spLocks noChangeArrowheads="1"/>
          </p:cNvSpPr>
          <p:nvPr/>
        </p:nvSpPr>
        <p:spPr bwMode="auto">
          <a:xfrm>
            <a:off x="6493605" y="810061"/>
            <a:ext cx="1673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dirty="0">
                <a:solidFill>
                  <a:srgbClr val="0033CC"/>
                </a:solidFill>
              </a:rPr>
              <a:t>Net Ag income from</a:t>
            </a:r>
          </a:p>
          <a:p>
            <a:r>
              <a:rPr lang="en-US" altLang="en-US" sz="1200" b="1" dirty="0" err="1">
                <a:solidFill>
                  <a:srgbClr val="0033CC"/>
                </a:solidFill>
              </a:rPr>
              <a:t>Irr</a:t>
            </a:r>
            <a:r>
              <a:rPr lang="en-US" altLang="en-US" sz="1200" b="1" dirty="0">
                <a:solidFill>
                  <a:srgbClr val="0033CC"/>
                </a:solidFill>
              </a:rPr>
              <a:t> and dry Crop  and </a:t>
            </a:r>
          </a:p>
          <a:p>
            <a:r>
              <a:rPr lang="en-US" altLang="en-US" sz="1200" b="1" dirty="0" err="1">
                <a:solidFill>
                  <a:srgbClr val="0033CC"/>
                </a:solidFill>
              </a:rPr>
              <a:t>animalproduction</a:t>
            </a:r>
            <a:endParaRPr lang="en-US" altLang="en-US" sz="1200" b="1" dirty="0">
              <a:solidFill>
                <a:srgbClr val="0033CC"/>
              </a:solidFill>
            </a:endParaRPr>
          </a:p>
        </p:txBody>
      </p:sp>
      <p:sp>
        <p:nvSpPr>
          <p:cNvPr id="13" name="Text Box 7"/>
          <p:cNvSpPr txBox="1">
            <a:spLocks noChangeArrowheads="1"/>
          </p:cNvSpPr>
          <p:nvPr/>
        </p:nvSpPr>
        <p:spPr bwMode="auto">
          <a:xfrm>
            <a:off x="5156514" y="4035633"/>
            <a:ext cx="2408480" cy="9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Aft>
                <a:spcPts val="300"/>
              </a:spcAft>
            </a:pPr>
            <a:r>
              <a:rPr lang="en-US" altLang="en-US" sz="1200" b="1" dirty="0">
                <a:solidFill>
                  <a:srgbClr val="0000FF"/>
                </a:solidFill>
              </a:rPr>
              <a:t>Annual project dev costs - Integer</a:t>
            </a:r>
          </a:p>
          <a:p>
            <a:pPr>
              <a:spcAft>
                <a:spcPts val="300"/>
              </a:spcAft>
            </a:pPr>
            <a:r>
              <a:rPr lang="en-US" altLang="en-US" sz="1200" b="1" dirty="0">
                <a:solidFill>
                  <a:srgbClr val="C00000"/>
                </a:solidFill>
              </a:rPr>
              <a:t>Crop plant cost</a:t>
            </a:r>
          </a:p>
          <a:p>
            <a:pPr>
              <a:spcAft>
                <a:spcPts val="300"/>
              </a:spcAft>
            </a:pPr>
            <a:r>
              <a:rPr lang="en-US" altLang="en-US" sz="1200" b="1" dirty="0">
                <a:solidFill>
                  <a:srgbClr val="FF0000"/>
                </a:solidFill>
              </a:rPr>
              <a:t>Animal acquisition annual cost</a:t>
            </a:r>
          </a:p>
          <a:p>
            <a:pPr>
              <a:spcAft>
                <a:spcPts val="300"/>
              </a:spcAft>
            </a:pPr>
            <a:r>
              <a:rPr lang="en-US" altLang="en-US" sz="1200" b="1" dirty="0">
                <a:solidFill>
                  <a:srgbClr val="FF33CC"/>
                </a:solidFill>
              </a:rPr>
              <a:t>Cost of </a:t>
            </a:r>
            <a:r>
              <a:rPr lang="en-US" altLang="en-US" sz="1200" b="1" dirty="0" err="1">
                <a:solidFill>
                  <a:srgbClr val="FF33CC"/>
                </a:solidFill>
              </a:rPr>
              <a:t>irr</a:t>
            </a:r>
            <a:r>
              <a:rPr lang="en-US" altLang="en-US" sz="1200" b="1" dirty="0">
                <a:solidFill>
                  <a:srgbClr val="FF33CC"/>
                </a:solidFill>
              </a:rPr>
              <a:t> to dry or dry to past</a:t>
            </a:r>
          </a:p>
        </p:txBody>
      </p:sp>
      <p:sp>
        <p:nvSpPr>
          <p:cNvPr id="14" name="AutoShape 8"/>
          <p:cNvSpPr>
            <a:spLocks/>
          </p:cNvSpPr>
          <p:nvPr/>
        </p:nvSpPr>
        <p:spPr bwMode="auto">
          <a:xfrm>
            <a:off x="5829302" y="631437"/>
            <a:ext cx="127541" cy="814388"/>
          </a:xfrm>
          <a:prstGeom prst="rightBrace">
            <a:avLst>
              <a:gd name="adj1" fmla="val 101786"/>
              <a:gd name="adj2" fmla="val 50000"/>
            </a:avLst>
          </a:prstGeom>
          <a:noFill/>
          <a:ln w="381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 name="AutoShape 9"/>
          <p:cNvSpPr>
            <a:spLocks/>
          </p:cNvSpPr>
          <p:nvPr/>
        </p:nvSpPr>
        <p:spPr bwMode="auto">
          <a:xfrm>
            <a:off x="7857776" y="1568488"/>
            <a:ext cx="66675" cy="642938"/>
          </a:xfrm>
          <a:prstGeom prst="rightBrace">
            <a:avLst>
              <a:gd name="adj1" fmla="val 80357"/>
              <a:gd name="adj2" fmla="val 50000"/>
            </a:avLst>
          </a:prstGeom>
          <a:noFill/>
          <a:ln w="3810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AutoShape 10"/>
          <p:cNvSpPr>
            <a:spLocks/>
          </p:cNvSpPr>
          <p:nvPr/>
        </p:nvSpPr>
        <p:spPr bwMode="auto">
          <a:xfrm>
            <a:off x="7657055" y="2425738"/>
            <a:ext cx="59532" cy="909638"/>
          </a:xfrm>
          <a:prstGeom prst="rightBrace">
            <a:avLst>
              <a:gd name="adj1" fmla="val 71429"/>
              <a:gd name="adj2" fmla="val 50000"/>
            </a:avLst>
          </a:prstGeom>
          <a:noFill/>
          <a:ln w="38100">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Text Box 12"/>
          <p:cNvSpPr txBox="1">
            <a:spLocks noChangeArrowheads="1"/>
          </p:cNvSpPr>
          <p:nvPr/>
        </p:nvSpPr>
        <p:spPr bwMode="auto">
          <a:xfrm flipH="1">
            <a:off x="286805" y="1912310"/>
            <a:ext cx="2040674" cy="279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1143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lvl="1">
              <a:lnSpc>
                <a:spcPct val="130000"/>
              </a:lnSpc>
              <a:buClr>
                <a:srgbClr val="FF3300"/>
              </a:buClr>
              <a:buSzPct val="75000"/>
              <a:buFont typeface="Wingdings" panose="05000000000000000000" pitchFamily="2" charset="2"/>
              <a:buNone/>
            </a:pPr>
            <a:r>
              <a:rPr lang="en-US" altLang="en-US" sz="1350" b="1" dirty="0">
                <a:solidFill>
                  <a:srgbClr val="C00000"/>
                </a:solidFill>
                <a:cs typeface="Times New Roman" panose="02020603050405020304" pitchFamily="18" charset="0"/>
              </a:rPr>
              <a:t>The objective function is a probabilistically weighted </a:t>
            </a:r>
          </a:p>
          <a:p>
            <a:pPr lvl="1">
              <a:lnSpc>
                <a:spcPct val="130000"/>
              </a:lnSpc>
              <a:buClr>
                <a:srgbClr val="FF3300"/>
              </a:buClr>
              <a:buSzPct val="75000"/>
              <a:buFont typeface="Wingdings" panose="05000000000000000000" pitchFamily="2" charset="2"/>
              <a:buNone/>
            </a:pPr>
            <a:r>
              <a:rPr lang="en-US" altLang="en-US" sz="1350" b="1" dirty="0">
                <a:solidFill>
                  <a:srgbClr val="C00000"/>
                </a:solidFill>
                <a:cs typeface="Times New Roman" panose="02020603050405020304" pitchFamily="18" charset="0"/>
              </a:rPr>
              <a:t>across the states of nature to reflect stochastic weather</a:t>
            </a:r>
          </a:p>
          <a:p>
            <a:pPr lvl="1">
              <a:lnSpc>
                <a:spcPct val="130000"/>
              </a:lnSpc>
              <a:buClr>
                <a:srgbClr val="FF3300"/>
              </a:buClr>
              <a:buSzPct val="75000"/>
              <a:buFont typeface="Wingdings" panose="05000000000000000000" pitchFamily="2" charset="2"/>
              <a:buNone/>
            </a:pPr>
            <a:endParaRPr lang="en-US" altLang="en-US" sz="1350" b="1" dirty="0">
              <a:solidFill>
                <a:srgbClr val="C00000"/>
              </a:solidFill>
              <a:cs typeface="Times New Roman" panose="02020603050405020304" pitchFamily="18" charset="0"/>
            </a:endParaRPr>
          </a:p>
          <a:p>
            <a:pPr lvl="1">
              <a:lnSpc>
                <a:spcPct val="130000"/>
              </a:lnSpc>
              <a:buClr>
                <a:srgbClr val="FF3300"/>
              </a:buClr>
              <a:buSzPct val="75000"/>
              <a:buFont typeface="Wingdings" panose="05000000000000000000" pitchFamily="2" charset="2"/>
              <a:buNone/>
            </a:pPr>
            <a:r>
              <a:rPr lang="en-US" altLang="en-US" sz="1350" b="1" dirty="0">
                <a:solidFill>
                  <a:srgbClr val="FF33CC"/>
                </a:solidFill>
                <a:cs typeface="Times New Roman" panose="02020603050405020304" pitchFamily="18" charset="0"/>
              </a:rPr>
              <a:t>Less SON independent costs</a:t>
            </a:r>
            <a:endParaRPr lang="en-US" altLang="en-US" sz="1350" dirty="0">
              <a:solidFill>
                <a:srgbClr val="FF33CC"/>
              </a:solidFill>
            </a:endParaRPr>
          </a:p>
        </p:txBody>
      </p:sp>
      <p:sp>
        <p:nvSpPr>
          <p:cNvPr id="18" name="AutoShape 9"/>
          <p:cNvSpPr>
            <a:spLocks/>
          </p:cNvSpPr>
          <p:nvPr/>
        </p:nvSpPr>
        <p:spPr bwMode="auto">
          <a:xfrm>
            <a:off x="6690733" y="3003859"/>
            <a:ext cx="61448" cy="378386"/>
          </a:xfrm>
          <a:prstGeom prst="rightBrace">
            <a:avLst>
              <a:gd name="adj1" fmla="val 80357"/>
              <a:gd name="adj2" fmla="val 50000"/>
            </a:avLst>
          </a:prstGeom>
          <a:noFill/>
          <a:ln w="3810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9" name="Rectangle 18"/>
          <p:cNvSpPr/>
          <p:nvPr/>
        </p:nvSpPr>
        <p:spPr>
          <a:xfrm>
            <a:off x="6885881" y="3020305"/>
            <a:ext cx="559769" cy="300082"/>
          </a:xfrm>
          <a:prstGeom prst="rect">
            <a:avLst/>
          </a:prstGeom>
        </p:spPr>
        <p:txBody>
          <a:bodyPr wrap="none">
            <a:spAutoFit/>
          </a:bodyPr>
          <a:lstStyle/>
          <a:p>
            <a:r>
              <a:rPr lang="en-US" altLang="en-US" sz="1350" b="1" dirty="0">
                <a:solidFill>
                  <a:srgbClr val="FF3300"/>
                </a:solidFill>
              </a:rPr>
              <a:t>M&amp;I</a:t>
            </a:r>
          </a:p>
        </p:txBody>
      </p:sp>
      <p:sp>
        <p:nvSpPr>
          <p:cNvPr id="20" name="AutoShape 9"/>
          <p:cNvSpPr>
            <a:spLocks/>
          </p:cNvSpPr>
          <p:nvPr/>
        </p:nvSpPr>
        <p:spPr bwMode="auto">
          <a:xfrm>
            <a:off x="6462133" y="2357085"/>
            <a:ext cx="61448" cy="378386"/>
          </a:xfrm>
          <a:prstGeom prst="rightBrace">
            <a:avLst>
              <a:gd name="adj1" fmla="val 80357"/>
              <a:gd name="adj2" fmla="val 50000"/>
            </a:avLst>
          </a:prstGeom>
          <a:noFill/>
          <a:ln w="3810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 name="Rectangle 20"/>
          <p:cNvSpPr/>
          <p:nvPr/>
        </p:nvSpPr>
        <p:spPr>
          <a:xfrm>
            <a:off x="6657281" y="2373532"/>
            <a:ext cx="396262" cy="300082"/>
          </a:xfrm>
          <a:prstGeom prst="rect">
            <a:avLst/>
          </a:prstGeom>
        </p:spPr>
        <p:txBody>
          <a:bodyPr wrap="none">
            <a:spAutoFit/>
          </a:bodyPr>
          <a:lstStyle/>
          <a:p>
            <a:r>
              <a:rPr lang="en-US" altLang="en-US" sz="1350" b="1" dirty="0">
                <a:solidFill>
                  <a:srgbClr val="FF3300"/>
                </a:solidFill>
              </a:rPr>
              <a:t>Ag</a:t>
            </a:r>
          </a:p>
        </p:txBody>
      </p:sp>
      <p:sp>
        <p:nvSpPr>
          <p:cNvPr id="22" name="AutoShape 10"/>
          <p:cNvSpPr>
            <a:spLocks/>
          </p:cNvSpPr>
          <p:nvPr/>
        </p:nvSpPr>
        <p:spPr bwMode="auto">
          <a:xfrm flipH="1">
            <a:off x="2742577" y="808181"/>
            <a:ext cx="259827" cy="3097807"/>
          </a:xfrm>
          <a:prstGeom prst="rightBrace">
            <a:avLst>
              <a:gd name="adj1" fmla="val 71429"/>
              <a:gd name="adj2" fmla="val 50000"/>
            </a:avLst>
          </a:prstGeom>
          <a:noFill/>
          <a:ln w="3810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C00000"/>
              </a:solidFill>
            </a:endParaRPr>
          </a:p>
        </p:txBody>
      </p:sp>
      <p:sp>
        <p:nvSpPr>
          <p:cNvPr id="23" name="Rectangle 22"/>
          <p:cNvSpPr/>
          <p:nvPr/>
        </p:nvSpPr>
        <p:spPr>
          <a:xfrm>
            <a:off x="6009465" y="3731195"/>
            <a:ext cx="2324867" cy="300082"/>
          </a:xfrm>
          <a:prstGeom prst="rect">
            <a:avLst/>
          </a:prstGeom>
        </p:spPr>
        <p:txBody>
          <a:bodyPr wrap="none">
            <a:spAutoFit/>
          </a:bodyPr>
          <a:lstStyle/>
          <a:p>
            <a:r>
              <a:rPr lang="en-US" altLang="en-US" sz="1350" b="1" dirty="0">
                <a:solidFill>
                  <a:srgbClr val="990033"/>
                </a:solidFill>
              </a:rPr>
              <a:t>Water Mkt Transaction costs</a:t>
            </a:r>
          </a:p>
        </p:txBody>
      </p:sp>
      <p:sp>
        <p:nvSpPr>
          <p:cNvPr id="24" name="AutoShape 10"/>
          <p:cNvSpPr>
            <a:spLocks/>
          </p:cNvSpPr>
          <p:nvPr/>
        </p:nvSpPr>
        <p:spPr bwMode="auto">
          <a:xfrm flipH="1">
            <a:off x="2739308" y="4018459"/>
            <a:ext cx="219429" cy="870682"/>
          </a:xfrm>
          <a:prstGeom prst="rightBrace">
            <a:avLst>
              <a:gd name="adj1" fmla="val 71429"/>
              <a:gd name="adj2" fmla="val 50000"/>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solidFill>
                <a:srgbClr val="C00000"/>
              </a:solidFill>
            </a:endParaRPr>
          </a:p>
        </p:txBody>
      </p:sp>
    </p:spTree>
    <p:extLst>
      <p:ext uri="{BB962C8B-B14F-4D97-AF65-F5344CB8AC3E}">
        <p14:creationId xmlns:p14="http://schemas.microsoft.com/office/powerpoint/2010/main" val="24325357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600" dirty="0">
                <a:solidFill>
                  <a:srgbClr val="0070C0"/>
                </a:solidFill>
              </a:rPr>
              <a:t>EDSIMR  – Agriculture Sector</a:t>
            </a:r>
            <a:br>
              <a:rPr lang="en-US" sz="3600" dirty="0">
                <a:solidFill>
                  <a:srgbClr val="0070C0"/>
                </a:solidFill>
              </a:rPr>
            </a:br>
            <a:r>
              <a:rPr lang="en-US" sz="2800" dirty="0">
                <a:solidFill>
                  <a:srgbClr val="00B050"/>
                </a:solidFill>
              </a:rPr>
              <a:t>Crop Mix </a:t>
            </a:r>
            <a:r>
              <a:rPr lang="en-US" sz="2800" dirty="0" smtClean="0">
                <a:solidFill>
                  <a:srgbClr val="00B050"/>
                </a:solidFill>
              </a:rPr>
              <a:t>Modeling</a:t>
            </a:r>
            <a:endParaRPr lang="en-US" sz="3600" dirty="0">
              <a:solidFill>
                <a:srgbClr val="00B050"/>
              </a:solidFill>
            </a:endParaRP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sz="4500" dirty="0"/>
                  <a:t>Crop Mix Balance</a:t>
                </a:r>
              </a:p>
              <a:p>
                <a:pPr lvl="1"/>
                <a:r>
                  <a:rPr lang="en-US" sz="3800" dirty="0"/>
                  <a:t>Crop mix should be a convex combination of historical crop land allocation </a:t>
                </a:r>
              </a:p>
              <a:p>
                <a:pPr lvl="1"/>
                <a:r>
                  <a:rPr lang="en-US" sz="3800" dirty="0"/>
                  <a:t>Dryland and Irrigated crops mixes are counted separately</a:t>
                </a:r>
              </a:p>
              <a:p>
                <a:pPr marL="342900" lvl="1" indent="0">
                  <a:buNone/>
                </a:pPr>
                <a14:m>
                  <m:oMathPara xmlns:m="http://schemas.openxmlformats.org/officeDocument/2006/math">
                    <m:oMathParaPr>
                      <m:jc m:val="centerGroup"/>
                    </m:oMathParaPr>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a:rPr>
                            <m:t>𝑧𝑜𝑛𝑒𝑠</m:t>
                          </m:r>
                        </m:sub>
                        <m:sup/>
                        <m:e>
                          <m:r>
                            <a:rPr lang="en-US" i="1">
                              <a:latin typeface="Cambria Math"/>
                            </a:rPr>
                            <m:t>𝐶𝑅𝑂𝑃𝐴𝐶𝑅</m:t>
                          </m:r>
                          <m:sSub>
                            <m:sSubPr>
                              <m:ctrlPr>
                                <a:rPr lang="en-US" i="1">
                                  <a:latin typeface="Cambria Math" panose="02040503050406030204" pitchFamily="18" charset="0"/>
                                </a:rPr>
                              </m:ctrlPr>
                            </m:sSubPr>
                            <m:e>
                              <m:r>
                                <a:rPr lang="en-US" i="1">
                                  <a:latin typeface="Cambria Math"/>
                                </a:rPr>
                                <m:t>𝐸</m:t>
                              </m:r>
                            </m:e>
                            <m:sub>
                              <m:r>
                                <a:rPr lang="en-US" i="1">
                                  <a:latin typeface="Cambria Math"/>
                                </a:rPr>
                                <m:t>𝑐𝑜𝑢𝑛𝑡𝑦</m:t>
                              </m:r>
                              <m:r>
                                <a:rPr lang="en-US" i="1">
                                  <a:latin typeface="Cambria Math"/>
                                </a:rPr>
                                <m:t>,</m:t>
                              </m:r>
                              <m:r>
                                <a:rPr lang="en-US" i="1">
                                  <a:latin typeface="Cambria Math"/>
                                </a:rPr>
                                <m:t>𝑧𝑜𝑛𝑒𝑠</m:t>
                              </m:r>
                              <m:r>
                                <a:rPr lang="en-US" i="1">
                                  <a:latin typeface="Cambria Math"/>
                                </a:rPr>
                                <m:t>,</m:t>
                              </m:r>
                              <m:r>
                                <a:rPr lang="en-US" i="1">
                                  <a:latin typeface="Cambria Math"/>
                                </a:rPr>
                                <m:t>𝑐𝑟𝑜𝑝𝑠</m:t>
                              </m:r>
                              <m:r>
                                <a:rPr lang="en-US" i="1">
                                  <a:latin typeface="Cambria Math"/>
                                </a:rPr>
                                <m:t>,</m:t>
                              </m:r>
                              <m:r>
                                <a:rPr lang="en-US" i="1">
                                  <a:latin typeface="Cambria Math"/>
                                </a:rPr>
                                <m:t>𝑖𝑟𝑟𝑖𝑔𝑠𝑡𝑎𝑡𝑢𝑠</m:t>
                              </m:r>
                            </m:sub>
                          </m:sSub>
                        </m:e>
                      </m:nary>
                      <m:r>
                        <a:rPr lang="en-US" i="1">
                          <a:latin typeface="Cambria Math"/>
                        </a:rPr>
                        <m:t>≤</m:t>
                      </m:r>
                      <m:nary>
                        <m:naryPr>
                          <m:chr m:val="∑"/>
                          <m:supHide m:val="on"/>
                          <m:ctrlPr>
                            <a:rPr lang="en-US" i="1">
                              <a:latin typeface="Cambria Math" panose="02040503050406030204" pitchFamily="18" charset="0"/>
                            </a:rPr>
                          </m:ctrlPr>
                        </m:naryPr>
                        <m:sub>
                          <m:r>
                            <a:rPr lang="en-US" i="1">
                              <a:latin typeface="Cambria Math"/>
                            </a:rPr>
                            <m:t>𝑚𝑖𝑥𝑒𝑠𝑎</m:t>
                          </m:r>
                        </m:sub>
                        <m:sup/>
                        <m:e>
                          <m:r>
                            <a:rPr lang="en-US" i="1">
                              <a:latin typeface="Cambria Math"/>
                            </a:rPr>
                            <m:t>[</m:t>
                          </m:r>
                          <m:r>
                            <a:rPr lang="en-US" i="1">
                              <a:latin typeface="Cambria Math"/>
                            </a:rPr>
                            <m:t>𝐶𝑅𝑂𝑃𝑀𝐼</m:t>
                          </m:r>
                          <m:sSub>
                            <m:sSubPr>
                              <m:ctrlPr>
                                <a:rPr lang="en-US" i="1">
                                  <a:latin typeface="Cambria Math" panose="02040503050406030204" pitchFamily="18" charset="0"/>
                                </a:rPr>
                              </m:ctrlPr>
                            </m:sSubPr>
                            <m:e>
                              <m:r>
                                <a:rPr lang="en-US" i="1">
                                  <a:latin typeface="Cambria Math"/>
                                </a:rPr>
                                <m:t>𝑋</m:t>
                              </m:r>
                            </m:e>
                            <m:sub>
                              <m:r>
                                <a:rPr lang="en-US" i="1">
                                  <a:latin typeface="Cambria Math"/>
                                </a:rPr>
                                <m:t>𝑐𝑜𝑢𝑛𝑡𝑦</m:t>
                              </m:r>
                              <m:r>
                                <a:rPr lang="en-US" i="1">
                                  <a:latin typeface="Cambria Math"/>
                                </a:rPr>
                                <m:t>, </m:t>
                              </m:r>
                              <m:r>
                                <a:rPr lang="en-US" i="1">
                                  <a:latin typeface="Cambria Math"/>
                                </a:rPr>
                                <m:t>𝑖𝑟𝑟𝑖𝑔𝑠𝑡𝑎𝑡𝑢𝑠</m:t>
                              </m:r>
                              <m:r>
                                <a:rPr lang="en-US" i="1">
                                  <a:latin typeface="Cambria Math"/>
                                </a:rPr>
                                <m:t>,</m:t>
                              </m:r>
                              <m:r>
                                <a:rPr lang="en-US" i="1">
                                  <a:latin typeface="Cambria Math"/>
                                </a:rPr>
                                <m:t>𝑚𝑖𝑥𝑒𝑠𝑎</m:t>
                              </m:r>
                            </m:sub>
                          </m:sSub>
                        </m:e>
                      </m:nary>
                      <m:r>
                        <a:rPr lang="en-US" i="1">
                          <a:latin typeface="Cambria Math"/>
                        </a:rPr>
                        <m:t>∗</m:t>
                      </m:r>
                      <m:r>
                        <a:rPr lang="en-US" i="1">
                          <a:latin typeface="Cambria Math"/>
                        </a:rPr>
                        <m:t>𝑐𝑟𝑜𝑝𝑚𝑖𝑥𝑑𝑎𝑡</m:t>
                      </m:r>
                      <m:sSub>
                        <m:sSubPr>
                          <m:ctrlPr>
                            <a:rPr lang="en-US" i="1">
                              <a:latin typeface="Cambria Math" panose="02040503050406030204" pitchFamily="18" charset="0"/>
                            </a:rPr>
                          </m:ctrlPr>
                        </m:sSubPr>
                        <m:e>
                          <m:r>
                            <a:rPr lang="en-US" i="1">
                              <a:latin typeface="Cambria Math"/>
                            </a:rPr>
                            <m:t>𝑎</m:t>
                          </m:r>
                        </m:e>
                        <m:sub>
                          <m:r>
                            <a:rPr lang="en-US" i="1">
                              <a:latin typeface="Cambria Math"/>
                            </a:rPr>
                            <m:t>𝑐𝑜𝑢𝑛𝑡𝑦</m:t>
                          </m:r>
                          <m:r>
                            <a:rPr lang="en-US" i="1">
                              <a:latin typeface="Cambria Math"/>
                            </a:rPr>
                            <m:t>, </m:t>
                          </m:r>
                          <m:r>
                            <a:rPr lang="en-US" i="1">
                              <a:latin typeface="Cambria Math"/>
                            </a:rPr>
                            <m:t>𝑐𝑟𝑜𝑝𝑠</m:t>
                          </m:r>
                          <m:r>
                            <a:rPr lang="en-US" i="1">
                              <a:latin typeface="Cambria Math"/>
                            </a:rPr>
                            <m:t>,</m:t>
                          </m:r>
                          <m:r>
                            <a:rPr lang="en-US" i="1">
                              <a:latin typeface="Cambria Math"/>
                            </a:rPr>
                            <m:t>𝑖𝑟𝑟𝑖𝑔𝑠𝑡𝑎𝑡𝑢𝑠</m:t>
                          </m:r>
                          <m:r>
                            <a:rPr lang="en-US" i="1">
                              <a:latin typeface="Cambria Math"/>
                            </a:rPr>
                            <m:t>,</m:t>
                          </m:r>
                          <m:r>
                            <a:rPr lang="en-US" i="1">
                              <a:latin typeface="Cambria Math"/>
                            </a:rPr>
                            <m:t>𝑚𝑖𝑥𝑒𝑠𝑎</m:t>
                          </m:r>
                        </m:sub>
                      </m:sSub>
                      <m:r>
                        <a:rPr lang="en-US" i="1">
                          <a:latin typeface="Cambria Math"/>
                        </a:rPr>
                        <m:t>]  </m:t>
                      </m:r>
                    </m:oMath>
                  </m:oMathPara>
                </a14:m>
                <a:endParaRPr lang="en-US" i="1" dirty="0">
                  <a:latin typeface="Cambria Math"/>
                </a:endParaRPr>
              </a:p>
              <a:p>
                <a:pPr marL="342900" lvl="1" indent="0">
                  <a:buNone/>
                </a:pPr>
                <a14:m>
                  <m:oMathPara xmlns:m="http://schemas.openxmlformats.org/officeDocument/2006/math">
                    <m:oMathParaPr>
                      <m:jc m:val="right"/>
                    </m:oMathParaPr>
                    <m:oMath xmlns:m="http://schemas.openxmlformats.org/officeDocument/2006/math">
                      <m:r>
                        <a:rPr lang="en-US" i="1">
                          <a:latin typeface="Cambria Math"/>
                        </a:rPr>
                        <m:t>∀</m:t>
                      </m:r>
                      <m:r>
                        <a:rPr lang="en-US" i="1">
                          <a:latin typeface="Cambria Math"/>
                        </a:rPr>
                        <m:t>𝑐𝑜𝑢𝑛𝑡𝑦</m:t>
                      </m:r>
                      <m:r>
                        <a:rPr lang="en-US" i="1">
                          <a:latin typeface="Cambria Math"/>
                        </a:rPr>
                        <m:t>,</m:t>
                      </m:r>
                      <m:r>
                        <a:rPr lang="en-US" i="1">
                          <a:latin typeface="Cambria Math"/>
                        </a:rPr>
                        <m:t>𝑐𝑟𝑜𝑝𝑠</m:t>
                      </m:r>
                      <m:r>
                        <a:rPr lang="en-US" i="1">
                          <a:latin typeface="Cambria Math"/>
                        </a:rPr>
                        <m:t>, </m:t>
                      </m:r>
                      <m:r>
                        <a:rPr lang="en-US" i="1">
                          <a:latin typeface="Cambria Math"/>
                        </a:rPr>
                        <m:t>𝑖𝑟𝑟𝑖𝑔𝑠𝑡𝑎𝑡𝑢𝑠</m:t>
                      </m:r>
                      <m:r>
                        <a:rPr lang="en-US" i="1">
                          <a:latin typeface="Cambria Math"/>
                        </a:rPr>
                        <m:t>  </m:t>
                      </m:r>
                    </m:oMath>
                  </m:oMathPara>
                </a14:m>
                <a:endParaRPr lang="en-US" dirty="0"/>
              </a:p>
              <a:p>
                <a:endParaRPr lang="en-US" dirty="0">
                  <a:latin typeface="+mn-lt"/>
                  <a:cs typeface="Times New Roman" panose="020206030504050203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333501"/>
                <a:ext cx="8229600" cy="3786187"/>
              </a:xfrm>
              <a:blipFill rotWithShape="1">
                <a:blip r:embed="rId3"/>
                <a:stretch>
                  <a:fillRect l="-1108" t="-3200" r="-1403"/>
                </a:stretch>
              </a:blipFill>
              <a:ln>
                <a:solidFill>
                  <a:schemeClr val="accent1">
                    <a:lumMod val="40000"/>
                    <a:lumOff val="6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230987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FEW Nexus – Water Scarcity</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nSpc>
                <a:spcPct val="120000"/>
              </a:lnSpc>
              <a:spcAft>
                <a:spcPts val="400"/>
              </a:spcAft>
            </a:pPr>
            <a:r>
              <a:rPr lang="en-US" dirty="0"/>
              <a:t>In our study we examine FEW Nexus actions in the form of </a:t>
            </a:r>
            <a:r>
              <a:rPr lang="en-US" dirty="0">
                <a:solidFill>
                  <a:srgbClr val="00B050"/>
                </a:solidFill>
              </a:rPr>
              <a:t>new water related sectoral investments and altered operating strategies</a:t>
            </a:r>
            <a:r>
              <a:rPr lang="en-US" dirty="0"/>
              <a:t>- we collectively call these </a:t>
            </a:r>
            <a:r>
              <a:rPr lang="en-US" b="1" u="sng" dirty="0"/>
              <a:t>projects</a:t>
            </a:r>
            <a:r>
              <a:rPr lang="en-US" dirty="0"/>
              <a:t> </a:t>
            </a:r>
          </a:p>
          <a:p>
            <a:pPr>
              <a:lnSpc>
                <a:spcPct val="120000"/>
              </a:lnSpc>
              <a:spcAft>
                <a:spcPts val="400"/>
              </a:spcAft>
            </a:pPr>
            <a:r>
              <a:rPr lang="en-US" dirty="0"/>
              <a:t>We are working on defining projects:</a:t>
            </a:r>
          </a:p>
          <a:p>
            <a:pPr lvl="1"/>
            <a:r>
              <a:rPr lang="en-US" dirty="0"/>
              <a:t>Agriculture related projects</a:t>
            </a:r>
          </a:p>
          <a:p>
            <a:pPr lvl="1"/>
            <a:r>
              <a:rPr lang="en-US" dirty="0"/>
              <a:t>Water related projects</a:t>
            </a:r>
          </a:p>
          <a:p>
            <a:pPr lvl="1"/>
            <a:r>
              <a:rPr lang="en-US" dirty="0"/>
              <a:t>Energy related projects</a:t>
            </a:r>
          </a:p>
          <a:p>
            <a:pPr lvl="1"/>
            <a:endParaRPr lang="en-US" dirty="0"/>
          </a:p>
          <a:p>
            <a:r>
              <a:rPr lang="en-US" dirty="0"/>
              <a:t>We also examine who gains and who loses as we feel Compensation and mechanisms to achieve it will be a big issue</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22387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altLang="en-US" sz="3600" dirty="0">
                <a:solidFill>
                  <a:srgbClr val="0070C0"/>
                </a:solidFill>
              </a:rPr>
              <a:t>EDSIMR  –Water rights,  and Markets</a:t>
            </a:r>
            <a:endParaRPr lang="en-US" sz="3600"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t>Diversion Constraint:</a:t>
            </a:r>
          </a:p>
          <a:p>
            <a:pPr marL="300038" lvl="1" indent="0">
              <a:buNone/>
            </a:pPr>
            <a:r>
              <a:rPr lang="en-US" dirty="0"/>
              <a:t>Amount of water diverted from river by one permit </a:t>
            </a:r>
          </a:p>
          <a:p>
            <a:pPr marL="300038" lvl="1" indent="0">
              <a:buNone/>
            </a:pPr>
            <a:r>
              <a:rPr lang="en-US" dirty="0">
                <a:solidFill>
                  <a:srgbClr val="FF0000"/>
                </a:solidFill>
              </a:rPr>
              <a:t>+Sold to others				</a:t>
            </a:r>
          </a:p>
          <a:p>
            <a:pPr marL="300038" lvl="1" indent="0">
              <a:buNone/>
            </a:pPr>
            <a:r>
              <a:rPr lang="en-US" dirty="0">
                <a:solidFill>
                  <a:srgbClr val="FF0000"/>
                </a:solidFill>
              </a:rPr>
              <a:t>-Buy from others			</a:t>
            </a:r>
          </a:p>
          <a:p>
            <a:pPr marL="300038" lvl="1" indent="0">
              <a:buNone/>
            </a:pPr>
            <a:r>
              <a:rPr lang="en-US" dirty="0"/>
              <a:t>&lt;= Permitted Capacity</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4041501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4000" dirty="0">
                <a:solidFill>
                  <a:srgbClr val="0070C0"/>
                </a:solidFill>
              </a:rPr>
              <a:t>EDSIMR  – Projects</a:t>
            </a:r>
            <a:r>
              <a:rPr lang="en-US" sz="3200" dirty="0">
                <a:solidFill>
                  <a:srgbClr val="0070C0"/>
                </a:solidFill>
              </a:rPr>
              <a:t/>
            </a:r>
            <a:br>
              <a:rPr lang="en-US" sz="3200" dirty="0">
                <a:solidFill>
                  <a:srgbClr val="0070C0"/>
                </a:solidFill>
              </a:rPr>
            </a:br>
            <a:r>
              <a:rPr lang="en-US" sz="2800" dirty="0">
                <a:solidFill>
                  <a:srgbClr val="00B050"/>
                </a:solidFill>
              </a:rPr>
              <a:t>Water, Power, </a:t>
            </a:r>
            <a:r>
              <a:rPr lang="en-US" sz="2800" dirty="0" smtClean="0">
                <a:solidFill>
                  <a:srgbClr val="00B050"/>
                </a:solidFill>
              </a:rPr>
              <a:t>Fracking</a:t>
            </a:r>
            <a:endParaRPr lang="en-US" sz="3200" dirty="0">
              <a:solidFill>
                <a:srgbClr val="00B05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dirty="0"/>
              <a:t>Integer variables in most cases</a:t>
            </a:r>
          </a:p>
          <a:p>
            <a:r>
              <a:rPr lang="en-US" dirty="0"/>
              <a:t>Capacity Constraint</a:t>
            </a:r>
          </a:p>
          <a:p>
            <a:pPr lvl="1"/>
            <a:r>
              <a:rPr lang="en-US" dirty="0"/>
              <a:t>Water from projects &lt;=      the project capacity if the project is built.</a:t>
            </a:r>
          </a:p>
          <a:p>
            <a:pPr marL="342900" lvl="1" indent="0">
              <a:buNone/>
            </a:pPr>
            <a:r>
              <a:rPr lang="en-US" dirty="0"/>
              <a:t>                                                          0, otherwise</a:t>
            </a:r>
          </a:p>
          <a:p>
            <a:r>
              <a:rPr lang="en-US" dirty="0"/>
              <a:t>Project capacity may be stochastic</a:t>
            </a:r>
          </a:p>
          <a:p>
            <a:r>
              <a:rPr lang="en-US" dirty="0"/>
              <a:t>Operating cost  per acre foot</a:t>
            </a:r>
          </a:p>
          <a:p>
            <a:r>
              <a:rPr lang="en-US" dirty="0"/>
              <a:t>Fixed </a:t>
            </a:r>
            <a:r>
              <a:rPr lang="en-US" dirty="0" err="1"/>
              <a:t>amortzed</a:t>
            </a:r>
            <a:r>
              <a:rPr lang="en-US" dirty="0"/>
              <a:t> construction costs per project</a:t>
            </a:r>
          </a:p>
          <a:p>
            <a:r>
              <a:rPr lang="en-US" dirty="0"/>
              <a:t>State of nature (stage 2) operation</a:t>
            </a:r>
          </a:p>
          <a:p>
            <a:r>
              <a:rPr lang="en-US" dirty="0"/>
              <a:t>Injection Balance</a:t>
            </a:r>
          </a:p>
          <a:p>
            <a:pPr lvl="1"/>
            <a:r>
              <a:rPr lang="en-US" dirty="0"/>
              <a:t>Water could only be recovered in the </a:t>
            </a:r>
            <a:r>
              <a:rPr lang="en-US" dirty="0" err="1"/>
              <a:t>Hdry</a:t>
            </a:r>
            <a:r>
              <a:rPr lang="en-US" dirty="0"/>
              <a:t> state</a:t>
            </a:r>
          </a:p>
          <a:p>
            <a:pPr lvl="1"/>
            <a:r>
              <a:rPr lang="en-US" dirty="0"/>
              <a:t>Water recovered in the Injection projects in </a:t>
            </a:r>
            <a:r>
              <a:rPr lang="en-US" dirty="0" err="1"/>
              <a:t>Hdry</a:t>
            </a:r>
            <a:r>
              <a:rPr lang="en-US" dirty="0"/>
              <a:t> state &lt;= water injected into aquifer in other state of nature </a:t>
            </a:r>
          </a:p>
          <a:p>
            <a:endParaRPr lang="en-US" dirty="0">
              <a:latin typeface="+mn-lt"/>
              <a:cs typeface="Times New Roman" panose="02020603050405020304" pitchFamily="18" charset="0"/>
            </a:endParaRPr>
          </a:p>
        </p:txBody>
      </p:sp>
      <p:sp>
        <p:nvSpPr>
          <p:cNvPr id="7" name="Left Brace 6"/>
          <p:cNvSpPr/>
          <p:nvPr/>
        </p:nvSpPr>
        <p:spPr>
          <a:xfrm>
            <a:off x="3505200" y="2019300"/>
            <a:ext cx="127861" cy="47140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2723075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EDSIMR – Basics of </a:t>
            </a:r>
            <a:r>
              <a:rPr lang="en-US" dirty="0" smtClean="0">
                <a:solidFill>
                  <a:srgbClr val="0070C0"/>
                </a:solidFill>
              </a:rPr>
              <a:t>Stochastics</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cs typeface="Times New Roman" panose="02020603050405020304" pitchFamily="18" charset="0"/>
              </a:rPr>
              <a:t>Stochastics</a:t>
            </a:r>
          </a:p>
          <a:p>
            <a:pPr lvl="2"/>
            <a:r>
              <a:rPr lang="en-US" dirty="0">
                <a:cs typeface="Times New Roman" panose="02020603050405020304" pitchFamily="18" charset="0"/>
              </a:rPr>
              <a:t>Temp and </a:t>
            </a:r>
            <a:r>
              <a:rPr lang="en-US" dirty="0" smtClean="0">
                <a:cs typeface="Times New Roman" panose="02020603050405020304" pitchFamily="18" charset="0"/>
              </a:rPr>
              <a:t>precipitation</a:t>
            </a:r>
            <a:endParaRPr lang="en-US" dirty="0">
              <a:cs typeface="Times New Roman" panose="02020603050405020304" pitchFamily="18" charset="0"/>
            </a:endParaRPr>
          </a:p>
          <a:p>
            <a:pPr lvl="2"/>
            <a:r>
              <a:rPr lang="en-US" dirty="0">
                <a:cs typeface="Times New Roman" panose="02020603050405020304" pitchFamily="18" charset="0"/>
              </a:rPr>
              <a:t>Crop Yields and Water Requirements and pest costs</a:t>
            </a:r>
          </a:p>
          <a:p>
            <a:pPr lvl="2"/>
            <a:r>
              <a:rPr lang="en-US" dirty="0">
                <a:cs typeface="Times New Roman" panose="02020603050405020304" pitchFamily="18" charset="0"/>
              </a:rPr>
              <a:t>Livestock stocking rate</a:t>
            </a:r>
          </a:p>
          <a:p>
            <a:pPr lvl="2"/>
            <a:r>
              <a:rPr lang="en-US" dirty="0">
                <a:cs typeface="Times New Roman" panose="02020603050405020304" pitchFamily="18" charset="0"/>
              </a:rPr>
              <a:t>Livestock performance</a:t>
            </a:r>
          </a:p>
          <a:p>
            <a:pPr lvl="2"/>
            <a:r>
              <a:rPr lang="en-US" dirty="0">
                <a:cs typeface="Times New Roman" panose="02020603050405020304" pitchFamily="18" charset="0"/>
              </a:rPr>
              <a:t>M&amp;I demand</a:t>
            </a:r>
          </a:p>
          <a:p>
            <a:pPr lvl="2"/>
            <a:r>
              <a:rPr lang="en-US" dirty="0">
                <a:cs typeface="Times New Roman" panose="02020603050405020304" pitchFamily="18" charset="0"/>
              </a:rPr>
              <a:t>Cooling requirements</a:t>
            </a:r>
          </a:p>
          <a:p>
            <a:pPr lvl="2"/>
            <a:r>
              <a:rPr lang="en-US" dirty="0">
                <a:cs typeface="Times New Roman" panose="02020603050405020304" pitchFamily="18" charset="0"/>
              </a:rPr>
              <a:t>Water available</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35938105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sz="3600" dirty="0">
                <a:solidFill>
                  <a:srgbClr val="0070C0"/>
                </a:solidFill>
              </a:rPr>
              <a:t>EDSIMR  – Incorporating Water </a:t>
            </a:r>
            <a:r>
              <a:rPr lang="en-US" sz="3600" dirty="0" smtClean="0">
                <a:solidFill>
                  <a:srgbClr val="0070C0"/>
                </a:solidFill>
              </a:rPr>
              <a:t>Markets</a:t>
            </a:r>
            <a:endParaRPr lang="en-US" sz="3600"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sp>
        <p:nvSpPr>
          <p:cNvPr id="7" name="Rectangle 1026"/>
          <p:cNvSpPr>
            <a:spLocks noChangeArrowheads="1"/>
          </p:cNvSpPr>
          <p:nvPr/>
        </p:nvSpPr>
        <p:spPr bwMode="auto">
          <a:xfrm>
            <a:off x="3175813" y="3789563"/>
            <a:ext cx="2963825"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1143000" algn="l"/>
              </a:tabLst>
              <a:defRPr>
                <a:solidFill>
                  <a:schemeClr val="tx1"/>
                </a:solidFill>
                <a:latin typeface="Arial" panose="020B0604020202020204" pitchFamily="34" charset="0"/>
              </a:defRPr>
            </a:lvl1pPr>
            <a:lvl2pPr marL="1268413" indent="-285750">
              <a:tabLst>
                <a:tab pos="1143000" algn="l"/>
              </a:tabLst>
              <a:defRPr>
                <a:solidFill>
                  <a:schemeClr val="tx1"/>
                </a:solidFill>
                <a:latin typeface="Arial" panose="020B0604020202020204" pitchFamily="34" charset="0"/>
              </a:defRPr>
            </a:lvl2pPr>
            <a:lvl3pPr marL="1611313" indent="-228600">
              <a:tabLst>
                <a:tab pos="1143000" algn="l"/>
              </a:tabLst>
              <a:defRPr>
                <a:solidFill>
                  <a:schemeClr val="tx1"/>
                </a:solidFill>
                <a:latin typeface="Arial" panose="020B0604020202020204" pitchFamily="34" charset="0"/>
              </a:defRPr>
            </a:lvl3pPr>
            <a:lvl4pPr marL="1954213" indent="-228600">
              <a:tabLst>
                <a:tab pos="1143000" algn="l"/>
              </a:tabLst>
              <a:defRPr>
                <a:solidFill>
                  <a:schemeClr val="tx1"/>
                </a:solidFill>
                <a:latin typeface="Arial" panose="020B0604020202020204" pitchFamily="34" charset="0"/>
              </a:defRPr>
            </a:lvl4pPr>
            <a:lvl5pPr marL="2297113" indent="-228600">
              <a:tabLst>
                <a:tab pos="1143000" algn="l"/>
              </a:tabLst>
              <a:defRPr>
                <a:solidFill>
                  <a:schemeClr val="tx1"/>
                </a:solidFill>
                <a:latin typeface="Arial" panose="020B0604020202020204" pitchFamily="34" charset="0"/>
              </a:defRPr>
            </a:lvl5pPr>
            <a:lvl6pPr marL="2754313" indent="-228600" fontAlgn="base">
              <a:spcBef>
                <a:spcPct val="0"/>
              </a:spcBef>
              <a:spcAft>
                <a:spcPct val="0"/>
              </a:spcAft>
              <a:tabLst>
                <a:tab pos="1143000" algn="l"/>
              </a:tabLst>
              <a:defRPr>
                <a:solidFill>
                  <a:schemeClr val="tx1"/>
                </a:solidFill>
                <a:latin typeface="Arial" panose="020B0604020202020204" pitchFamily="34" charset="0"/>
              </a:defRPr>
            </a:lvl6pPr>
            <a:lvl7pPr marL="3211513" indent="-228600" fontAlgn="base">
              <a:spcBef>
                <a:spcPct val="0"/>
              </a:spcBef>
              <a:spcAft>
                <a:spcPct val="0"/>
              </a:spcAft>
              <a:tabLst>
                <a:tab pos="1143000" algn="l"/>
              </a:tabLst>
              <a:defRPr>
                <a:solidFill>
                  <a:schemeClr val="tx1"/>
                </a:solidFill>
                <a:latin typeface="Arial" panose="020B0604020202020204" pitchFamily="34" charset="0"/>
              </a:defRPr>
            </a:lvl7pPr>
            <a:lvl8pPr marL="3668713" indent="-228600" fontAlgn="base">
              <a:spcBef>
                <a:spcPct val="0"/>
              </a:spcBef>
              <a:spcAft>
                <a:spcPct val="0"/>
              </a:spcAft>
              <a:tabLst>
                <a:tab pos="1143000" algn="l"/>
              </a:tabLst>
              <a:defRPr>
                <a:solidFill>
                  <a:schemeClr val="tx1"/>
                </a:solidFill>
                <a:latin typeface="Arial" panose="020B0604020202020204" pitchFamily="34" charset="0"/>
              </a:defRPr>
            </a:lvl8pPr>
            <a:lvl9pPr marL="4125913" indent="-228600" fontAlgn="base">
              <a:spcBef>
                <a:spcPct val="0"/>
              </a:spcBef>
              <a:spcAft>
                <a:spcPct val="0"/>
              </a:spcAft>
              <a:tabLst>
                <a:tab pos="1143000" algn="l"/>
              </a:tabLst>
              <a:defRPr>
                <a:solidFill>
                  <a:schemeClr val="tx1"/>
                </a:solidFill>
                <a:latin typeface="Arial" panose="020B0604020202020204" pitchFamily="34" charset="0"/>
              </a:defRPr>
            </a:lvl9pPr>
          </a:lstStyle>
          <a:p>
            <a:pPr algn="ctr">
              <a:lnSpc>
                <a:spcPct val="110000"/>
              </a:lnSpc>
              <a:buClr>
                <a:srgbClr val="3333FF"/>
              </a:buClr>
              <a:buSzPct val="80000"/>
              <a:buFont typeface="Wingdings" panose="05000000000000000000" pitchFamily="2" charset="2"/>
              <a:buNone/>
            </a:pPr>
            <a:r>
              <a:rPr lang="en-US" altLang="en-US" sz="2100" b="1" dirty="0">
                <a:solidFill>
                  <a:srgbClr val="0070C0"/>
                </a:solidFill>
              </a:rPr>
              <a:t>Includes friction in mkt ($50 in Edwards)</a:t>
            </a:r>
            <a:endParaRPr lang="en-US" altLang="en-US" sz="2100" b="1" dirty="0">
              <a:solidFill>
                <a:srgbClr val="0070C0"/>
              </a:solidFill>
              <a:cs typeface="Arial" panose="020B0604020202020204" pitchFamily="34" charset="0"/>
            </a:endParaRPr>
          </a:p>
        </p:txBody>
      </p:sp>
      <p:sp>
        <p:nvSpPr>
          <p:cNvPr id="8" name="Oval 1029"/>
          <p:cNvSpPr>
            <a:spLocks noChangeAspect="1" noChangeArrowheads="1"/>
          </p:cNvSpPr>
          <p:nvPr/>
        </p:nvSpPr>
        <p:spPr bwMode="auto">
          <a:xfrm>
            <a:off x="3886200" y="2937634"/>
            <a:ext cx="1334691" cy="872810"/>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b="1" dirty="0"/>
              <a:t>Water use and </a:t>
            </a:r>
          </a:p>
          <a:p>
            <a:pPr algn="ctr"/>
            <a:r>
              <a:rPr lang="en-US" altLang="en-US" sz="1350" b="1" dirty="0"/>
              <a:t>rights</a:t>
            </a:r>
          </a:p>
          <a:p>
            <a:pPr algn="ctr"/>
            <a:r>
              <a:rPr lang="en-US" altLang="en-US" sz="1350" b="1" dirty="0"/>
              <a:t>Municipal</a:t>
            </a:r>
          </a:p>
        </p:txBody>
      </p:sp>
      <p:sp>
        <p:nvSpPr>
          <p:cNvPr id="9" name="Oval 1030"/>
          <p:cNvSpPr>
            <a:spLocks noChangeAspect="1" noChangeArrowheads="1"/>
          </p:cNvSpPr>
          <p:nvPr/>
        </p:nvSpPr>
        <p:spPr bwMode="auto">
          <a:xfrm>
            <a:off x="1914525" y="2920966"/>
            <a:ext cx="1334691" cy="889478"/>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b="1" dirty="0"/>
              <a:t>Water use and </a:t>
            </a:r>
          </a:p>
          <a:p>
            <a:pPr algn="ctr"/>
            <a:r>
              <a:rPr lang="en-US" altLang="en-US" sz="1350" b="1" dirty="0"/>
              <a:t>rights</a:t>
            </a:r>
          </a:p>
          <a:p>
            <a:pPr algn="ctr"/>
            <a:r>
              <a:rPr lang="en-US" altLang="en-US" sz="1350" b="1" dirty="0"/>
              <a:t>Agricultural</a:t>
            </a:r>
          </a:p>
        </p:txBody>
      </p:sp>
      <p:sp>
        <p:nvSpPr>
          <p:cNvPr id="10" name="Oval 1031"/>
          <p:cNvSpPr>
            <a:spLocks noChangeAspect="1" noChangeArrowheads="1"/>
          </p:cNvSpPr>
          <p:nvPr/>
        </p:nvSpPr>
        <p:spPr bwMode="auto">
          <a:xfrm>
            <a:off x="5857875" y="2938825"/>
            <a:ext cx="1334691" cy="871619"/>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b="1" dirty="0"/>
              <a:t>Water use and</a:t>
            </a:r>
          </a:p>
          <a:p>
            <a:pPr algn="ctr"/>
            <a:r>
              <a:rPr lang="en-US" altLang="en-US" sz="1350" b="1" dirty="0"/>
              <a:t>rights</a:t>
            </a:r>
          </a:p>
          <a:p>
            <a:pPr algn="ctr"/>
            <a:r>
              <a:rPr lang="en-US" altLang="en-US" sz="1350" b="1" dirty="0"/>
              <a:t>Industrial</a:t>
            </a:r>
          </a:p>
        </p:txBody>
      </p:sp>
      <p:sp>
        <p:nvSpPr>
          <p:cNvPr id="11" name="Line 1035"/>
          <p:cNvSpPr>
            <a:spLocks noChangeShapeType="1"/>
          </p:cNvSpPr>
          <p:nvPr/>
        </p:nvSpPr>
        <p:spPr bwMode="auto">
          <a:xfrm flipV="1">
            <a:off x="2543175" y="2149439"/>
            <a:ext cx="1485900" cy="685800"/>
          </a:xfrm>
          <a:prstGeom prst="line">
            <a:avLst/>
          </a:prstGeom>
          <a:noFill/>
          <a:ln w="63500">
            <a:solidFill>
              <a:srgbClr val="0033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2" name="Rectangle 1036"/>
          <p:cNvSpPr>
            <a:spLocks noChangeArrowheads="1"/>
          </p:cNvSpPr>
          <p:nvPr/>
        </p:nvSpPr>
        <p:spPr bwMode="auto">
          <a:xfrm>
            <a:off x="4029075" y="1537735"/>
            <a:ext cx="971550" cy="897455"/>
          </a:xfrm>
          <a:prstGeom prst="rect">
            <a:avLst/>
          </a:prstGeom>
          <a:solidFill>
            <a:srgbClr val="D9FB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350" b="1"/>
              <a:t>Water </a:t>
            </a:r>
          </a:p>
          <a:p>
            <a:pPr algn="ctr"/>
            <a:r>
              <a:rPr lang="en-US" altLang="en-US" sz="1350" b="1"/>
              <a:t>Market</a:t>
            </a:r>
          </a:p>
        </p:txBody>
      </p:sp>
      <p:sp>
        <p:nvSpPr>
          <p:cNvPr id="13" name="Line 1037"/>
          <p:cNvSpPr>
            <a:spLocks noChangeShapeType="1"/>
          </p:cNvSpPr>
          <p:nvPr/>
        </p:nvSpPr>
        <p:spPr bwMode="auto">
          <a:xfrm>
            <a:off x="5000625" y="2162538"/>
            <a:ext cx="1543050" cy="672703"/>
          </a:xfrm>
          <a:prstGeom prst="line">
            <a:avLst/>
          </a:prstGeom>
          <a:noFill/>
          <a:ln w="63500">
            <a:solidFill>
              <a:srgbClr val="0033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4" name="Line 1038"/>
          <p:cNvSpPr>
            <a:spLocks noChangeShapeType="1"/>
          </p:cNvSpPr>
          <p:nvPr/>
        </p:nvSpPr>
        <p:spPr bwMode="auto">
          <a:xfrm>
            <a:off x="4543425" y="2463764"/>
            <a:ext cx="0" cy="457200"/>
          </a:xfrm>
          <a:prstGeom prst="line">
            <a:avLst/>
          </a:prstGeom>
          <a:noFill/>
          <a:ln w="63500">
            <a:solidFill>
              <a:srgbClr val="0033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7322293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EDSIMR – Basics of </a:t>
            </a:r>
            <a:r>
              <a:rPr lang="en-US" dirty="0" smtClean="0">
                <a:solidFill>
                  <a:srgbClr val="0070C0"/>
                </a:solidFill>
              </a:rPr>
              <a:t>Stochastics</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en-US" dirty="0">
                <a:latin typeface="Arial" panose="020B0604020202020204" pitchFamily="34" charset="0"/>
                <a:cs typeface="Arial" panose="020B0604020202020204" pitchFamily="34" charset="0"/>
              </a:rPr>
              <a:t>Discrete Stochastic Model :9 weather states</a:t>
            </a:r>
          </a:p>
          <a:p>
            <a:r>
              <a:rPr lang="en-US" dirty="0">
                <a:latin typeface="Arial" panose="020B0604020202020204" pitchFamily="34" charset="0"/>
                <a:cs typeface="Arial" panose="020B0604020202020204" pitchFamily="34" charset="0"/>
              </a:rPr>
              <a:t>2 Stage Decision </a:t>
            </a:r>
          </a:p>
          <a:p>
            <a:r>
              <a:rPr lang="en-US" dirty="0">
                <a:latin typeface="Arial" panose="020B0604020202020204" pitchFamily="34" charset="0"/>
                <a:cs typeface="Arial" panose="020B0604020202020204" pitchFamily="34" charset="0"/>
              </a:rPr>
              <a:t>Stage 1 </a:t>
            </a:r>
          </a:p>
          <a:p>
            <a:pPr lvl="2"/>
            <a:r>
              <a:rPr lang="en-US" dirty="0">
                <a:latin typeface="Arial" panose="020B0604020202020204" pitchFamily="34" charset="0"/>
                <a:cs typeface="Arial" panose="020B0604020202020204" pitchFamily="34" charset="0"/>
              </a:rPr>
              <a:t>Water and energy projects</a:t>
            </a:r>
          </a:p>
          <a:p>
            <a:pPr lvl="2"/>
            <a:r>
              <a:rPr lang="en-US" dirty="0">
                <a:latin typeface="Arial" panose="020B0604020202020204" pitchFamily="34" charset="0"/>
                <a:cs typeface="Arial" panose="020B0604020202020204" pitchFamily="34" charset="0"/>
              </a:rPr>
              <a:t>Crop mix</a:t>
            </a:r>
          </a:p>
          <a:p>
            <a:pPr lvl="2"/>
            <a:r>
              <a:rPr lang="en-US" dirty="0">
                <a:latin typeface="Arial" panose="020B0604020202020204" pitchFamily="34" charset="0"/>
                <a:cs typeface="Arial" panose="020B0604020202020204" pitchFamily="34" charset="0"/>
              </a:rPr>
              <a:t>Livestock numbers</a:t>
            </a:r>
          </a:p>
          <a:p>
            <a:pPr lvl="2"/>
            <a:r>
              <a:rPr lang="en-US" dirty="0">
                <a:latin typeface="Arial" panose="020B0604020202020204" pitchFamily="34" charset="0"/>
                <a:cs typeface="Arial" panose="020B0604020202020204" pitchFamily="34" charset="0"/>
              </a:rPr>
              <a:t>Initial levels of aquifers and reservoirs</a:t>
            </a:r>
          </a:p>
          <a:p>
            <a:r>
              <a:rPr lang="en-US" dirty="0">
                <a:latin typeface="Arial" panose="020B0604020202020204" pitchFamily="34" charset="0"/>
                <a:cs typeface="Arial" panose="020B0604020202020204" pitchFamily="34" charset="0"/>
              </a:rPr>
              <a:t>Stage 2 </a:t>
            </a:r>
          </a:p>
          <a:p>
            <a:pPr lvl="2"/>
            <a:r>
              <a:rPr lang="en-US" dirty="0">
                <a:latin typeface="Arial" panose="020B0604020202020204" pitchFamily="34" charset="0"/>
                <a:cs typeface="Arial" panose="020B0604020202020204" pitchFamily="34" charset="0"/>
              </a:rPr>
              <a:t>Crop water use strategy </a:t>
            </a:r>
          </a:p>
          <a:p>
            <a:pPr lvl="2"/>
            <a:r>
              <a:rPr lang="en-US" dirty="0">
                <a:latin typeface="Arial" panose="020B0604020202020204" pitchFamily="34" charset="0"/>
                <a:cs typeface="Arial" panose="020B0604020202020204" pitchFamily="34" charset="0"/>
              </a:rPr>
              <a:t>Recharge and surface inflows</a:t>
            </a:r>
          </a:p>
          <a:p>
            <a:pPr lvl="2"/>
            <a:r>
              <a:rPr lang="en-US" dirty="0">
                <a:latin typeface="Arial" panose="020B0604020202020204" pitchFamily="34" charset="0"/>
                <a:cs typeface="Arial" panose="020B0604020202020204" pitchFamily="34" charset="0"/>
              </a:rPr>
              <a:t>Pumping/diversion</a:t>
            </a:r>
          </a:p>
          <a:p>
            <a:pPr lvl="2"/>
            <a:r>
              <a:rPr lang="en-US" dirty="0">
                <a:latin typeface="Arial" panose="020B0604020202020204" pitchFamily="34" charset="0"/>
                <a:cs typeface="Arial" panose="020B0604020202020204" pitchFamily="34" charset="0"/>
              </a:rPr>
              <a:t>Water flows</a:t>
            </a:r>
          </a:p>
          <a:p>
            <a:endParaRPr lang="en-US" dirty="0">
              <a:latin typeface="+mn-lt"/>
              <a:cs typeface="Times New Roman" panose="02020603050405020304" pitchFamily="18" charset="0"/>
            </a:endParaRPr>
          </a:p>
        </p:txBody>
      </p:sp>
      <p:graphicFrame>
        <p:nvGraphicFramePr>
          <p:cNvPr id="7" name="Object 34"/>
          <p:cNvGraphicFramePr>
            <a:graphicFrameLocks noChangeAspect="1"/>
          </p:cNvGraphicFramePr>
          <p:nvPr>
            <p:extLst>
              <p:ext uri="{D42A27DB-BD31-4B8C-83A1-F6EECF244321}">
                <p14:modId xmlns:p14="http://schemas.microsoft.com/office/powerpoint/2010/main" val="1907385548"/>
              </p:ext>
            </p:extLst>
          </p:nvPr>
        </p:nvGraphicFramePr>
        <p:xfrm>
          <a:off x="6868715" y="1371600"/>
          <a:ext cx="372666" cy="342900"/>
        </p:xfrm>
        <a:graphic>
          <a:graphicData uri="http://schemas.openxmlformats.org/presentationml/2006/ole">
            <mc:AlternateContent xmlns:mc="http://schemas.openxmlformats.org/markup-compatibility/2006">
              <mc:Choice xmlns:v="urn:schemas-microsoft-com:vml" Requires="v">
                <p:oleObj spid="_x0000_s8220" name="Clip" r:id="rId4" imgW="1180800" imgH="1200240" progId="MS_ClipArt_Gallery.2">
                  <p:embed/>
                </p:oleObj>
              </mc:Choice>
              <mc:Fallback>
                <p:oleObj name="Clip" r:id="rId4" imgW="1180800" imgH="12002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8715" y="1371600"/>
                        <a:ext cx="372666"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 name="Group 35"/>
          <p:cNvGrpSpPr>
            <a:grpSpLocks/>
          </p:cNvGrpSpPr>
          <p:nvPr/>
        </p:nvGrpSpPr>
        <p:grpSpPr bwMode="auto">
          <a:xfrm>
            <a:off x="6553200" y="1390650"/>
            <a:ext cx="320278" cy="280988"/>
            <a:chOff x="3549" y="1061"/>
            <a:chExt cx="377" cy="332"/>
          </a:xfrm>
        </p:grpSpPr>
        <p:sp>
          <p:nvSpPr>
            <p:cNvPr id="9" name="Freeform 36"/>
            <p:cNvSpPr>
              <a:spLocks/>
            </p:cNvSpPr>
            <p:nvPr/>
          </p:nvSpPr>
          <p:spPr bwMode="auto">
            <a:xfrm>
              <a:off x="3624" y="1133"/>
              <a:ext cx="227" cy="193"/>
            </a:xfrm>
            <a:custGeom>
              <a:avLst/>
              <a:gdLst>
                <a:gd name="T0" fmla="*/ 502 w 909"/>
                <a:gd name="T1" fmla="*/ 962 h 965"/>
                <a:gd name="T2" fmla="*/ 591 w 909"/>
                <a:gd name="T3" fmla="*/ 943 h 965"/>
                <a:gd name="T4" fmla="*/ 672 w 909"/>
                <a:gd name="T5" fmla="*/ 907 h 965"/>
                <a:gd name="T6" fmla="*/ 744 w 909"/>
                <a:gd name="T7" fmla="*/ 855 h 965"/>
                <a:gd name="T8" fmla="*/ 805 w 909"/>
                <a:gd name="T9" fmla="*/ 789 h 965"/>
                <a:gd name="T10" fmla="*/ 854 w 909"/>
                <a:gd name="T11" fmla="*/ 713 h 965"/>
                <a:gd name="T12" fmla="*/ 889 w 909"/>
                <a:gd name="T13" fmla="*/ 626 h 965"/>
                <a:gd name="T14" fmla="*/ 907 w 909"/>
                <a:gd name="T15" fmla="*/ 532 h 965"/>
                <a:gd name="T16" fmla="*/ 907 w 909"/>
                <a:gd name="T17" fmla="*/ 434 h 965"/>
                <a:gd name="T18" fmla="*/ 889 w 909"/>
                <a:gd name="T19" fmla="*/ 340 h 965"/>
                <a:gd name="T20" fmla="*/ 854 w 909"/>
                <a:gd name="T21" fmla="*/ 253 h 965"/>
                <a:gd name="T22" fmla="*/ 805 w 909"/>
                <a:gd name="T23" fmla="*/ 176 h 965"/>
                <a:gd name="T24" fmla="*/ 744 w 909"/>
                <a:gd name="T25" fmla="*/ 111 h 965"/>
                <a:gd name="T26" fmla="*/ 672 w 909"/>
                <a:gd name="T27" fmla="*/ 58 h 965"/>
                <a:gd name="T28" fmla="*/ 591 w 909"/>
                <a:gd name="T29" fmla="*/ 22 h 965"/>
                <a:gd name="T30" fmla="*/ 502 w 909"/>
                <a:gd name="T31" fmla="*/ 3 h 965"/>
                <a:gd name="T32" fmla="*/ 409 w 909"/>
                <a:gd name="T33" fmla="*/ 3 h 965"/>
                <a:gd name="T34" fmla="*/ 320 w 909"/>
                <a:gd name="T35" fmla="*/ 22 h 965"/>
                <a:gd name="T36" fmla="*/ 239 w 909"/>
                <a:gd name="T37" fmla="*/ 58 h 965"/>
                <a:gd name="T38" fmla="*/ 166 w 909"/>
                <a:gd name="T39" fmla="*/ 111 h 965"/>
                <a:gd name="T40" fmla="*/ 104 w 909"/>
                <a:gd name="T41" fmla="*/ 176 h 965"/>
                <a:gd name="T42" fmla="*/ 55 w 909"/>
                <a:gd name="T43" fmla="*/ 253 h 965"/>
                <a:gd name="T44" fmla="*/ 20 w 909"/>
                <a:gd name="T45" fmla="*/ 340 h 965"/>
                <a:gd name="T46" fmla="*/ 2 w 909"/>
                <a:gd name="T47" fmla="*/ 434 h 965"/>
                <a:gd name="T48" fmla="*/ 2 w 909"/>
                <a:gd name="T49" fmla="*/ 532 h 965"/>
                <a:gd name="T50" fmla="*/ 20 w 909"/>
                <a:gd name="T51" fmla="*/ 626 h 965"/>
                <a:gd name="T52" fmla="*/ 55 w 909"/>
                <a:gd name="T53" fmla="*/ 713 h 965"/>
                <a:gd name="T54" fmla="*/ 104 w 909"/>
                <a:gd name="T55" fmla="*/ 789 h 965"/>
                <a:gd name="T56" fmla="*/ 166 w 909"/>
                <a:gd name="T57" fmla="*/ 855 h 965"/>
                <a:gd name="T58" fmla="*/ 239 w 909"/>
                <a:gd name="T59" fmla="*/ 907 h 965"/>
                <a:gd name="T60" fmla="*/ 320 w 909"/>
                <a:gd name="T61" fmla="*/ 943 h 965"/>
                <a:gd name="T62" fmla="*/ 409 w 909"/>
                <a:gd name="T63" fmla="*/ 96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9" h="965">
                  <a:moveTo>
                    <a:pt x="455" y="965"/>
                  </a:moveTo>
                  <a:lnTo>
                    <a:pt x="502" y="962"/>
                  </a:lnTo>
                  <a:lnTo>
                    <a:pt x="546" y="955"/>
                  </a:lnTo>
                  <a:lnTo>
                    <a:pt x="591" y="943"/>
                  </a:lnTo>
                  <a:lnTo>
                    <a:pt x="632" y="928"/>
                  </a:lnTo>
                  <a:lnTo>
                    <a:pt x="672" y="907"/>
                  </a:lnTo>
                  <a:lnTo>
                    <a:pt x="709" y="883"/>
                  </a:lnTo>
                  <a:lnTo>
                    <a:pt x="744" y="855"/>
                  </a:lnTo>
                  <a:lnTo>
                    <a:pt x="776" y="824"/>
                  </a:lnTo>
                  <a:lnTo>
                    <a:pt x="805" y="789"/>
                  </a:lnTo>
                  <a:lnTo>
                    <a:pt x="832" y="753"/>
                  </a:lnTo>
                  <a:lnTo>
                    <a:pt x="854" y="713"/>
                  </a:lnTo>
                  <a:lnTo>
                    <a:pt x="873" y="671"/>
                  </a:lnTo>
                  <a:lnTo>
                    <a:pt x="889" y="626"/>
                  </a:lnTo>
                  <a:lnTo>
                    <a:pt x="899" y="581"/>
                  </a:lnTo>
                  <a:lnTo>
                    <a:pt x="907" y="532"/>
                  </a:lnTo>
                  <a:lnTo>
                    <a:pt x="909" y="483"/>
                  </a:lnTo>
                  <a:lnTo>
                    <a:pt x="907" y="434"/>
                  </a:lnTo>
                  <a:lnTo>
                    <a:pt x="899" y="386"/>
                  </a:lnTo>
                  <a:lnTo>
                    <a:pt x="889" y="340"/>
                  </a:lnTo>
                  <a:lnTo>
                    <a:pt x="873" y="295"/>
                  </a:lnTo>
                  <a:lnTo>
                    <a:pt x="854" y="253"/>
                  </a:lnTo>
                  <a:lnTo>
                    <a:pt x="832" y="213"/>
                  </a:lnTo>
                  <a:lnTo>
                    <a:pt x="805" y="176"/>
                  </a:lnTo>
                  <a:lnTo>
                    <a:pt x="776" y="142"/>
                  </a:lnTo>
                  <a:lnTo>
                    <a:pt x="744" y="111"/>
                  </a:lnTo>
                  <a:lnTo>
                    <a:pt x="709" y="83"/>
                  </a:lnTo>
                  <a:lnTo>
                    <a:pt x="672" y="58"/>
                  </a:lnTo>
                  <a:lnTo>
                    <a:pt x="632" y="39"/>
                  </a:lnTo>
                  <a:lnTo>
                    <a:pt x="591" y="22"/>
                  </a:lnTo>
                  <a:lnTo>
                    <a:pt x="546" y="10"/>
                  </a:lnTo>
                  <a:lnTo>
                    <a:pt x="502" y="3"/>
                  </a:lnTo>
                  <a:lnTo>
                    <a:pt x="455" y="0"/>
                  </a:lnTo>
                  <a:lnTo>
                    <a:pt x="409" y="3"/>
                  </a:lnTo>
                  <a:lnTo>
                    <a:pt x="364" y="10"/>
                  </a:lnTo>
                  <a:lnTo>
                    <a:pt x="320" y="22"/>
                  </a:lnTo>
                  <a:lnTo>
                    <a:pt x="278" y="39"/>
                  </a:lnTo>
                  <a:lnTo>
                    <a:pt x="239" y="58"/>
                  </a:lnTo>
                  <a:lnTo>
                    <a:pt x="201" y="83"/>
                  </a:lnTo>
                  <a:lnTo>
                    <a:pt x="166" y="111"/>
                  </a:lnTo>
                  <a:lnTo>
                    <a:pt x="133" y="142"/>
                  </a:lnTo>
                  <a:lnTo>
                    <a:pt x="104" y="176"/>
                  </a:lnTo>
                  <a:lnTo>
                    <a:pt x="78" y="213"/>
                  </a:lnTo>
                  <a:lnTo>
                    <a:pt x="55" y="253"/>
                  </a:lnTo>
                  <a:lnTo>
                    <a:pt x="36" y="295"/>
                  </a:lnTo>
                  <a:lnTo>
                    <a:pt x="20" y="340"/>
                  </a:lnTo>
                  <a:lnTo>
                    <a:pt x="10" y="386"/>
                  </a:lnTo>
                  <a:lnTo>
                    <a:pt x="2" y="434"/>
                  </a:lnTo>
                  <a:lnTo>
                    <a:pt x="0" y="483"/>
                  </a:lnTo>
                  <a:lnTo>
                    <a:pt x="2" y="532"/>
                  </a:lnTo>
                  <a:lnTo>
                    <a:pt x="10" y="581"/>
                  </a:lnTo>
                  <a:lnTo>
                    <a:pt x="20" y="626"/>
                  </a:lnTo>
                  <a:lnTo>
                    <a:pt x="36" y="671"/>
                  </a:lnTo>
                  <a:lnTo>
                    <a:pt x="55" y="713"/>
                  </a:lnTo>
                  <a:lnTo>
                    <a:pt x="78" y="753"/>
                  </a:lnTo>
                  <a:lnTo>
                    <a:pt x="104" y="789"/>
                  </a:lnTo>
                  <a:lnTo>
                    <a:pt x="133" y="824"/>
                  </a:lnTo>
                  <a:lnTo>
                    <a:pt x="166" y="855"/>
                  </a:lnTo>
                  <a:lnTo>
                    <a:pt x="201" y="883"/>
                  </a:lnTo>
                  <a:lnTo>
                    <a:pt x="239" y="907"/>
                  </a:lnTo>
                  <a:lnTo>
                    <a:pt x="278" y="928"/>
                  </a:lnTo>
                  <a:lnTo>
                    <a:pt x="320" y="943"/>
                  </a:lnTo>
                  <a:lnTo>
                    <a:pt x="364" y="955"/>
                  </a:lnTo>
                  <a:lnTo>
                    <a:pt x="409" y="962"/>
                  </a:lnTo>
                  <a:lnTo>
                    <a:pt x="455" y="96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 name="Freeform 37"/>
            <p:cNvSpPr>
              <a:spLocks/>
            </p:cNvSpPr>
            <p:nvPr/>
          </p:nvSpPr>
          <p:spPr bwMode="auto">
            <a:xfrm>
              <a:off x="3624" y="1133"/>
              <a:ext cx="227" cy="193"/>
            </a:xfrm>
            <a:custGeom>
              <a:avLst/>
              <a:gdLst>
                <a:gd name="T0" fmla="*/ 502 w 909"/>
                <a:gd name="T1" fmla="*/ 962 h 965"/>
                <a:gd name="T2" fmla="*/ 591 w 909"/>
                <a:gd name="T3" fmla="*/ 943 h 965"/>
                <a:gd name="T4" fmla="*/ 672 w 909"/>
                <a:gd name="T5" fmla="*/ 907 h 965"/>
                <a:gd name="T6" fmla="*/ 744 w 909"/>
                <a:gd name="T7" fmla="*/ 855 h 965"/>
                <a:gd name="T8" fmla="*/ 805 w 909"/>
                <a:gd name="T9" fmla="*/ 789 h 965"/>
                <a:gd name="T10" fmla="*/ 854 w 909"/>
                <a:gd name="T11" fmla="*/ 713 h 965"/>
                <a:gd name="T12" fmla="*/ 889 w 909"/>
                <a:gd name="T13" fmla="*/ 626 h 965"/>
                <a:gd name="T14" fmla="*/ 907 w 909"/>
                <a:gd name="T15" fmla="*/ 532 h 965"/>
                <a:gd name="T16" fmla="*/ 907 w 909"/>
                <a:gd name="T17" fmla="*/ 434 h 965"/>
                <a:gd name="T18" fmla="*/ 889 w 909"/>
                <a:gd name="T19" fmla="*/ 340 h 965"/>
                <a:gd name="T20" fmla="*/ 854 w 909"/>
                <a:gd name="T21" fmla="*/ 253 h 965"/>
                <a:gd name="T22" fmla="*/ 805 w 909"/>
                <a:gd name="T23" fmla="*/ 176 h 965"/>
                <a:gd name="T24" fmla="*/ 744 w 909"/>
                <a:gd name="T25" fmla="*/ 111 h 965"/>
                <a:gd name="T26" fmla="*/ 672 w 909"/>
                <a:gd name="T27" fmla="*/ 58 h 965"/>
                <a:gd name="T28" fmla="*/ 591 w 909"/>
                <a:gd name="T29" fmla="*/ 22 h 965"/>
                <a:gd name="T30" fmla="*/ 502 w 909"/>
                <a:gd name="T31" fmla="*/ 3 h 965"/>
                <a:gd name="T32" fmla="*/ 409 w 909"/>
                <a:gd name="T33" fmla="*/ 3 h 965"/>
                <a:gd name="T34" fmla="*/ 320 w 909"/>
                <a:gd name="T35" fmla="*/ 22 h 965"/>
                <a:gd name="T36" fmla="*/ 239 w 909"/>
                <a:gd name="T37" fmla="*/ 58 h 965"/>
                <a:gd name="T38" fmla="*/ 166 w 909"/>
                <a:gd name="T39" fmla="*/ 111 h 965"/>
                <a:gd name="T40" fmla="*/ 104 w 909"/>
                <a:gd name="T41" fmla="*/ 176 h 965"/>
                <a:gd name="T42" fmla="*/ 55 w 909"/>
                <a:gd name="T43" fmla="*/ 253 h 965"/>
                <a:gd name="T44" fmla="*/ 20 w 909"/>
                <a:gd name="T45" fmla="*/ 340 h 965"/>
                <a:gd name="T46" fmla="*/ 2 w 909"/>
                <a:gd name="T47" fmla="*/ 434 h 965"/>
                <a:gd name="T48" fmla="*/ 2 w 909"/>
                <a:gd name="T49" fmla="*/ 532 h 965"/>
                <a:gd name="T50" fmla="*/ 20 w 909"/>
                <a:gd name="T51" fmla="*/ 626 h 965"/>
                <a:gd name="T52" fmla="*/ 55 w 909"/>
                <a:gd name="T53" fmla="*/ 713 h 965"/>
                <a:gd name="T54" fmla="*/ 104 w 909"/>
                <a:gd name="T55" fmla="*/ 789 h 965"/>
                <a:gd name="T56" fmla="*/ 166 w 909"/>
                <a:gd name="T57" fmla="*/ 855 h 965"/>
                <a:gd name="T58" fmla="*/ 239 w 909"/>
                <a:gd name="T59" fmla="*/ 907 h 965"/>
                <a:gd name="T60" fmla="*/ 320 w 909"/>
                <a:gd name="T61" fmla="*/ 943 h 965"/>
                <a:gd name="T62" fmla="*/ 409 w 909"/>
                <a:gd name="T63" fmla="*/ 96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9" h="965">
                  <a:moveTo>
                    <a:pt x="455" y="965"/>
                  </a:moveTo>
                  <a:lnTo>
                    <a:pt x="502" y="962"/>
                  </a:lnTo>
                  <a:lnTo>
                    <a:pt x="546" y="955"/>
                  </a:lnTo>
                  <a:lnTo>
                    <a:pt x="591" y="943"/>
                  </a:lnTo>
                  <a:lnTo>
                    <a:pt x="632" y="928"/>
                  </a:lnTo>
                  <a:lnTo>
                    <a:pt x="672" y="907"/>
                  </a:lnTo>
                  <a:lnTo>
                    <a:pt x="709" y="883"/>
                  </a:lnTo>
                  <a:lnTo>
                    <a:pt x="744" y="855"/>
                  </a:lnTo>
                  <a:lnTo>
                    <a:pt x="776" y="824"/>
                  </a:lnTo>
                  <a:lnTo>
                    <a:pt x="805" y="789"/>
                  </a:lnTo>
                  <a:lnTo>
                    <a:pt x="832" y="753"/>
                  </a:lnTo>
                  <a:lnTo>
                    <a:pt x="854" y="713"/>
                  </a:lnTo>
                  <a:lnTo>
                    <a:pt x="873" y="671"/>
                  </a:lnTo>
                  <a:lnTo>
                    <a:pt x="889" y="626"/>
                  </a:lnTo>
                  <a:lnTo>
                    <a:pt x="899" y="581"/>
                  </a:lnTo>
                  <a:lnTo>
                    <a:pt x="907" y="532"/>
                  </a:lnTo>
                  <a:lnTo>
                    <a:pt x="909" y="483"/>
                  </a:lnTo>
                  <a:lnTo>
                    <a:pt x="907" y="434"/>
                  </a:lnTo>
                  <a:lnTo>
                    <a:pt x="899" y="386"/>
                  </a:lnTo>
                  <a:lnTo>
                    <a:pt x="889" y="340"/>
                  </a:lnTo>
                  <a:lnTo>
                    <a:pt x="873" y="295"/>
                  </a:lnTo>
                  <a:lnTo>
                    <a:pt x="854" y="253"/>
                  </a:lnTo>
                  <a:lnTo>
                    <a:pt x="832" y="213"/>
                  </a:lnTo>
                  <a:lnTo>
                    <a:pt x="805" y="176"/>
                  </a:lnTo>
                  <a:lnTo>
                    <a:pt x="776" y="142"/>
                  </a:lnTo>
                  <a:lnTo>
                    <a:pt x="744" y="111"/>
                  </a:lnTo>
                  <a:lnTo>
                    <a:pt x="709" y="83"/>
                  </a:lnTo>
                  <a:lnTo>
                    <a:pt x="672" y="58"/>
                  </a:lnTo>
                  <a:lnTo>
                    <a:pt x="632" y="39"/>
                  </a:lnTo>
                  <a:lnTo>
                    <a:pt x="591" y="22"/>
                  </a:lnTo>
                  <a:lnTo>
                    <a:pt x="546" y="10"/>
                  </a:lnTo>
                  <a:lnTo>
                    <a:pt x="502" y="3"/>
                  </a:lnTo>
                  <a:lnTo>
                    <a:pt x="455" y="0"/>
                  </a:lnTo>
                  <a:lnTo>
                    <a:pt x="409" y="3"/>
                  </a:lnTo>
                  <a:lnTo>
                    <a:pt x="364" y="10"/>
                  </a:lnTo>
                  <a:lnTo>
                    <a:pt x="320" y="22"/>
                  </a:lnTo>
                  <a:lnTo>
                    <a:pt x="278" y="39"/>
                  </a:lnTo>
                  <a:lnTo>
                    <a:pt x="239" y="58"/>
                  </a:lnTo>
                  <a:lnTo>
                    <a:pt x="201" y="83"/>
                  </a:lnTo>
                  <a:lnTo>
                    <a:pt x="166" y="111"/>
                  </a:lnTo>
                  <a:lnTo>
                    <a:pt x="133" y="142"/>
                  </a:lnTo>
                  <a:lnTo>
                    <a:pt x="104" y="176"/>
                  </a:lnTo>
                  <a:lnTo>
                    <a:pt x="78" y="213"/>
                  </a:lnTo>
                  <a:lnTo>
                    <a:pt x="55" y="253"/>
                  </a:lnTo>
                  <a:lnTo>
                    <a:pt x="36" y="295"/>
                  </a:lnTo>
                  <a:lnTo>
                    <a:pt x="20" y="340"/>
                  </a:lnTo>
                  <a:lnTo>
                    <a:pt x="10" y="386"/>
                  </a:lnTo>
                  <a:lnTo>
                    <a:pt x="2" y="434"/>
                  </a:lnTo>
                  <a:lnTo>
                    <a:pt x="0" y="483"/>
                  </a:lnTo>
                  <a:lnTo>
                    <a:pt x="2" y="532"/>
                  </a:lnTo>
                  <a:lnTo>
                    <a:pt x="10" y="581"/>
                  </a:lnTo>
                  <a:lnTo>
                    <a:pt x="20" y="626"/>
                  </a:lnTo>
                  <a:lnTo>
                    <a:pt x="36" y="671"/>
                  </a:lnTo>
                  <a:lnTo>
                    <a:pt x="55" y="713"/>
                  </a:lnTo>
                  <a:lnTo>
                    <a:pt x="78" y="753"/>
                  </a:lnTo>
                  <a:lnTo>
                    <a:pt x="104" y="789"/>
                  </a:lnTo>
                  <a:lnTo>
                    <a:pt x="133" y="824"/>
                  </a:lnTo>
                  <a:lnTo>
                    <a:pt x="166" y="855"/>
                  </a:lnTo>
                  <a:lnTo>
                    <a:pt x="201" y="883"/>
                  </a:lnTo>
                  <a:lnTo>
                    <a:pt x="239" y="907"/>
                  </a:lnTo>
                  <a:lnTo>
                    <a:pt x="278" y="928"/>
                  </a:lnTo>
                  <a:lnTo>
                    <a:pt x="320" y="943"/>
                  </a:lnTo>
                  <a:lnTo>
                    <a:pt x="364" y="955"/>
                  </a:lnTo>
                  <a:lnTo>
                    <a:pt x="409" y="962"/>
                  </a:lnTo>
                  <a:lnTo>
                    <a:pt x="455" y="96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1" name="Freeform 38"/>
            <p:cNvSpPr>
              <a:spLocks/>
            </p:cNvSpPr>
            <p:nvPr/>
          </p:nvSpPr>
          <p:spPr bwMode="auto">
            <a:xfrm>
              <a:off x="3754" y="1098"/>
              <a:ext cx="10" cy="32"/>
            </a:xfrm>
            <a:custGeom>
              <a:avLst/>
              <a:gdLst>
                <a:gd name="T0" fmla="*/ 42 w 42"/>
                <a:gd name="T1" fmla="*/ 0 h 159"/>
                <a:gd name="T2" fmla="*/ 0 w 42"/>
                <a:gd name="T3" fmla="*/ 154 h 159"/>
                <a:gd name="T4" fmla="*/ 6 w 42"/>
                <a:gd name="T5" fmla="*/ 155 h 159"/>
                <a:gd name="T6" fmla="*/ 14 w 42"/>
                <a:gd name="T7" fmla="*/ 156 h 159"/>
                <a:gd name="T8" fmla="*/ 20 w 42"/>
                <a:gd name="T9" fmla="*/ 157 h 159"/>
                <a:gd name="T10" fmla="*/ 26 w 42"/>
                <a:gd name="T11" fmla="*/ 159 h 159"/>
                <a:gd name="T12" fmla="*/ 42 w 42"/>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42" h="159">
                  <a:moveTo>
                    <a:pt x="42" y="0"/>
                  </a:moveTo>
                  <a:lnTo>
                    <a:pt x="0" y="154"/>
                  </a:lnTo>
                  <a:lnTo>
                    <a:pt x="6" y="155"/>
                  </a:lnTo>
                  <a:lnTo>
                    <a:pt x="14" y="156"/>
                  </a:lnTo>
                  <a:lnTo>
                    <a:pt x="20" y="157"/>
                  </a:lnTo>
                  <a:lnTo>
                    <a:pt x="26" y="159"/>
                  </a:lnTo>
                  <a:lnTo>
                    <a:pt x="4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 name="Freeform 39"/>
            <p:cNvSpPr>
              <a:spLocks/>
            </p:cNvSpPr>
            <p:nvPr/>
          </p:nvSpPr>
          <p:spPr bwMode="auto">
            <a:xfrm>
              <a:off x="3781" y="1106"/>
              <a:ext cx="13" cy="32"/>
            </a:xfrm>
            <a:custGeom>
              <a:avLst/>
              <a:gdLst>
                <a:gd name="T0" fmla="*/ 52 w 52"/>
                <a:gd name="T1" fmla="*/ 0 h 159"/>
                <a:gd name="T2" fmla="*/ 0 w 52"/>
                <a:gd name="T3" fmla="*/ 147 h 159"/>
                <a:gd name="T4" fmla="*/ 6 w 52"/>
                <a:gd name="T5" fmla="*/ 149 h 159"/>
                <a:gd name="T6" fmla="*/ 12 w 52"/>
                <a:gd name="T7" fmla="*/ 153 h 159"/>
                <a:gd name="T8" fmla="*/ 19 w 52"/>
                <a:gd name="T9" fmla="*/ 155 h 159"/>
                <a:gd name="T10" fmla="*/ 25 w 52"/>
                <a:gd name="T11" fmla="*/ 159 h 159"/>
                <a:gd name="T12" fmla="*/ 52 w 52"/>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52" h="159">
                  <a:moveTo>
                    <a:pt x="52" y="0"/>
                  </a:moveTo>
                  <a:lnTo>
                    <a:pt x="0" y="147"/>
                  </a:lnTo>
                  <a:lnTo>
                    <a:pt x="6" y="149"/>
                  </a:lnTo>
                  <a:lnTo>
                    <a:pt x="12" y="153"/>
                  </a:lnTo>
                  <a:lnTo>
                    <a:pt x="19" y="155"/>
                  </a:lnTo>
                  <a:lnTo>
                    <a:pt x="25" y="159"/>
                  </a:lnTo>
                  <a:lnTo>
                    <a:pt x="5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3" name="Freeform 40"/>
            <p:cNvSpPr>
              <a:spLocks/>
            </p:cNvSpPr>
            <p:nvPr/>
          </p:nvSpPr>
          <p:spPr bwMode="auto">
            <a:xfrm>
              <a:off x="3806" y="1121"/>
              <a:ext cx="23" cy="29"/>
            </a:xfrm>
            <a:custGeom>
              <a:avLst/>
              <a:gdLst>
                <a:gd name="T0" fmla="*/ 93 w 93"/>
                <a:gd name="T1" fmla="*/ 0 h 144"/>
                <a:gd name="T2" fmla="*/ 0 w 93"/>
                <a:gd name="T3" fmla="*/ 126 h 144"/>
                <a:gd name="T4" fmla="*/ 5 w 93"/>
                <a:gd name="T5" fmla="*/ 130 h 144"/>
                <a:gd name="T6" fmla="*/ 12 w 93"/>
                <a:gd name="T7" fmla="*/ 134 h 144"/>
                <a:gd name="T8" fmla="*/ 17 w 93"/>
                <a:gd name="T9" fmla="*/ 139 h 144"/>
                <a:gd name="T10" fmla="*/ 22 w 93"/>
                <a:gd name="T11" fmla="*/ 144 h 144"/>
                <a:gd name="T12" fmla="*/ 93 w 93"/>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93" h="144">
                  <a:moveTo>
                    <a:pt x="93" y="0"/>
                  </a:moveTo>
                  <a:lnTo>
                    <a:pt x="0" y="126"/>
                  </a:lnTo>
                  <a:lnTo>
                    <a:pt x="5" y="130"/>
                  </a:lnTo>
                  <a:lnTo>
                    <a:pt x="12" y="134"/>
                  </a:lnTo>
                  <a:lnTo>
                    <a:pt x="17" y="139"/>
                  </a:lnTo>
                  <a:lnTo>
                    <a:pt x="22" y="144"/>
                  </a:lnTo>
                  <a:lnTo>
                    <a:pt x="93"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 name="Freeform 41"/>
            <p:cNvSpPr>
              <a:spLocks/>
            </p:cNvSpPr>
            <p:nvPr/>
          </p:nvSpPr>
          <p:spPr bwMode="auto">
            <a:xfrm>
              <a:off x="3827" y="1142"/>
              <a:ext cx="29" cy="25"/>
            </a:xfrm>
            <a:custGeom>
              <a:avLst/>
              <a:gdLst>
                <a:gd name="T0" fmla="*/ 118 w 118"/>
                <a:gd name="T1" fmla="*/ 0 h 125"/>
                <a:gd name="T2" fmla="*/ 0 w 118"/>
                <a:gd name="T3" fmla="*/ 102 h 125"/>
                <a:gd name="T4" fmla="*/ 5 w 118"/>
                <a:gd name="T5" fmla="*/ 108 h 125"/>
                <a:gd name="T6" fmla="*/ 9 w 118"/>
                <a:gd name="T7" fmla="*/ 113 h 125"/>
                <a:gd name="T8" fmla="*/ 14 w 118"/>
                <a:gd name="T9" fmla="*/ 119 h 125"/>
                <a:gd name="T10" fmla="*/ 19 w 118"/>
                <a:gd name="T11" fmla="*/ 125 h 125"/>
                <a:gd name="T12" fmla="*/ 118 w 11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118" h="125">
                  <a:moveTo>
                    <a:pt x="118" y="0"/>
                  </a:moveTo>
                  <a:lnTo>
                    <a:pt x="0" y="102"/>
                  </a:lnTo>
                  <a:lnTo>
                    <a:pt x="5" y="108"/>
                  </a:lnTo>
                  <a:lnTo>
                    <a:pt x="9" y="113"/>
                  </a:lnTo>
                  <a:lnTo>
                    <a:pt x="14" y="119"/>
                  </a:lnTo>
                  <a:lnTo>
                    <a:pt x="19" y="125"/>
                  </a:lnTo>
                  <a:lnTo>
                    <a:pt x="118"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 name="Freeform 42"/>
            <p:cNvSpPr>
              <a:spLocks/>
            </p:cNvSpPr>
            <p:nvPr/>
          </p:nvSpPr>
          <p:spPr bwMode="auto">
            <a:xfrm>
              <a:off x="3843" y="1172"/>
              <a:ext cx="33" cy="17"/>
            </a:xfrm>
            <a:custGeom>
              <a:avLst/>
              <a:gdLst>
                <a:gd name="T0" fmla="*/ 131 w 131"/>
                <a:gd name="T1" fmla="*/ 0 h 85"/>
                <a:gd name="T2" fmla="*/ 0 w 131"/>
                <a:gd name="T3" fmla="*/ 59 h 85"/>
                <a:gd name="T4" fmla="*/ 3 w 131"/>
                <a:gd name="T5" fmla="*/ 65 h 85"/>
                <a:gd name="T6" fmla="*/ 7 w 131"/>
                <a:gd name="T7" fmla="*/ 72 h 85"/>
                <a:gd name="T8" fmla="*/ 10 w 131"/>
                <a:gd name="T9" fmla="*/ 78 h 85"/>
                <a:gd name="T10" fmla="*/ 12 w 131"/>
                <a:gd name="T11" fmla="*/ 85 h 85"/>
                <a:gd name="T12" fmla="*/ 131 w 13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31" h="85">
                  <a:moveTo>
                    <a:pt x="131" y="0"/>
                  </a:moveTo>
                  <a:lnTo>
                    <a:pt x="0" y="59"/>
                  </a:lnTo>
                  <a:lnTo>
                    <a:pt x="3" y="65"/>
                  </a:lnTo>
                  <a:lnTo>
                    <a:pt x="7" y="72"/>
                  </a:lnTo>
                  <a:lnTo>
                    <a:pt x="10" y="78"/>
                  </a:lnTo>
                  <a:lnTo>
                    <a:pt x="12" y="85"/>
                  </a:lnTo>
                  <a:lnTo>
                    <a:pt x="131"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 name="Freeform 43"/>
            <p:cNvSpPr>
              <a:spLocks/>
            </p:cNvSpPr>
            <p:nvPr/>
          </p:nvSpPr>
          <p:spPr bwMode="auto">
            <a:xfrm>
              <a:off x="3853" y="1196"/>
              <a:ext cx="35" cy="15"/>
            </a:xfrm>
            <a:custGeom>
              <a:avLst/>
              <a:gdLst>
                <a:gd name="T0" fmla="*/ 141 w 141"/>
                <a:gd name="T1" fmla="*/ 0 h 72"/>
                <a:gd name="T2" fmla="*/ 0 w 141"/>
                <a:gd name="T3" fmla="*/ 41 h 72"/>
                <a:gd name="T4" fmla="*/ 2 w 141"/>
                <a:gd name="T5" fmla="*/ 48 h 72"/>
                <a:gd name="T6" fmla="*/ 3 w 141"/>
                <a:gd name="T7" fmla="*/ 56 h 72"/>
                <a:gd name="T8" fmla="*/ 6 w 141"/>
                <a:gd name="T9" fmla="*/ 64 h 72"/>
                <a:gd name="T10" fmla="*/ 7 w 141"/>
                <a:gd name="T11" fmla="*/ 72 h 72"/>
                <a:gd name="T12" fmla="*/ 141 w 141"/>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141" h="72">
                  <a:moveTo>
                    <a:pt x="141" y="0"/>
                  </a:moveTo>
                  <a:lnTo>
                    <a:pt x="0" y="41"/>
                  </a:lnTo>
                  <a:lnTo>
                    <a:pt x="2" y="48"/>
                  </a:lnTo>
                  <a:lnTo>
                    <a:pt x="3" y="56"/>
                  </a:lnTo>
                  <a:lnTo>
                    <a:pt x="6" y="64"/>
                  </a:lnTo>
                  <a:lnTo>
                    <a:pt x="7" y="72"/>
                  </a:lnTo>
                  <a:lnTo>
                    <a:pt x="141"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 name="Freeform 44"/>
            <p:cNvSpPr>
              <a:spLocks/>
            </p:cNvSpPr>
            <p:nvPr/>
          </p:nvSpPr>
          <p:spPr bwMode="auto">
            <a:xfrm>
              <a:off x="3856" y="1226"/>
              <a:ext cx="37" cy="7"/>
            </a:xfrm>
            <a:custGeom>
              <a:avLst/>
              <a:gdLst>
                <a:gd name="T0" fmla="*/ 1 w 147"/>
                <a:gd name="T1" fmla="*/ 32 h 37"/>
                <a:gd name="T2" fmla="*/ 147 w 147"/>
                <a:gd name="T3" fmla="*/ 37 h 37"/>
                <a:gd name="T4" fmla="*/ 0 w 147"/>
                <a:gd name="T5" fmla="*/ 0 h 37"/>
                <a:gd name="T6" fmla="*/ 1 w 147"/>
                <a:gd name="T7" fmla="*/ 4 h 37"/>
                <a:gd name="T8" fmla="*/ 1 w 147"/>
                <a:gd name="T9" fmla="*/ 10 h 37"/>
                <a:gd name="T10" fmla="*/ 1 w 147"/>
                <a:gd name="T11" fmla="*/ 15 h 37"/>
                <a:gd name="T12" fmla="*/ 1 w 147"/>
                <a:gd name="T13" fmla="*/ 20 h 37"/>
                <a:gd name="T14" fmla="*/ 1 w 147"/>
                <a:gd name="T15" fmla="*/ 24 h 37"/>
                <a:gd name="T16" fmla="*/ 1 w 147"/>
                <a:gd name="T17" fmla="*/ 26 h 37"/>
                <a:gd name="T18" fmla="*/ 1 w 147"/>
                <a:gd name="T19" fmla="*/ 30 h 37"/>
                <a:gd name="T20" fmla="*/ 1 w 147"/>
                <a:gd name="T21"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37">
                  <a:moveTo>
                    <a:pt x="1" y="32"/>
                  </a:moveTo>
                  <a:lnTo>
                    <a:pt x="147" y="37"/>
                  </a:lnTo>
                  <a:lnTo>
                    <a:pt x="0" y="0"/>
                  </a:lnTo>
                  <a:lnTo>
                    <a:pt x="1" y="4"/>
                  </a:lnTo>
                  <a:lnTo>
                    <a:pt x="1" y="10"/>
                  </a:lnTo>
                  <a:lnTo>
                    <a:pt x="1" y="15"/>
                  </a:lnTo>
                  <a:lnTo>
                    <a:pt x="1" y="20"/>
                  </a:lnTo>
                  <a:lnTo>
                    <a:pt x="1" y="24"/>
                  </a:lnTo>
                  <a:lnTo>
                    <a:pt x="1" y="26"/>
                  </a:lnTo>
                  <a:lnTo>
                    <a:pt x="1" y="30"/>
                  </a:lnTo>
                  <a:lnTo>
                    <a:pt x="1" y="3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8" name="Freeform 45"/>
            <p:cNvSpPr>
              <a:spLocks/>
            </p:cNvSpPr>
            <p:nvPr/>
          </p:nvSpPr>
          <p:spPr bwMode="auto">
            <a:xfrm>
              <a:off x="3853" y="1248"/>
              <a:ext cx="34" cy="14"/>
            </a:xfrm>
            <a:custGeom>
              <a:avLst/>
              <a:gdLst>
                <a:gd name="T0" fmla="*/ 137 w 137"/>
                <a:gd name="T1" fmla="*/ 70 h 70"/>
                <a:gd name="T2" fmla="*/ 7 w 137"/>
                <a:gd name="T3" fmla="*/ 0 h 70"/>
                <a:gd name="T4" fmla="*/ 6 w 137"/>
                <a:gd name="T5" fmla="*/ 8 h 70"/>
                <a:gd name="T6" fmla="*/ 3 w 137"/>
                <a:gd name="T7" fmla="*/ 16 h 70"/>
                <a:gd name="T8" fmla="*/ 2 w 137"/>
                <a:gd name="T9" fmla="*/ 23 h 70"/>
                <a:gd name="T10" fmla="*/ 0 w 137"/>
                <a:gd name="T11" fmla="*/ 30 h 70"/>
                <a:gd name="T12" fmla="*/ 137 w 137"/>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137" h="70">
                  <a:moveTo>
                    <a:pt x="137" y="70"/>
                  </a:moveTo>
                  <a:lnTo>
                    <a:pt x="7" y="0"/>
                  </a:lnTo>
                  <a:lnTo>
                    <a:pt x="6" y="8"/>
                  </a:lnTo>
                  <a:lnTo>
                    <a:pt x="3" y="16"/>
                  </a:lnTo>
                  <a:lnTo>
                    <a:pt x="2" y="23"/>
                  </a:lnTo>
                  <a:lnTo>
                    <a:pt x="0" y="30"/>
                  </a:lnTo>
                  <a:lnTo>
                    <a:pt x="137" y="7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 name="Freeform 46"/>
            <p:cNvSpPr>
              <a:spLocks/>
            </p:cNvSpPr>
            <p:nvPr/>
          </p:nvSpPr>
          <p:spPr bwMode="auto">
            <a:xfrm>
              <a:off x="3843" y="1270"/>
              <a:ext cx="33" cy="17"/>
            </a:xfrm>
            <a:custGeom>
              <a:avLst/>
              <a:gdLst>
                <a:gd name="T0" fmla="*/ 131 w 131"/>
                <a:gd name="T1" fmla="*/ 85 h 85"/>
                <a:gd name="T2" fmla="*/ 12 w 131"/>
                <a:gd name="T3" fmla="*/ 0 h 85"/>
                <a:gd name="T4" fmla="*/ 10 w 131"/>
                <a:gd name="T5" fmla="*/ 7 h 85"/>
                <a:gd name="T6" fmla="*/ 7 w 131"/>
                <a:gd name="T7" fmla="*/ 13 h 85"/>
                <a:gd name="T8" fmla="*/ 3 w 131"/>
                <a:gd name="T9" fmla="*/ 20 h 85"/>
                <a:gd name="T10" fmla="*/ 0 w 131"/>
                <a:gd name="T11" fmla="*/ 27 h 85"/>
                <a:gd name="T12" fmla="*/ 131 w 131"/>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131" h="85">
                  <a:moveTo>
                    <a:pt x="131" y="85"/>
                  </a:moveTo>
                  <a:lnTo>
                    <a:pt x="12" y="0"/>
                  </a:lnTo>
                  <a:lnTo>
                    <a:pt x="10" y="7"/>
                  </a:lnTo>
                  <a:lnTo>
                    <a:pt x="7" y="13"/>
                  </a:lnTo>
                  <a:lnTo>
                    <a:pt x="3" y="20"/>
                  </a:lnTo>
                  <a:lnTo>
                    <a:pt x="0" y="27"/>
                  </a:lnTo>
                  <a:lnTo>
                    <a:pt x="131" y="8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0" name="Freeform 47"/>
            <p:cNvSpPr>
              <a:spLocks/>
            </p:cNvSpPr>
            <p:nvPr/>
          </p:nvSpPr>
          <p:spPr bwMode="auto">
            <a:xfrm>
              <a:off x="3827" y="1292"/>
              <a:ext cx="29" cy="25"/>
            </a:xfrm>
            <a:custGeom>
              <a:avLst/>
              <a:gdLst>
                <a:gd name="T0" fmla="*/ 18 w 117"/>
                <a:gd name="T1" fmla="*/ 0 h 125"/>
                <a:gd name="T2" fmla="*/ 13 w 117"/>
                <a:gd name="T3" fmla="*/ 6 h 125"/>
                <a:gd name="T4" fmla="*/ 9 w 117"/>
                <a:gd name="T5" fmla="*/ 12 h 125"/>
                <a:gd name="T6" fmla="*/ 4 w 117"/>
                <a:gd name="T7" fmla="*/ 18 h 125"/>
                <a:gd name="T8" fmla="*/ 0 w 117"/>
                <a:gd name="T9" fmla="*/ 24 h 125"/>
                <a:gd name="T10" fmla="*/ 117 w 117"/>
                <a:gd name="T11" fmla="*/ 125 h 125"/>
                <a:gd name="T12" fmla="*/ 18 w 117"/>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117" h="125">
                  <a:moveTo>
                    <a:pt x="18" y="0"/>
                  </a:moveTo>
                  <a:lnTo>
                    <a:pt x="13" y="6"/>
                  </a:lnTo>
                  <a:lnTo>
                    <a:pt x="9" y="12"/>
                  </a:lnTo>
                  <a:lnTo>
                    <a:pt x="4" y="18"/>
                  </a:lnTo>
                  <a:lnTo>
                    <a:pt x="0" y="24"/>
                  </a:lnTo>
                  <a:lnTo>
                    <a:pt x="117" y="125"/>
                  </a:lnTo>
                  <a:lnTo>
                    <a:pt x="18"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1" name="Freeform 48"/>
            <p:cNvSpPr>
              <a:spLocks/>
            </p:cNvSpPr>
            <p:nvPr/>
          </p:nvSpPr>
          <p:spPr bwMode="auto">
            <a:xfrm>
              <a:off x="3806" y="1309"/>
              <a:ext cx="23" cy="29"/>
            </a:xfrm>
            <a:custGeom>
              <a:avLst/>
              <a:gdLst>
                <a:gd name="T0" fmla="*/ 22 w 93"/>
                <a:gd name="T1" fmla="*/ 0 h 142"/>
                <a:gd name="T2" fmla="*/ 17 w 93"/>
                <a:gd name="T3" fmla="*/ 4 h 142"/>
                <a:gd name="T4" fmla="*/ 12 w 93"/>
                <a:gd name="T5" fmla="*/ 8 h 142"/>
                <a:gd name="T6" fmla="*/ 5 w 93"/>
                <a:gd name="T7" fmla="*/ 13 h 142"/>
                <a:gd name="T8" fmla="*/ 0 w 93"/>
                <a:gd name="T9" fmla="*/ 16 h 142"/>
                <a:gd name="T10" fmla="*/ 93 w 93"/>
                <a:gd name="T11" fmla="*/ 142 h 142"/>
                <a:gd name="T12" fmla="*/ 22 w 93"/>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93" h="142">
                  <a:moveTo>
                    <a:pt x="22" y="0"/>
                  </a:moveTo>
                  <a:lnTo>
                    <a:pt x="17" y="4"/>
                  </a:lnTo>
                  <a:lnTo>
                    <a:pt x="12" y="8"/>
                  </a:lnTo>
                  <a:lnTo>
                    <a:pt x="5" y="13"/>
                  </a:lnTo>
                  <a:lnTo>
                    <a:pt x="0" y="16"/>
                  </a:lnTo>
                  <a:lnTo>
                    <a:pt x="93" y="142"/>
                  </a:lnTo>
                  <a:lnTo>
                    <a:pt x="2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 name="Freeform 49"/>
            <p:cNvSpPr>
              <a:spLocks/>
            </p:cNvSpPr>
            <p:nvPr/>
          </p:nvSpPr>
          <p:spPr bwMode="auto">
            <a:xfrm>
              <a:off x="3781" y="1322"/>
              <a:ext cx="13" cy="31"/>
            </a:xfrm>
            <a:custGeom>
              <a:avLst/>
              <a:gdLst>
                <a:gd name="T0" fmla="*/ 51 w 51"/>
                <a:gd name="T1" fmla="*/ 158 h 158"/>
                <a:gd name="T2" fmla="*/ 24 w 51"/>
                <a:gd name="T3" fmla="*/ 0 h 158"/>
                <a:gd name="T4" fmla="*/ 18 w 51"/>
                <a:gd name="T5" fmla="*/ 3 h 158"/>
                <a:gd name="T6" fmla="*/ 11 w 51"/>
                <a:gd name="T7" fmla="*/ 5 h 158"/>
                <a:gd name="T8" fmla="*/ 5 w 51"/>
                <a:gd name="T9" fmla="*/ 9 h 158"/>
                <a:gd name="T10" fmla="*/ 0 w 51"/>
                <a:gd name="T11" fmla="*/ 11 h 158"/>
                <a:gd name="T12" fmla="*/ 51 w 51"/>
                <a:gd name="T13" fmla="*/ 158 h 158"/>
              </a:gdLst>
              <a:ahLst/>
              <a:cxnLst>
                <a:cxn ang="0">
                  <a:pos x="T0" y="T1"/>
                </a:cxn>
                <a:cxn ang="0">
                  <a:pos x="T2" y="T3"/>
                </a:cxn>
                <a:cxn ang="0">
                  <a:pos x="T4" y="T5"/>
                </a:cxn>
                <a:cxn ang="0">
                  <a:pos x="T6" y="T7"/>
                </a:cxn>
                <a:cxn ang="0">
                  <a:pos x="T8" y="T9"/>
                </a:cxn>
                <a:cxn ang="0">
                  <a:pos x="T10" y="T11"/>
                </a:cxn>
                <a:cxn ang="0">
                  <a:pos x="T12" y="T13"/>
                </a:cxn>
              </a:cxnLst>
              <a:rect l="0" t="0" r="r" b="b"/>
              <a:pathLst>
                <a:path w="51" h="158">
                  <a:moveTo>
                    <a:pt x="51" y="158"/>
                  </a:moveTo>
                  <a:lnTo>
                    <a:pt x="24" y="0"/>
                  </a:lnTo>
                  <a:lnTo>
                    <a:pt x="18" y="3"/>
                  </a:lnTo>
                  <a:lnTo>
                    <a:pt x="11" y="5"/>
                  </a:lnTo>
                  <a:lnTo>
                    <a:pt x="5" y="9"/>
                  </a:lnTo>
                  <a:lnTo>
                    <a:pt x="0" y="11"/>
                  </a:lnTo>
                  <a:lnTo>
                    <a:pt x="51" y="15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3" name="Freeform 50"/>
            <p:cNvSpPr>
              <a:spLocks/>
            </p:cNvSpPr>
            <p:nvPr/>
          </p:nvSpPr>
          <p:spPr bwMode="auto">
            <a:xfrm>
              <a:off x="3754" y="1329"/>
              <a:ext cx="10" cy="32"/>
            </a:xfrm>
            <a:custGeom>
              <a:avLst/>
              <a:gdLst>
                <a:gd name="T0" fmla="*/ 42 w 42"/>
                <a:gd name="T1" fmla="*/ 157 h 157"/>
                <a:gd name="T2" fmla="*/ 26 w 42"/>
                <a:gd name="T3" fmla="*/ 0 h 157"/>
                <a:gd name="T4" fmla="*/ 20 w 42"/>
                <a:gd name="T5" fmla="*/ 1 h 157"/>
                <a:gd name="T6" fmla="*/ 14 w 42"/>
                <a:gd name="T7" fmla="*/ 1 h 157"/>
                <a:gd name="T8" fmla="*/ 6 w 42"/>
                <a:gd name="T9" fmla="*/ 2 h 157"/>
                <a:gd name="T10" fmla="*/ 0 w 42"/>
                <a:gd name="T11" fmla="*/ 3 h 157"/>
                <a:gd name="T12" fmla="*/ 42 w 42"/>
                <a:gd name="T13" fmla="*/ 157 h 157"/>
              </a:gdLst>
              <a:ahLst/>
              <a:cxnLst>
                <a:cxn ang="0">
                  <a:pos x="T0" y="T1"/>
                </a:cxn>
                <a:cxn ang="0">
                  <a:pos x="T2" y="T3"/>
                </a:cxn>
                <a:cxn ang="0">
                  <a:pos x="T4" y="T5"/>
                </a:cxn>
                <a:cxn ang="0">
                  <a:pos x="T6" y="T7"/>
                </a:cxn>
                <a:cxn ang="0">
                  <a:pos x="T8" y="T9"/>
                </a:cxn>
                <a:cxn ang="0">
                  <a:pos x="T10" y="T11"/>
                </a:cxn>
                <a:cxn ang="0">
                  <a:pos x="T12" y="T13"/>
                </a:cxn>
              </a:cxnLst>
              <a:rect l="0" t="0" r="r" b="b"/>
              <a:pathLst>
                <a:path w="42" h="157">
                  <a:moveTo>
                    <a:pt x="42" y="157"/>
                  </a:moveTo>
                  <a:lnTo>
                    <a:pt x="26" y="0"/>
                  </a:lnTo>
                  <a:lnTo>
                    <a:pt x="20" y="1"/>
                  </a:lnTo>
                  <a:lnTo>
                    <a:pt x="14" y="1"/>
                  </a:lnTo>
                  <a:lnTo>
                    <a:pt x="6" y="2"/>
                  </a:lnTo>
                  <a:lnTo>
                    <a:pt x="0" y="3"/>
                  </a:lnTo>
                  <a:lnTo>
                    <a:pt x="42" y="15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4" name="Freeform 51"/>
            <p:cNvSpPr>
              <a:spLocks/>
            </p:cNvSpPr>
            <p:nvPr/>
          </p:nvSpPr>
          <p:spPr bwMode="auto">
            <a:xfrm>
              <a:off x="3683" y="1322"/>
              <a:ext cx="12" cy="32"/>
            </a:xfrm>
            <a:custGeom>
              <a:avLst/>
              <a:gdLst>
                <a:gd name="T0" fmla="*/ 0 w 46"/>
                <a:gd name="T1" fmla="*/ 159 h 159"/>
                <a:gd name="T2" fmla="*/ 46 w 46"/>
                <a:gd name="T3" fmla="*/ 10 h 159"/>
                <a:gd name="T4" fmla="*/ 40 w 46"/>
                <a:gd name="T5" fmla="*/ 8 h 159"/>
                <a:gd name="T6" fmla="*/ 34 w 46"/>
                <a:gd name="T7" fmla="*/ 6 h 159"/>
                <a:gd name="T8" fmla="*/ 27 w 46"/>
                <a:gd name="T9" fmla="*/ 2 h 159"/>
                <a:gd name="T10" fmla="*/ 21 w 46"/>
                <a:gd name="T11" fmla="*/ 0 h 159"/>
                <a:gd name="T12" fmla="*/ 0 w 46"/>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46" h="159">
                  <a:moveTo>
                    <a:pt x="0" y="159"/>
                  </a:moveTo>
                  <a:lnTo>
                    <a:pt x="46" y="10"/>
                  </a:lnTo>
                  <a:lnTo>
                    <a:pt x="40" y="8"/>
                  </a:lnTo>
                  <a:lnTo>
                    <a:pt x="34" y="6"/>
                  </a:lnTo>
                  <a:lnTo>
                    <a:pt x="27" y="2"/>
                  </a:lnTo>
                  <a:lnTo>
                    <a:pt x="21" y="0"/>
                  </a:lnTo>
                  <a:lnTo>
                    <a:pt x="0" y="159"/>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5" name="Freeform 52"/>
            <p:cNvSpPr>
              <a:spLocks/>
            </p:cNvSpPr>
            <p:nvPr/>
          </p:nvSpPr>
          <p:spPr bwMode="auto">
            <a:xfrm>
              <a:off x="3719" y="1330"/>
              <a:ext cx="7" cy="33"/>
            </a:xfrm>
            <a:custGeom>
              <a:avLst/>
              <a:gdLst>
                <a:gd name="T0" fmla="*/ 13 w 28"/>
                <a:gd name="T1" fmla="*/ 165 h 165"/>
                <a:gd name="T2" fmla="*/ 28 w 28"/>
                <a:gd name="T3" fmla="*/ 4 h 165"/>
                <a:gd name="T4" fmla="*/ 21 w 28"/>
                <a:gd name="T5" fmla="*/ 3 h 165"/>
                <a:gd name="T6" fmla="*/ 14 w 28"/>
                <a:gd name="T7" fmla="*/ 1 h 165"/>
                <a:gd name="T8" fmla="*/ 8 w 28"/>
                <a:gd name="T9" fmla="*/ 1 h 165"/>
                <a:gd name="T10" fmla="*/ 0 w 28"/>
                <a:gd name="T11" fmla="*/ 0 h 165"/>
                <a:gd name="T12" fmla="*/ 13 w 28"/>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8" h="165">
                  <a:moveTo>
                    <a:pt x="13" y="165"/>
                  </a:moveTo>
                  <a:lnTo>
                    <a:pt x="28" y="4"/>
                  </a:lnTo>
                  <a:lnTo>
                    <a:pt x="21" y="3"/>
                  </a:lnTo>
                  <a:lnTo>
                    <a:pt x="14" y="1"/>
                  </a:lnTo>
                  <a:lnTo>
                    <a:pt x="8" y="1"/>
                  </a:lnTo>
                  <a:lnTo>
                    <a:pt x="0" y="0"/>
                  </a:lnTo>
                  <a:lnTo>
                    <a:pt x="13" y="16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6" name="Freeform 53"/>
            <p:cNvSpPr>
              <a:spLocks/>
            </p:cNvSpPr>
            <p:nvPr/>
          </p:nvSpPr>
          <p:spPr bwMode="auto">
            <a:xfrm>
              <a:off x="3648" y="1310"/>
              <a:ext cx="22" cy="29"/>
            </a:xfrm>
            <a:custGeom>
              <a:avLst/>
              <a:gdLst>
                <a:gd name="T0" fmla="*/ 0 w 90"/>
                <a:gd name="T1" fmla="*/ 147 h 147"/>
                <a:gd name="T2" fmla="*/ 90 w 90"/>
                <a:gd name="T3" fmla="*/ 18 h 147"/>
                <a:gd name="T4" fmla="*/ 84 w 90"/>
                <a:gd name="T5" fmla="*/ 13 h 147"/>
                <a:gd name="T6" fmla="*/ 78 w 90"/>
                <a:gd name="T7" fmla="*/ 9 h 147"/>
                <a:gd name="T8" fmla="*/ 72 w 90"/>
                <a:gd name="T9" fmla="*/ 5 h 147"/>
                <a:gd name="T10" fmla="*/ 67 w 90"/>
                <a:gd name="T11" fmla="*/ 0 h 147"/>
                <a:gd name="T12" fmla="*/ 0 w 90"/>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90" h="147">
                  <a:moveTo>
                    <a:pt x="0" y="147"/>
                  </a:moveTo>
                  <a:lnTo>
                    <a:pt x="90" y="18"/>
                  </a:lnTo>
                  <a:lnTo>
                    <a:pt x="84" y="13"/>
                  </a:lnTo>
                  <a:lnTo>
                    <a:pt x="78" y="9"/>
                  </a:lnTo>
                  <a:lnTo>
                    <a:pt x="72" y="5"/>
                  </a:lnTo>
                  <a:lnTo>
                    <a:pt x="67" y="0"/>
                  </a:lnTo>
                  <a:lnTo>
                    <a:pt x="0" y="14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7" name="Freeform 54"/>
            <p:cNvSpPr>
              <a:spLocks/>
            </p:cNvSpPr>
            <p:nvPr/>
          </p:nvSpPr>
          <p:spPr bwMode="auto">
            <a:xfrm>
              <a:off x="3620" y="1293"/>
              <a:ext cx="29" cy="26"/>
            </a:xfrm>
            <a:custGeom>
              <a:avLst/>
              <a:gdLst>
                <a:gd name="T0" fmla="*/ 0 w 117"/>
                <a:gd name="T1" fmla="*/ 130 h 130"/>
                <a:gd name="T2" fmla="*/ 117 w 117"/>
                <a:gd name="T3" fmla="*/ 22 h 130"/>
                <a:gd name="T4" fmla="*/ 113 w 117"/>
                <a:gd name="T5" fmla="*/ 16 h 130"/>
                <a:gd name="T6" fmla="*/ 109 w 117"/>
                <a:gd name="T7" fmla="*/ 11 h 130"/>
                <a:gd name="T8" fmla="*/ 104 w 117"/>
                <a:gd name="T9" fmla="*/ 5 h 130"/>
                <a:gd name="T10" fmla="*/ 99 w 117"/>
                <a:gd name="T11" fmla="*/ 0 h 130"/>
                <a:gd name="T12" fmla="*/ 0 w 117"/>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117" h="130">
                  <a:moveTo>
                    <a:pt x="0" y="130"/>
                  </a:moveTo>
                  <a:lnTo>
                    <a:pt x="117" y="22"/>
                  </a:lnTo>
                  <a:lnTo>
                    <a:pt x="113" y="16"/>
                  </a:lnTo>
                  <a:lnTo>
                    <a:pt x="109" y="11"/>
                  </a:lnTo>
                  <a:lnTo>
                    <a:pt x="104" y="5"/>
                  </a:lnTo>
                  <a:lnTo>
                    <a:pt x="99" y="0"/>
                  </a:lnTo>
                  <a:lnTo>
                    <a:pt x="0" y="13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 name="Freeform 55"/>
            <p:cNvSpPr>
              <a:spLocks/>
            </p:cNvSpPr>
            <p:nvPr/>
          </p:nvSpPr>
          <p:spPr bwMode="auto">
            <a:xfrm>
              <a:off x="3598" y="1272"/>
              <a:ext cx="34" cy="19"/>
            </a:xfrm>
            <a:custGeom>
              <a:avLst/>
              <a:gdLst>
                <a:gd name="T0" fmla="*/ 0 w 135"/>
                <a:gd name="T1" fmla="*/ 94 h 94"/>
                <a:gd name="T2" fmla="*/ 135 w 135"/>
                <a:gd name="T3" fmla="*/ 28 h 94"/>
                <a:gd name="T4" fmla="*/ 131 w 135"/>
                <a:gd name="T5" fmla="*/ 21 h 94"/>
                <a:gd name="T6" fmla="*/ 127 w 135"/>
                <a:gd name="T7" fmla="*/ 13 h 94"/>
                <a:gd name="T8" fmla="*/ 124 w 135"/>
                <a:gd name="T9" fmla="*/ 7 h 94"/>
                <a:gd name="T10" fmla="*/ 122 w 135"/>
                <a:gd name="T11" fmla="*/ 0 h 94"/>
                <a:gd name="T12" fmla="*/ 0 w 135"/>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35" h="94">
                  <a:moveTo>
                    <a:pt x="0" y="94"/>
                  </a:moveTo>
                  <a:lnTo>
                    <a:pt x="135" y="28"/>
                  </a:lnTo>
                  <a:lnTo>
                    <a:pt x="131" y="21"/>
                  </a:lnTo>
                  <a:lnTo>
                    <a:pt x="127" y="13"/>
                  </a:lnTo>
                  <a:lnTo>
                    <a:pt x="124" y="7"/>
                  </a:lnTo>
                  <a:lnTo>
                    <a:pt x="122" y="0"/>
                  </a:lnTo>
                  <a:lnTo>
                    <a:pt x="0" y="94"/>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9" name="Freeform 56"/>
            <p:cNvSpPr>
              <a:spLocks/>
            </p:cNvSpPr>
            <p:nvPr/>
          </p:nvSpPr>
          <p:spPr bwMode="auto">
            <a:xfrm>
              <a:off x="3588" y="1250"/>
              <a:ext cx="34" cy="16"/>
            </a:xfrm>
            <a:custGeom>
              <a:avLst/>
              <a:gdLst>
                <a:gd name="T0" fmla="*/ 0 w 139"/>
                <a:gd name="T1" fmla="*/ 77 h 77"/>
                <a:gd name="T2" fmla="*/ 139 w 139"/>
                <a:gd name="T3" fmla="*/ 31 h 77"/>
                <a:gd name="T4" fmla="*/ 138 w 139"/>
                <a:gd name="T5" fmla="*/ 23 h 77"/>
                <a:gd name="T6" fmla="*/ 136 w 139"/>
                <a:gd name="T7" fmla="*/ 15 h 77"/>
                <a:gd name="T8" fmla="*/ 134 w 139"/>
                <a:gd name="T9" fmla="*/ 8 h 77"/>
                <a:gd name="T10" fmla="*/ 132 w 139"/>
                <a:gd name="T11" fmla="*/ 0 h 77"/>
                <a:gd name="T12" fmla="*/ 0 w 139"/>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139" h="77">
                  <a:moveTo>
                    <a:pt x="0" y="77"/>
                  </a:moveTo>
                  <a:lnTo>
                    <a:pt x="139" y="31"/>
                  </a:lnTo>
                  <a:lnTo>
                    <a:pt x="138" y="23"/>
                  </a:lnTo>
                  <a:lnTo>
                    <a:pt x="136" y="15"/>
                  </a:lnTo>
                  <a:lnTo>
                    <a:pt x="134" y="8"/>
                  </a:lnTo>
                  <a:lnTo>
                    <a:pt x="132" y="0"/>
                  </a:lnTo>
                  <a:lnTo>
                    <a:pt x="0" y="7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0" name="Freeform 57"/>
            <p:cNvSpPr>
              <a:spLocks/>
            </p:cNvSpPr>
            <p:nvPr/>
          </p:nvSpPr>
          <p:spPr bwMode="auto">
            <a:xfrm>
              <a:off x="3581" y="1227"/>
              <a:ext cx="37" cy="6"/>
            </a:xfrm>
            <a:custGeom>
              <a:avLst/>
              <a:gdLst>
                <a:gd name="T0" fmla="*/ 147 w 147"/>
                <a:gd name="T1" fmla="*/ 0 h 30"/>
                <a:gd name="T2" fmla="*/ 0 w 147"/>
                <a:gd name="T3" fmla="*/ 24 h 30"/>
                <a:gd name="T4" fmla="*/ 147 w 147"/>
                <a:gd name="T5" fmla="*/ 30 h 30"/>
                <a:gd name="T6" fmla="*/ 147 w 147"/>
                <a:gd name="T7" fmla="*/ 26 h 30"/>
                <a:gd name="T8" fmla="*/ 147 w 147"/>
                <a:gd name="T9" fmla="*/ 21 h 30"/>
                <a:gd name="T10" fmla="*/ 147 w 147"/>
                <a:gd name="T11" fmla="*/ 16 h 30"/>
                <a:gd name="T12" fmla="*/ 147 w 147"/>
                <a:gd name="T13" fmla="*/ 11 h 30"/>
                <a:gd name="T14" fmla="*/ 147 w 147"/>
                <a:gd name="T15" fmla="*/ 9 h 30"/>
                <a:gd name="T16" fmla="*/ 147 w 147"/>
                <a:gd name="T17" fmla="*/ 5 h 30"/>
                <a:gd name="T18" fmla="*/ 147 w 147"/>
                <a:gd name="T19" fmla="*/ 3 h 30"/>
                <a:gd name="T20" fmla="*/ 147 w 147"/>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 h="30">
                  <a:moveTo>
                    <a:pt x="147" y="0"/>
                  </a:moveTo>
                  <a:lnTo>
                    <a:pt x="0" y="24"/>
                  </a:lnTo>
                  <a:lnTo>
                    <a:pt x="147" y="30"/>
                  </a:lnTo>
                  <a:lnTo>
                    <a:pt x="147" y="26"/>
                  </a:lnTo>
                  <a:lnTo>
                    <a:pt x="147" y="21"/>
                  </a:lnTo>
                  <a:lnTo>
                    <a:pt x="147" y="16"/>
                  </a:lnTo>
                  <a:lnTo>
                    <a:pt x="147" y="11"/>
                  </a:lnTo>
                  <a:lnTo>
                    <a:pt x="147" y="9"/>
                  </a:lnTo>
                  <a:lnTo>
                    <a:pt x="147" y="5"/>
                  </a:lnTo>
                  <a:lnTo>
                    <a:pt x="147" y="3"/>
                  </a:lnTo>
                  <a:lnTo>
                    <a:pt x="147"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1" name="Freeform 58"/>
            <p:cNvSpPr>
              <a:spLocks/>
            </p:cNvSpPr>
            <p:nvPr/>
          </p:nvSpPr>
          <p:spPr bwMode="auto">
            <a:xfrm>
              <a:off x="3588" y="1195"/>
              <a:ext cx="34" cy="15"/>
            </a:xfrm>
            <a:custGeom>
              <a:avLst/>
              <a:gdLst>
                <a:gd name="T0" fmla="*/ 0 w 137"/>
                <a:gd name="T1" fmla="*/ 0 h 74"/>
                <a:gd name="T2" fmla="*/ 130 w 137"/>
                <a:gd name="T3" fmla="*/ 74 h 74"/>
                <a:gd name="T4" fmla="*/ 131 w 137"/>
                <a:gd name="T5" fmla="*/ 67 h 74"/>
                <a:gd name="T6" fmla="*/ 132 w 137"/>
                <a:gd name="T7" fmla="*/ 59 h 74"/>
                <a:gd name="T8" fmla="*/ 135 w 137"/>
                <a:gd name="T9" fmla="*/ 51 h 74"/>
                <a:gd name="T10" fmla="*/ 137 w 137"/>
                <a:gd name="T11" fmla="*/ 44 h 74"/>
                <a:gd name="T12" fmla="*/ 0 w 137"/>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137" h="74">
                  <a:moveTo>
                    <a:pt x="0" y="0"/>
                  </a:moveTo>
                  <a:lnTo>
                    <a:pt x="130" y="74"/>
                  </a:lnTo>
                  <a:lnTo>
                    <a:pt x="131" y="67"/>
                  </a:lnTo>
                  <a:lnTo>
                    <a:pt x="132" y="59"/>
                  </a:lnTo>
                  <a:lnTo>
                    <a:pt x="135" y="51"/>
                  </a:lnTo>
                  <a:lnTo>
                    <a:pt x="137" y="44"/>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2" name="Freeform 59"/>
            <p:cNvSpPr>
              <a:spLocks/>
            </p:cNvSpPr>
            <p:nvPr/>
          </p:nvSpPr>
          <p:spPr bwMode="auto">
            <a:xfrm>
              <a:off x="3598" y="1168"/>
              <a:ext cx="34" cy="19"/>
            </a:xfrm>
            <a:custGeom>
              <a:avLst/>
              <a:gdLst>
                <a:gd name="T0" fmla="*/ 0 w 136"/>
                <a:gd name="T1" fmla="*/ 0 h 94"/>
                <a:gd name="T2" fmla="*/ 122 w 136"/>
                <a:gd name="T3" fmla="*/ 94 h 94"/>
                <a:gd name="T4" fmla="*/ 125 w 136"/>
                <a:gd name="T5" fmla="*/ 87 h 94"/>
                <a:gd name="T6" fmla="*/ 129 w 136"/>
                <a:gd name="T7" fmla="*/ 79 h 94"/>
                <a:gd name="T8" fmla="*/ 132 w 136"/>
                <a:gd name="T9" fmla="*/ 72 h 94"/>
                <a:gd name="T10" fmla="*/ 136 w 136"/>
                <a:gd name="T11" fmla="*/ 66 h 94"/>
                <a:gd name="T12" fmla="*/ 0 w 13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136" h="94">
                  <a:moveTo>
                    <a:pt x="0" y="0"/>
                  </a:moveTo>
                  <a:lnTo>
                    <a:pt x="122" y="94"/>
                  </a:lnTo>
                  <a:lnTo>
                    <a:pt x="125" y="87"/>
                  </a:lnTo>
                  <a:lnTo>
                    <a:pt x="129" y="79"/>
                  </a:lnTo>
                  <a:lnTo>
                    <a:pt x="132" y="72"/>
                  </a:lnTo>
                  <a:lnTo>
                    <a:pt x="136" y="66"/>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3" name="Freeform 60"/>
            <p:cNvSpPr>
              <a:spLocks/>
            </p:cNvSpPr>
            <p:nvPr/>
          </p:nvSpPr>
          <p:spPr bwMode="auto">
            <a:xfrm>
              <a:off x="3621" y="1140"/>
              <a:ext cx="28" cy="26"/>
            </a:xfrm>
            <a:custGeom>
              <a:avLst/>
              <a:gdLst>
                <a:gd name="T0" fmla="*/ 115 w 115"/>
                <a:gd name="T1" fmla="*/ 106 h 129"/>
                <a:gd name="T2" fmla="*/ 0 w 115"/>
                <a:gd name="T3" fmla="*/ 0 h 129"/>
                <a:gd name="T4" fmla="*/ 95 w 115"/>
                <a:gd name="T5" fmla="*/ 129 h 129"/>
                <a:gd name="T6" fmla="*/ 101 w 115"/>
                <a:gd name="T7" fmla="*/ 123 h 129"/>
                <a:gd name="T8" fmla="*/ 105 w 115"/>
                <a:gd name="T9" fmla="*/ 117 h 129"/>
                <a:gd name="T10" fmla="*/ 110 w 115"/>
                <a:gd name="T11" fmla="*/ 112 h 129"/>
                <a:gd name="T12" fmla="*/ 115 w 115"/>
                <a:gd name="T13" fmla="*/ 106 h 129"/>
              </a:gdLst>
              <a:ahLst/>
              <a:cxnLst>
                <a:cxn ang="0">
                  <a:pos x="T0" y="T1"/>
                </a:cxn>
                <a:cxn ang="0">
                  <a:pos x="T2" y="T3"/>
                </a:cxn>
                <a:cxn ang="0">
                  <a:pos x="T4" y="T5"/>
                </a:cxn>
                <a:cxn ang="0">
                  <a:pos x="T6" y="T7"/>
                </a:cxn>
                <a:cxn ang="0">
                  <a:pos x="T8" y="T9"/>
                </a:cxn>
                <a:cxn ang="0">
                  <a:pos x="T10" y="T11"/>
                </a:cxn>
                <a:cxn ang="0">
                  <a:pos x="T12" y="T13"/>
                </a:cxn>
              </a:cxnLst>
              <a:rect l="0" t="0" r="r" b="b"/>
              <a:pathLst>
                <a:path w="115" h="129">
                  <a:moveTo>
                    <a:pt x="115" y="106"/>
                  </a:moveTo>
                  <a:lnTo>
                    <a:pt x="0" y="0"/>
                  </a:lnTo>
                  <a:lnTo>
                    <a:pt x="95" y="129"/>
                  </a:lnTo>
                  <a:lnTo>
                    <a:pt x="101" y="123"/>
                  </a:lnTo>
                  <a:lnTo>
                    <a:pt x="105" y="117"/>
                  </a:lnTo>
                  <a:lnTo>
                    <a:pt x="110" y="112"/>
                  </a:lnTo>
                  <a:lnTo>
                    <a:pt x="115" y="106"/>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4" name="Freeform 61"/>
            <p:cNvSpPr>
              <a:spLocks/>
            </p:cNvSpPr>
            <p:nvPr/>
          </p:nvSpPr>
          <p:spPr bwMode="auto">
            <a:xfrm>
              <a:off x="3648" y="1120"/>
              <a:ext cx="22" cy="29"/>
            </a:xfrm>
            <a:custGeom>
              <a:avLst/>
              <a:gdLst>
                <a:gd name="T0" fmla="*/ 0 w 90"/>
                <a:gd name="T1" fmla="*/ 0 h 148"/>
                <a:gd name="T2" fmla="*/ 68 w 90"/>
                <a:gd name="T3" fmla="*/ 148 h 148"/>
                <a:gd name="T4" fmla="*/ 73 w 90"/>
                <a:gd name="T5" fmla="*/ 143 h 148"/>
                <a:gd name="T6" fmla="*/ 79 w 90"/>
                <a:gd name="T7" fmla="*/ 138 h 148"/>
                <a:gd name="T8" fmla="*/ 85 w 90"/>
                <a:gd name="T9" fmla="*/ 135 h 148"/>
                <a:gd name="T10" fmla="*/ 90 w 90"/>
                <a:gd name="T11" fmla="*/ 130 h 148"/>
                <a:gd name="T12" fmla="*/ 0 w 90"/>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90" h="148">
                  <a:moveTo>
                    <a:pt x="0" y="0"/>
                  </a:moveTo>
                  <a:lnTo>
                    <a:pt x="68" y="148"/>
                  </a:lnTo>
                  <a:lnTo>
                    <a:pt x="73" y="143"/>
                  </a:lnTo>
                  <a:lnTo>
                    <a:pt x="79" y="138"/>
                  </a:lnTo>
                  <a:lnTo>
                    <a:pt x="85" y="135"/>
                  </a:lnTo>
                  <a:lnTo>
                    <a:pt x="90" y="130"/>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5" name="Freeform 62"/>
            <p:cNvSpPr>
              <a:spLocks/>
            </p:cNvSpPr>
            <p:nvPr/>
          </p:nvSpPr>
          <p:spPr bwMode="auto">
            <a:xfrm>
              <a:off x="3683" y="1105"/>
              <a:ext cx="12" cy="32"/>
            </a:xfrm>
            <a:custGeom>
              <a:avLst/>
              <a:gdLst>
                <a:gd name="T0" fmla="*/ 0 w 46"/>
                <a:gd name="T1" fmla="*/ 0 h 159"/>
                <a:gd name="T2" fmla="*/ 21 w 46"/>
                <a:gd name="T3" fmla="*/ 159 h 159"/>
                <a:gd name="T4" fmla="*/ 27 w 46"/>
                <a:gd name="T5" fmla="*/ 157 h 159"/>
                <a:gd name="T6" fmla="*/ 34 w 46"/>
                <a:gd name="T7" fmla="*/ 153 h 159"/>
                <a:gd name="T8" fmla="*/ 40 w 46"/>
                <a:gd name="T9" fmla="*/ 151 h 159"/>
                <a:gd name="T10" fmla="*/ 46 w 46"/>
                <a:gd name="T11" fmla="*/ 149 h 159"/>
                <a:gd name="T12" fmla="*/ 0 w 46"/>
                <a:gd name="T13" fmla="*/ 0 h 159"/>
              </a:gdLst>
              <a:ahLst/>
              <a:cxnLst>
                <a:cxn ang="0">
                  <a:pos x="T0" y="T1"/>
                </a:cxn>
                <a:cxn ang="0">
                  <a:pos x="T2" y="T3"/>
                </a:cxn>
                <a:cxn ang="0">
                  <a:pos x="T4" y="T5"/>
                </a:cxn>
                <a:cxn ang="0">
                  <a:pos x="T6" y="T7"/>
                </a:cxn>
                <a:cxn ang="0">
                  <a:pos x="T8" y="T9"/>
                </a:cxn>
                <a:cxn ang="0">
                  <a:pos x="T10" y="T11"/>
                </a:cxn>
                <a:cxn ang="0">
                  <a:pos x="T12" y="T13"/>
                </a:cxn>
              </a:cxnLst>
              <a:rect l="0" t="0" r="r" b="b"/>
              <a:pathLst>
                <a:path w="46" h="159">
                  <a:moveTo>
                    <a:pt x="0" y="0"/>
                  </a:moveTo>
                  <a:lnTo>
                    <a:pt x="21" y="159"/>
                  </a:lnTo>
                  <a:lnTo>
                    <a:pt x="27" y="157"/>
                  </a:lnTo>
                  <a:lnTo>
                    <a:pt x="34" y="153"/>
                  </a:lnTo>
                  <a:lnTo>
                    <a:pt x="40" y="151"/>
                  </a:lnTo>
                  <a:lnTo>
                    <a:pt x="46" y="149"/>
                  </a:lnTo>
                  <a:lnTo>
                    <a:pt x="0"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6" name="Freeform 63"/>
            <p:cNvSpPr>
              <a:spLocks/>
            </p:cNvSpPr>
            <p:nvPr/>
          </p:nvSpPr>
          <p:spPr bwMode="auto">
            <a:xfrm>
              <a:off x="3719" y="1096"/>
              <a:ext cx="7" cy="33"/>
            </a:xfrm>
            <a:custGeom>
              <a:avLst/>
              <a:gdLst>
                <a:gd name="T0" fmla="*/ 13 w 28"/>
                <a:gd name="T1" fmla="*/ 0 h 166"/>
                <a:gd name="T2" fmla="*/ 0 w 28"/>
                <a:gd name="T3" fmla="*/ 166 h 166"/>
                <a:gd name="T4" fmla="*/ 8 w 28"/>
                <a:gd name="T5" fmla="*/ 165 h 166"/>
                <a:gd name="T6" fmla="*/ 14 w 28"/>
                <a:gd name="T7" fmla="*/ 164 h 166"/>
                <a:gd name="T8" fmla="*/ 21 w 28"/>
                <a:gd name="T9" fmla="*/ 164 h 166"/>
                <a:gd name="T10" fmla="*/ 28 w 28"/>
                <a:gd name="T11" fmla="*/ 162 h 166"/>
                <a:gd name="T12" fmla="*/ 13 w 28"/>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28" h="166">
                  <a:moveTo>
                    <a:pt x="13" y="0"/>
                  </a:moveTo>
                  <a:lnTo>
                    <a:pt x="0" y="166"/>
                  </a:lnTo>
                  <a:lnTo>
                    <a:pt x="8" y="165"/>
                  </a:lnTo>
                  <a:lnTo>
                    <a:pt x="14" y="164"/>
                  </a:lnTo>
                  <a:lnTo>
                    <a:pt x="21" y="164"/>
                  </a:lnTo>
                  <a:lnTo>
                    <a:pt x="28" y="162"/>
                  </a:lnTo>
                  <a:lnTo>
                    <a:pt x="13"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7" name="Freeform 64"/>
            <p:cNvSpPr>
              <a:spLocks/>
            </p:cNvSpPr>
            <p:nvPr/>
          </p:nvSpPr>
          <p:spPr bwMode="auto">
            <a:xfrm>
              <a:off x="3732" y="1061"/>
              <a:ext cx="21" cy="68"/>
            </a:xfrm>
            <a:custGeom>
              <a:avLst/>
              <a:gdLst>
                <a:gd name="T0" fmla="*/ 63 w 86"/>
                <a:gd name="T1" fmla="*/ 338 h 338"/>
                <a:gd name="T2" fmla="*/ 55 w 86"/>
                <a:gd name="T3" fmla="*/ 334 h 338"/>
                <a:gd name="T4" fmla="*/ 47 w 86"/>
                <a:gd name="T5" fmla="*/ 324 h 338"/>
                <a:gd name="T6" fmla="*/ 39 w 86"/>
                <a:gd name="T7" fmla="*/ 311 h 338"/>
                <a:gd name="T8" fmla="*/ 34 w 86"/>
                <a:gd name="T9" fmla="*/ 291 h 338"/>
                <a:gd name="T10" fmla="*/ 31 w 86"/>
                <a:gd name="T11" fmla="*/ 265 h 338"/>
                <a:gd name="T12" fmla="*/ 32 w 86"/>
                <a:gd name="T13" fmla="*/ 240 h 338"/>
                <a:gd name="T14" fmla="*/ 35 w 86"/>
                <a:gd name="T15" fmla="*/ 213 h 338"/>
                <a:gd name="T16" fmla="*/ 44 w 86"/>
                <a:gd name="T17" fmla="*/ 183 h 338"/>
                <a:gd name="T18" fmla="*/ 49 w 86"/>
                <a:gd name="T19" fmla="*/ 167 h 338"/>
                <a:gd name="T20" fmla="*/ 56 w 86"/>
                <a:gd name="T21" fmla="*/ 152 h 338"/>
                <a:gd name="T22" fmla="*/ 64 w 86"/>
                <a:gd name="T23" fmla="*/ 135 h 338"/>
                <a:gd name="T24" fmla="*/ 72 w 86"/>
                <a:gd name="T25" fmla="*/ 119 h 338"/>
                <a:gd name="T26" fmla="*/ 78 w 86"/>
                <a:gd name="T27" fmla="*/ 105 h 338"/>
                <a:gd name="T28" fmla="*/ 84 w 86"/>
                <a:gd name="T29" fmla="*/ 92 h 338"/>
                <a:gd name="T30" fmla="*/ 86 w 86"/>
                <a:gd name="T31" fmla="*/ 79 h 338"/>
                <a:gd name="T32" fmla="*/ 85 w 86"/>
                <a:gd name="T33" fmla="*/ 70 h 338"/>
                <a:gd name="T34" fmla="*/ 76 w 86"/>
                <a:gd name="T35" fmla="*/ 48 h 338"/>
                <a:gd name="T36" fmla="*/ 67 w 86"/>
                <a:gd name="T37" fmla="*/ 25 h 338"/>
                <a:gd name="T38" fmla="*/ 58 w 86"/>
                <a:gd name="T39" fmla="*/ 7 h 338"/>
                <a:gd name="T40" fmla="*/ 55 w 86"/>
                <a:gd name="T41" fmla="*/ 0 h 338"/>
                <a:gd name="T42" fmla="*/ 58 w 86"/>
                <a:gd name="T43" fmla="*/ 11 h 338"/>
                <a:gd name="T44" fmla="*/ 64 w 86"/>
                <a:gd name="T45" fmla="*/ 36 h 338"/>
                <a:gd name="T46" fmla="*/ 66 w 86"/>
                <a:gd name="T47" fmla="*/ 66 h 338"/>
                <a:gd name="T48" fmla="*/ 62 w 86"/>
                <a:gd name="T49" fmla="*/ 90 h 338"/>
                <a:gd name="T50" fmla="*/ 57 w 86"/>
                <a:gd name="T51" fmla="*/ 99 h 338"/>
                <a:gd name="T52" fmla="*/ 53 w 86"/>
                <a:gd name="T53" fmla="*/ 107 h 338"/>
                <a:gd name="T54" fmla="*/ 49 w 86"/>
                <a:gd name="T55" fmla="*/ 116 h 338"/>
                <a:gd name="T56" fmla="*/ 45 w 86"/>
                <a:gd name="T57" fmla="*/ 123 h 338"/>
                <a:gd name="T58" fmla="*/ 40 w 86"/>
                <a:gd name="T59" fmla="*/ 131 h 338"/>
                <a:gd name="T60" fmla="*/ 35 w 86"/>
                <a:gd name="T61" fmla="*/ 141 h 338"/>
                <a:gd name="T62" fmla="*/ 30 w 86"/>
                <a:gd name="T63" fmla="*/ 152 h 338"/>
                <a:gd name="T64" fmla="*/ 23 w 86"/>
                <a:gd name="T65" fmla="*/ 164 h 338"/>
                <a:gd name="T66" fmla="*/ 14 w 86"/>
                <a:gd name="T67" fmla="*/ 184 h 338"/>
                <a:gd name="T68" fmla="*/ 6 w 86"/>
                <a:gd name="T69" fmla="*/ 208 h 338"/>
                <a:gd name="T70" fmla="*/ 0 w 86"/>
                <a:gd name="T71" fmla="*/ 238 h 338"/>
                <a:gd name="T72" fmla="*/ 0 w 86"/>
                <a:gd name="T73" fmla="*/ 272 h 338"/>
                <a:gd name="T74" fmla="*/ 1 w 86"/>
                <a:gd name="T75" fmla="*/ 291 h 338"/>
                <a:gd name="T76" fmla="*/ 3 w 86"/>
                <a:gd name="T77" fmla="*/ 310 h 338"/>
                <a:gd name="T78" fmla="*/ 4 w 86"/>
                <a:gd name="T79" fmla="*/ 326 h 338"/>
                <a:gd name="T80" fmla="*/ 7 w 86"/>
                <a:gd name="T81" fmla="*/ 337 h 338"/>
                <a:gd name="T82" fmla="*/ 11 w 86"/>
                <a:gd name="T83" fmla="*/ 336 h 338"/>
                <a:gd name="T84" fmla="*/ 15 w 86"/>
                <a:gd name="T85" fmla="*/ 336 h 338"/>
                <a:gd name="T86" fmla="*/ 19 w 86"/>
                <a:gd name="T87" fmla="*/ 336 h 338"/>
                <a:gd name="T88" fmla="*/ 23 w 86"/>
                <a:gd name="T89" fmla="*/ 336 h 338"/>
                <a:gd name="T90" fmla="*/ 29 w 86"/>
                <a:gd name="T91" fmla="*/ 336 h 338"/>
                <a:gd name="T92" fmla="*/ 34 w 86"/>
                <a:gd name="T93" fmla="*/ 336 h 338"/>
                <a:gd name="T94" fmla="*/ 38 w 86"/>
                <a:gd name="T95" fmla="*/ 336 h 338"/>
                <a:gd name="T96" fmla="*/ 44 w 86"/>
                <a:gd name="T97" fmla="*/ 337 h 338"/>
                <a:gd name="T98" fmla="*/ 48 w 86"/>
                <a:gd name="T99" fmla="*/ 337 h 338"/>
                <a:gd name="T100" fmla="*/ 53 w 86"/>
                <a:gd name="T101" fmla="*/ 337 h 338"/>
                <a:gd name="T102" fmla="*/ 57 w 86"/>
                <a:gd name="T103" fmla="*/ 338 h 338"/>
                <a:gd name="T104" fmla="*/ 63 w 86"/>
                <a:gd name="T105" fmla="*/ 33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338">
                  <a:moveTo>
                    <a:pt x="63" y="338"/>
                  </a:moveTo>
                  <a:lnTo>
                    <a:pt x="55" y="334"/>
                  </a:lnTo>
                  <a:lnTo>
                    <a:pt x="47" y="324"/>
                  </a:lnTo>
                  <a:lnTo>
                    <a:pt x="39" y="311"/>
                  </a:lnTo>
                  <a:lnTo>
                    <a:pt x="34" y="291"/>
                  </a:lnTo>
                  <a:lnTo>
                    <a:pt x="31" y="265"/>
                  </a:lnTo>
                  <a:lnTo>
                    <a:pt x="32" y="240"/>
                  </a:lnTo>
                  <a:lnTo>
                    <a:pt x="35" y="213"/>
                  </a:lnTo>
                  <a:lnTo>
                    <a:pt x="44" y="183"/>
                  </a:lnTo>
                  <a:lnTo>
                    <a:pt x="49" y="167"/>
                  </a:lnTo>
                  <a:lnTo>
                    <a:pt x="56" y="152"/>
                  </a:lnTo>
                  <a:lnTo>
                    <a:pt x="64" y="135"/>
                  </a:lnTo>
                  <a:lnTo>
                    <a:pt x="72" y="119"/>
                  </a:lnTo>
                  <a:lnTo>
                    <a:pt x="78" y="105"/>
                  </a:lnTo>
                  <a:lnTo>
                    <a:pt x="84" y="92"/>
                  </a:lnTo>
                  <a:lnTo>
                    <a:pt x="86" y="79"/>
                  </a:lnTo>
                  <a:lnTo>
                    <a:pt x="85" y="70"/>
                  </a:lnTo>
                  <a:lnTo>
                    <a:pt x="76" y="48"/>
                  </a:lnTo>
                  <a:lnTo>
                    <a:pt x="67" y="25"/>
                  </a:lnTo>
                  <a:lnTo>
                    <a:pt x="58" y="7"/>
                  </a:lnTo>
                  <a:lnTo>
                    <a:pt x="55" y="0"/>
                  </a:lnTo>
                  <a:lnTo>
                    <a:pt x="58" y="11"/>
                  </a:lnTo>
                  <a:lnTo>
                    <a:pt x="64" y="36"/>
                  </a:lnTo>
                  <a:lnTo>
                    <a:pt x="66" y="66"/>
                  </a:lnTo>
                  <a:lnTo>
                    <a:pt x="62" y="90"/>
                  </a:lnTo>
                  <a:lnTo>
                    <a:pt x="57" y="99"/>
                  </a:lnTo>
                  <a:lnTo>
                    <a:pt x="53" y="107"/>
                  </a:lnTo>
                  <a:lnTo>
                    <a:pt x="49" y="116"/>
                  </a:lnTo>
                  <a:lnTo>
                    <a:pt x="45" y="123"/>
                  </a:lnTo>
                  <a:lnTo>
                    <a:pt x="40" y="131"/>
                  </a:lnTo>
                  <a:lnTo>
                    <a:pt x="35" y="141"/>
                  </a:lnTo>
                  <a:lnTo>
                    <a:pt x="30" y="152"/>
                  </a:lnTo>
                  <a:lnTo>
                    <a:pt x="23" y="164"/>
                  </a:lnTo>
                  <a:lnTo>
                    <a:pt x="14" y="184"/>
                  </a:lnTo>
                  <a:lnTo>
                    <a:pt x="6" y="208"/>
                  </a:lnTo>
                  <a:lnTo>
                    <a:pt x="0" y="238"/>
                  </a:lnTo>
                  <a:lnTo>
                    <a:pt x="0" y="272"/>
                  </a:lnTo>
                  <a:lnTo>
                    <a:pt x="1" y="291"/>
                  </a:lnTo>
                  <a:lnTo>
                    <a:pt x="3" y="310"/>
                  </a:lnTo>
                  <a:lnTo>
                    <a:pt x="4" y="326"/>
                  </a:lnTo>
                  <a:lnTo>
                    <a:pt x="7" y="337"/>
                  </a:lnTo>
                  <a:lnTo>
                    <a:pt x="11" y="336"/>
                  </a:lnTo>
                  <a:lnTo>
                    <a:pt x="15" y="336"/>
                  </a:lnTo>
                  <a:lnTo>
                    <a:pt x="19" y="336"/>
                  </a:lnTo>
                  <a:lnTo>
                    <a:pt x="23" y="336"/>
                  </a:lnTo>
                  <a:lnTo>
                    <a:pt x="29" y="336"/>
                  </a:lnTo>
                  <a:lnTo>
                    <a:pt x="34" y="336"/>
                  </a:lnTo>
                  <a:lnTo>
                    <a:pt x="38" y="336"/>
                  </a:lnTo>
                  <a:lnTo>
                    <a:pt x="44" y="337"/>
                  </a:lnTo>
                  <a:lnTo>
                    <a:pt x="48" y="337"/>
                  </a:lnTo>
                  <a:lnTo>
                    <a:pt x="53" y="337"/>
                  </a:lnTo>
                  <a:lnTo>
                    <a:pt x="57" y="338"/>
                  </a:lnTo>
                  <a:lnTo>
                    <a:pt x="63" y="33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8" name="Freeform 65"/>
            <p:cNvSpPr>
              <a:spLocks/>
            </p:cNvSpPr>
            <p:nvPr/>
          </p:nvSpPr>
          <p:spPr bwMode="auto">
            <a:xfrm>
              <a:off x="3855" y="1234"/>
              <a:ext cx="71" cy="31"/>
            </a:xfrm>
            <a:custGeom>
              <a:avLst/>
              <a:gdLst>
                <a:gd name="T0" fmla="*/ 200 w 283"/>
                <a:gd name="T1" fmla="*/ 116 h 155"/>
                <a:gd name="T2" fmla="*/ 187 w 283"/>
                <a:gd name="T3" fmla="*/ 103 h 155"/>
                <a:gd name="T4" fmla="*/ 175 w 283"/>
                <a:gd name="T5" fmla="*/ 89 h 155"/>
                <a:gd name="T6" fmla="*/ 161 w 283"/>
                <a:gd name="T7" fmla="*/ 72 h 155"/>
                <a:gd name="T8" fmla="*/ 146 w 283"/>
                <a:gd name="T9" fmla="*/ 55 h 155"/>
                <a:gd name="T10" fmla="*/ 129 w 283"/>
                <a:gd name="T11" fmla="*/ 39 h 155"/>
                <a:gd name="T12" fmla="*/ 108 w 283"/>
                <a:gd name="T13" fmla="*/ 25 h 155"/>
                <a:gd name="T14" fmla="*/ 82 w 283"/>
                <a:gd name="T15" fmla="*/ 14 h 155"/>
                <a:gd name="T16" fmla="*/ 59 w 283"/>
                <a:gd name="T17" fmla="*/ 8 h 155"/>
                <a:gd name="T18" fmla="*/ 41 w 283"/>
                <a:gd name="T19" fmla="*/ 4 h 155"/>
                <a:gd name="T20" fmla="*/ 23 w 283"/>
                <a:gd name="T21" fmla="*/ 2 h 155"/>
                <a:gd name="T22" fmla="*/ 8 w 283"/>
                <a:gd name="T23" fmla="*/ 0 h 155"/>
                <a:gd name="T24" fmla="*/ 4 w 283"/>
                <a:gd name="T25" fmla="*/ 14 h 155"/>
                <a:gd name="T26" fmla="*/ 1 w 283"/>
                <a:gd name="T27" fmla="*/ 43 h 155"/>
                <a:gd name="T28" fmla="*/ 3 w 283"/>
                <a:gd name="T29" fmla="*/ 54 h 155"/>
                <a:gd name="T30" fmla="*/ 11 w 283"/>
                <a:gd name="T31" fmla="*/ 48 h 155"/>
                <a:gd name="T32" fmla="*/ 22 w 283"/>
                <a:gd name="T33" fmla="*/ 43 h 155"/>
                <a:gd name="T34" fmla="*/ 35 w 283"/>
                <a:gd name="T35" fmla="*/ 42 h 155"/>
                <a:gd name="T36" fmla="*/ 54 w 283"/>
                <a:gd name="T37" fmla="*/ 43 h 155"/>
                <a:gd name="T38" fmla="*/ 76 w 283"/>
                <a:gd name="T39" fmla="*/ 49 h 155"/>
                <a:gd name="T40" fmla="*/ 97 w 283"/>
                <a:gd name="T41" fmla="*/ 57 h 155"/>
                <a:gd name="T42" fmla="*/ 119 w 283"/>
                <a:gd name="T43" fmla="*/ 71 h 155"/>
                <a:gd name="T44" fmla="*/ 142 w 283"/>
                <a:gd name="T45" fmla="*/ 90 h 155"/>
                <a:gd name="T46" fmla="*/ 167 w 283"/>
                <a:gd name="T47" fmla="*/ 114 h 155"/>
                <a:gd name="T48" fmla="*/ 189 w 283"/>
                <a:gd name="T49" fmla="*/ 138 h 155"/>
                <a:gd name="T50" fmla="*/ 209 w 283"/>
                <a:gd name="T51" fmla="*/ 154 h 155"/>
                <a:gd name="T52" fmla="*/ 226 w 283"/>
                <a:gd name="T53" fmla="*/ 154 h 155"/>
                <a:gd name="T54" fmla="*/ 247 w 283"/>
                <a:gd name="T55" fmla="*/ 149 h 155"/>
                <a:gd name="T56" fmla="*/ 268 w 283"/>
                <a:gd name="T57" fmla="*/ 144 h 155"/>
                <a:gd name="T58" fmla="*/ 281 w 283"/>
                <a:gd name="T59" fmla="*/ 139 h 155"/>
                <a:gd name="T60" fmla="*/ 281 w 283"/>
                <a:gd name="T61" fmla="*/ 139 h 155"/>
                <a:gd name="T62" fmla="*/ 263 w 283"/>
                <a:gd name="T63" fmla="*/ 139 h 155"/>
                <a:gd name="T64" fmla="*/ 238 w 283"/>
                <a:gd name="T65" fmla="*/ 138 h 155"/>
                <a:gd name="T66" fmla="*/ 214 w 283"/>
                <a:gd name="T67" fmla="*/ 13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155">
                  <a:moveTo>
                    <a:pt x="206" y="124"/>
                  </a:moveTo>
                  <a:lnTo>
                    <a:pt x="200" y="116"/>
                  </a:lnTo>
                  <a:lnTo>
                    <a:pt x="193" y="109"/>
                  </a:lnTo>
                  <a:lnTo>
                    <a:pt x="187" y="103"/>
                  </a:lnTo>
                  <a:lnTo>
                    <a:pt x="182" y="96"/>
                  </a:lnTo>
                  <a:lnTo>
                    <a:pt x="175" y="89"/>
                  </a:lnTo>
                  <a:lnTo>
                    <a:pt x="169" y="81"/>
                  </a:lnTo>
                  <a:lnTo>
                    <a:pt x="161" y="72"/>
                  </a:lnTo>
                  <a:lnTo>
                    <a:pt x="153" y="62"/>
                  </a:lnTo>
                  <a:lnTo>
                    <a:pt x="146" y="55"/>
                  </a:lnTo>
                  <a:lnTo>
                    <a:pt x="138" y="47"/>
                  </a:lnTo>
                  <a:lnTo>
                    <a:pt x="129" y="39"/>
                  </a:lnTo>
                  <a:lnTo>
                    <a:pt x="119" y="32"/>
                  </a:lnTo>
                  <a:lnTo>
                    <a:pt x="108" y="25"/>
                  </a:lnTo>
                  <a:lnTo>
                    <a:pt x="96" y="19"/>
                  </a:lnTo>
                  <a:lnTo>
                    <a:pt x="82" y="14"/>
                  </a:lnTo>
                  <a:lnTo>
                    <a:pt x="67" y="9"/>
                  </a:lnTo>
                  <a:lnTo>
                    <a:pt x="59" y="8"/>
                  </a:lnTo>
                  <a:lnTo>
                    <a:pt x="49" y="6"/>
                  </a:lnTo>
                  <a:lnTo>
                    <a:pt x="41" y="4"/>
                  </a:lnTo>
                  <a:lnTo>
                    <a:pt x="31" y="3"/>
                  </a:lnTo>
                  <a:lnTo>
                    <a:pt x="23" y="2"/>
                  </a:lnTo>
                  <a:lnTo>
                    <a:pt x="15" y="1"/>
                  </a:lnTo>
                  <a:lnTo>
                    <a:pt x="8" y="0"/>
                  </a:lnTo>
                  <a:lnTo>
                    <a:pt x="4" y="0"/>
                  </a:lnTo>
                  <a:lnTo>
                    <a:pt x="4" y="14"/>
                  </a:lnTo>
                  <a:lnTo>
                    <a:pt x="3" y="28"/>
                  </a:lnTo>
                  <a:lnTo>
                    <a:pt x="1" y="43"/>
                  </a:lnTo>
                  <a:lnTo>
                    <a:pt x="0" y="57"/>
                  </a:lnTo>
                  <a:lnTo>
                    <a:pt x="3" y="54"/>
                  </a:lnTo>
                  <a:lnTo>
                    <a:pt x="7" y="51"/>
                  </a:lnTo>
                  <a:lnTo>
                    <a:pt x="11" y="48"/>
                  </a:lnTo>
                  <a:lnTo>
                    <a:pt x="17" y="45"/>
                  </a:lnTo>
                  <a:lnTo>
                    <a:pt x="22" y="43"/>
                  </a:lnTo>
                  <a:lnTo>
                    <a:pt x="28" y="42"/>
                  </a:lnTo>
                  <a:lnTo>
                    <a:pt x="35" y="42"/>
                  </a:lnTo>
                  <a:lnTo>
                    <a:pt x="42" y="42"/>
                  </a:lnTo>
                  <a:lnTo>
                    <a:pt x="54" y="43"/>
                  </a:lnTo>
                  <a:lnTo>
                    <a:pt x="65" y="45"/>
                  </a:lnTo>
                  <a:lnTo>
                    <a:pt x="76" y="49"/>
                  </a:lnTo>
                  <a:lnTo>
                    <a:pt x="86" y="53"/>
                  </a:lnTo>
                  <a:lnTo>
                    <a:pt x="97" y="57"/>
                  </a:lnTo>
                  <a:lnTo>
                    <a:pt x="108" y="63"/>
                  </a:lnTo>
                  <a:lnTo>
                    <a:pt x="119" y="71"/>
                  </a:lnTo>
                  <a:lnTo>
                    <a:pt x="131" y="79"/>
                  </a:lnTo>
                  <a:lnTo>
                    <a:pt x="142" y="90"/>
                  </a:lnTo>
                  <a:lnTo>
                    <a:pt x="155" y="102"/>
                  </a:lnTo>
                  <a:lnTo>
                    <a:pt x="167" y="114"/>
                  </a:lnTo>
                  <a:lnTo>
                    <a:pt x="177" y="127"/>
                  </a:lnTo>
                  <a:lnTo>
                    <a:pt x="189" y="138"/>
                  </a:lnTo>
                  <a:lnTo>
                    <a:pt x="200" y="148"/>
                  </a:lnTo>
                  <a:lnTo>
                    <a:pt x="209" y="154"/>
                  </a:lnTo>
                  <a:lnTo>
                    <a:pt x="217" y="155"/>
                  </a:lnTo>
                  <a:lnTo>
                    <a:pt x="226" y="154"/>
                  </a:lnTo>
                  <a:lnTo>
                    <a:pt x="237" y="151"/>
                  </a:lnTo>
                  <a:lnTo>
                    <a:pt x="247" y="149"/>
                  </a:lnTo>
                  <a:lnTo>
                    <a:pt x="259" y="147"/>
                  </a:lnTo>
                  <a:lnTo>
                    <a:pt x="268" y="144"/>
                  </a:lnTo>
                  <a:lnTo>
                    <a:pt x="276" y="142"/>
                  </a:lnTo>
                  <a:lnTo>
                    <a:pt x="281" y="139"/>
                  </a:lnTo>
                  <a:lnTo>
                    <a:pt x="283" y="139"/>
                  </a:lnTo>
                  <a:lnTo>
                    <a:pt x="281" y="139"/>
                  </a:lnTo>
                  <a:lnTo>
                    <a:pt x="273" y="139"/>
                  </a:lnTo>
                  <a:lnTo>
                    <a:pt x="263" y="139"/>
                  </a:lnTo>
                  <a:lnTo>
                    <a:pt x="251" y="139"/>
                  </a:lnTo>
                  <a:lnTo>
                    <a:pt x="238" y="138"/>
                  </a:lnTo>
                  <a:lnTo>
                    <a:pt x="225" y="134"/>
                  </a:lnTo>
                  <a:lnTo>
                    <a:pt x="214" y="130"/>
                  </a:lnTo>
                  <a:lnTo>
                    <a:pt x="206" y="124"/>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39" name="Freeform 66"/>
            <p:cNvSpPr>
              <a:spLocks/>
            </p:cNvSpPr>
            <p:nvPr/>
          </p:nvSpPr>
          <p:spPr bwMode="auto">
            <a:xfrm>
              <a:off x="3767" y="1068"/>
              <a:ext cx="17" cy="66"/>
            </a:xfrm>
            <a:custGeom>
              <a:avLst/>
              <a:gdLst>
                <a:gd name="T0" fmla="*/ 58 w 64"/>
                <a:gd name="T1" fmla="*/ 278 h 332"/>
                <a:gd name="T2" fmla="*/ 63 w 64"/>
                <a:gd name="T3" fmla="*/ 244 h 332"/>
                <a:gd name="T4" fmla="*/ 64 w 64"/>
                <a:gd name="T5" fmla="*/ 216 h 332"/>
                <a:gd name="T6" fmla="*/ 61 w 64"/>
                <a:gd name="T7" fmla="*/ 189 h 332"/>
                <a:gd name="T8" fmla="*/ 56 w 64"/>
                <a:gd name="T9" fmla="*/ 167 h 332"/>
                <a:gd name="T10" fmla="*/ 49 w 64"/>
                <a:gd name="T11" fmla="*/ 142 h 332"/>
                <a:gd name="T12" fmla="*/ 43 w 64"/>
                <a:gd name="T13" fmla="*/ 123 h 332"/>
                <a:gd name="T14" fmla="*/ 39 w 64"/>
                <a:gd name="T15" fmla="*/ 105 h 332"/>
                <a:gd name="T16" fmla="*/ 34 w 64"/>
                <a:gd name="T17" fmla="*/ 85 h 332"/>
                <a:gd name="T18" fmla="*/ 33 w 64"/>
                <a:gd name="T19" fmla="*/ 73 h 332"/>
                <a:gd name="T20" fmla="*/ 35 w 64"/>
                <a:gd name="T21" fmla="*/ 60 h 332"/>
                <a:gd name="T22" fmla="*/ 38 w 64"/>
                <a:gd name="T23" fmla="*/ 46 h 332"/>
                <a:gd name="T24" fmla="*/ 43 w 64"/>
                <a:gd name="T25" fmla="*/ 32 h 332"/>
                <a:gd name="T26" fmla="*/ 49 w 64"/>
                <a:gd name="T27" fmla="*/ 19 h 332"/>
                <a:gd name="T28" fmla="*/ 53 w 64"/>
                <a:gd name="T29" fmla="*/ 10 h 332"/>
                <a:gd name="T30" fmla="*/ 57 w 64"/>
                <a:gd name="T31" fmla="*/ 2 h 332"/>
                <a:gd name="T32" fmla="*/ 58 w 64"/>
                <a:gd name="T33" fmla="*/ 0 h 332"/>
                <a:gd name="T34" fmla="*/ 57 w 64"/>
                <a:gd name="T35" fmla="*/ 1 h 332"/>
                <a:gd name="T36" fmla="*/ 53 w 64"/>
                <a:gd name="T37" fmla="*/ 6 h 332"/>
                <a:gd name="T38" fmla="*/ 47 w 64"/>
                <a:gd name="T39" fmla="*/ 13 h 332"/>
                <a:gd name="T40" fmla="*/ 41 w 64"/>
                <a:gd name="T41" fmla="*/ 22 h 332"/>
                <a:gd name="T42" fmla="*/ 34 w 64"/>
                <a:gd name="T43" fmla="*/ 31 h 332"/>
                <a:gd name="T44" fmla="*/ 26 w 64"/>
                <a:gd name="T45" fmla="*/ 41 h 332"/>
                <a:gd name="T46" fmla="*/ 20 w 64"/>
                <a:gd name="T47" fmla="*/ 51 h 332"/>
                <a:gd name="T48" fmla="*/ 15 w 64"/>
                <a:gd name="T49" fmla="*/ 59 h 332"/>
                <a:gd name="T50" fmla="*/ 13 w 64"/>
                <a:gd name="T51" fmla="*/ 81 h 332"/>
                <a:gd name="T52" fmla="*/ 18 w 64"/>
                <a:gd name="T53" fmla="*/ 111 h 332"/>
                <a:gd name="T54" fmla="*/ 27 w 64"/>
                <a:gd name="T55" fmla="*/ 146 h 332"/>
                <a:gd name="T56" fmla="*/ 34 w 64"/>
                <a:gd name="T57" fmla="*/ 181 h 332"/>
                <a:gd name="T58" fmla="*/ 36 w 64"/>
                <a:gd name="T59" fmla="*/ 212 h 332"/>
                <a:gd name="T60" fmla="*/ 34 w 64"/>
                <a:gd name="T61" fmla="*/ 238 h 332"/>
                <a:gd name="T62" fmla="*/ 30 w 64"/>
                <a:gd name="T63" fmla="*/ 264 h 332"/>
                <a:gd name="T64" fmla="*/ 21 w 64"/>
                <a:gd name="T65" fmla="*/ 289 h 332"/>
                <a:gd name="T66" fmla="*/ 17 w 64"/>
                <a:gd name="T67" fmla="*/ 299 h 332"/>
                <a:gd name="T68" fmla="*/ 12 w 64"/>
                <a:gd name="T69" fmla="*/ 307 h 332"/>
                <a:gd name="T70" fmla="*/ 6 w 64"/>
                <a:gd name="T71" fmla="*/ 313 h 332"/>
                <a:gd name="T72" fmla="*/ 0 w 64"/>
                <a:gd name="T73" fmla="*/ 318 h 332"/>
                <a:gd name="T74" fmla="*/ 5 w 64"/>
                <a:gd name="T75" fmla="*/ 319 h 332"/>
                <a:gd name="T76" fmla="*/ 11 w 64"/>
                <a:gd name="T77" fmla="*/ 320 h 332"/>
                <a:gd name="T78" fmla="*/ 16 w 64"/>
                <a:gd name="T79" fmla="*/ 323 h 332"/>
                <a:gd name="T80" fmla="*/ 21 w 64"/>
                <a:gd name="T81" fmla="*/ 324 h 332"/>
                <a:gd name="T82" fmla="*/ 26 w 64"/>
                <a:gd name="T83" fmla="*/ 326 h 332"/>
                <a:gd name="T84" fmla="*/ 32 w 64"/>
                <a:gd name="T85" fmla="*/ 328 h 332"/>
                <a:gd name="T86" fmla="*/ 37 w 64"/>
                <a:gd name="T87" fmla="*/ 330 h 332"/>
                <a:gd name="T88" fmla="*/ 42 w 64"/>
                <a:gd name="T89" fmla="*/ 332 h 332"/>
                <a:gd name="T90" fmla="*/ 45 w 64"/>
                <a:gd name="T91" fmla="*/ 320 h 332"/>
                <a:gd name="T92" fmla="*/ 50 w 64"/>
                <a:gd name="T93" fmla="*/ 307 h 332"/>
                <a:gd name="T94" fmla="*/ 54 w 64"/>
                <a:gd name="T95" fmla="*/ 293 h 332"/>
                <a:gd name="T96" fmla="*/ 58 w 64"/>
                <a:gd name="T97" fmla="*/ 27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332">
                  <a:moveTo>
                    <a:pt x="58" y="278"/>
                  </a:moveTo>
                  <a:lnTo>
                    <a:pt x="63" y="244"/>
                  </a:lnTo>
                  <a:lnTo>
                    <a:pt x="64" y="216"/>
                  </a:lnTo>
                  <a:lnTo>
                    <a:pt x="61" y="189"/>
                  </a:lnTo>
                  <a:lnTo>
                    <a:pt x="56" y="167"/>
                  </a:lnTo>
                  <a:lnTo>
                    <a:pt x="49" y="142"/>
                  </a:lnTo>
                  <a:lnTo>
                    <a:pt x="43" y="123"/>
                  </a:lnTo>
                  <a:lnTo>
                    <a:pt x="39" y="105"/>
                  </a:lnTo>
                  <a:lnTo>
                    <a:pt x="34" y="85"/>
                  </a:lnTo>
                  <a:lnTo>
                    <a:pt x="33" y="73"/>
                  </a:lnTo>
                  <a:lnTo>
                    <a:pt x="35" y="60"/>
                  </a:lnTo>
                  <a:lnTo>
                    <a:pt x="38" y="46"/>
                  </a:lnTo>
                  <a:lnTo>
                    <a:pt x="43" y="32"/>
                  </a:lnTo>
                  <a:lnTo>
                    <a:pt x="49" y="19"/>
                  </a:lnTo>
                  <a:lnTo>
                    <a:pt x="53" y="10"/>
                  </a:lnTo>
                  <a:lnTo>
                    <a:pt x="57" y="2"/>
                  </a:lnTo>
                  <a:lnTo>
                    <a:pt x="58" y="0"/>
                  </a:lnTo>
                  <a:lnTo>
                    <a:pt x="57" y="1"/>
                  </a:lnTo>
                  <a:lnTo>
                    <a:pt x="53" y="6"/>
                  </a:lnTo>
                  <a:lnTo>
                    <a:pt x="47" y="13"/>
                  </a:lnTo>
                  <a:lnTo>
                    <a:pt x="41" y="22"/>
                  </a:lnTo>
                  <a:lnTo>
                    <a:pt x="34" y="31"/>
                  </a:lnTo>
                  <a:lnTo>
                    <a:pt x="26" y="41"/>
                  </a:lnTo>
                  <a:lnTo>
                    <a:pt x="20" y="51"/>
                  </a:lnTo>
                  <a:lnTo>
                    <a:pt x="15" y="59"/>
                  </a:lnTo>
                  <a:lnTo>
                    <a:pt x="13" y="81"/>
                  </a:lnTo>
                  <a:lnTo>
                    <a:pt x="18" y="111"/>
                  </a:lnTo>
                  <a:lnTo>
                    <a:pt x="27" y="146"/>
                  </a:lnTo>
                  <a:lnTo>
                    <a:pt x="34" y="181"/>
                  </a:lnTo>
                  <a:lnTo>
                    <a:pt x="36" y="212"/>
                  </a:lnTo>
                  <a:lnTo>
                    <a:pt x="34" y="238"/>
                  </a:lnTo>
                  <a:lnTo>
                    <a:pt x="30" y="264"/>
                  </a:lnTo>
                  <a:lnTo>
                    <a:pt x="21" y="289"/>
                  </a:lnTo>
                  <a:lnTo>
                    <a:pt x="17" y="299"/>
                  </a:lnTo>
                  <a:lnTo>
                    <a:pt x="12" y="307"/>
                  </a:lnTo>
                  <a:lnTo>
                    <a:pt x="6" y="313"/>
                  </a:lnTo>
                  <a:lnTo>
                    <a:pt x="0" y="318"/>
                  </a:lnTo>
                  <a:lnTo>
                    <a:pt x="5" y="319"/>
                  </a:lnTo>
                  <a:lnTo>
                    <a:pt x="11" y="320"/>
                  </a:lnTo>
                  <a:lnTo>
                    <a:pt x="16" y="323"/>
                  </a:lnTo>
                  <a:lnTo>
                    <a:pt x="21" y="324"/>
                  </a:lnTo>
                  <a:lnTo>
                    <a:pt x="26" y="326"/>
                  </a:lnTo>
                  <a:lnTo>
                    <a:pt x="32" y="328"/>
                  </a:lnTo>
                  <a:lnTo>
                    <a:pt x="37" y="330"/>
                  </a:lnTo>
                  <a:lnTo>
                    <a:pt x="42" y="332"/>
                  </a:lnTo>
                  <a:lnTo>
                    <a:pt x="45" y="320"/>
                  </a:lnTo>
                  <a:lnTo>
                    <a:pt x="50" y="307"/>
                  </a:lnTo>
                  <a:lnTo>
                    <a:pt x="54" y="293"/>
                  </a:lnTo>
                  <a:lnTo>
                    <a:pt x="58" y="27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0" name="Freeform 67"/>
            <p:cNvSpPr>
              <a:spLocks/>
            </p:cNvSpPr>
            <p:nvPr/>
          </p:nvSpPr>
          <p:spPr bwMode="auto">
            <a:xfrm>
              <a:off x="3794" y="1080"/>
              <a:ext cx="26" cy="65"/>
            </a:xfrm>
            <a:custGeom>
              <a:avLst/>
              <a:gdLst>
                <a:gd name="T0" fmla="*/ 62 w 103"/>
                <a:gd name="T1" fmla="*/ 275 h 325"/>
                <a:gd name="T2" fmla="*/ 72 w 103"/>
                <a:gd name="T3" fmla="*/ 242 h 325"/>
                <a:gd name="T4" fmla="*/ 78 w 103"/>
                <a:gd name="T5" fmla="*/ 213 h 325"/>
                <a:gd name="T6" fmla="*/ 79 w 103"/>
                <a:gd name="T7" fmla="*/ 187 h 325"/>
                <a:gd name="T8" fmla="*/ 77 w 103"/>
                <a:gd name="T9" fmla="*/ 164 h 325"/>
                <a:gd name="T10" fmla="*/ 74 w 103"/>
                <a:gd name="T11" fmla="*/ 139 h 325"/>
                <a:gd name="T12" fmla="*/ 70 w 103"/>
                <a:gd name="T13" fmla="*/ 118 h 325"/>
                <a:gd name="T14" fmla="*/ 68 w 103"/>
                <a:gd name="T15" fmla="*/ 99 h 325"/>
                <a:gd name="T16" fmla="*/ 66 w 103"/>
                <a:gd name="T17" fmla="*/ 80 h 325"/>
                <a:gd name="T18" fmla="*/ 67 w 103"/>
                <a:gd name="T19" fmla="*/ 69 h 325"/>
                <a:gd name="T20" fmla="*/ 70 w 103"/>
                <a:gd name="T21" fmla="*/ 56 h 325"/>
                <a:gd name="T22" fmla="*/ 77 w 103"/>
                <a:gd name="T23" fmla="*/ 42 h 325"/>
                <a:gd name="T24" fmla="*/ 83 w 103"/>
                <a:gd name="T25" fmla="*/ 29 h 325"/>
                <a:gd name="T26" fmla="*/ 90 w 103"/>
                <a:gd name="T27" fmla="*/ 18 h 325"/>
                <a:gd name="T28" fmla="*/ 97 w 103"/>
                <a:gd name="T29" fmla="*/ 9 h 325"/>
                <a:gd name="T30" fmla="*/ 101 w 103"/>
                <a:gd name="T31" fmla="*/ 3 h 325"/>
                <a:gd name="T32" fmla="*/ 103 w 103"/>
                <a:gd name="T33" fmla="*/ 0 h 325"/>
                <a:gd name="T34" fmla="*/ 102 w 103"/>
                <a:gd name="T35" fmla="*/ 1 h 325"/>
                <a:gd name="T36" fmla="*/ 97 w 103"/>
                <a:gd name="T37" fmla="*/ 5 h 325"/>
                <a:gd name="T38" fmla="*/ 92 w 103"/>
                <a:gd name="T39" fmla="*/ 11 h 325"/>
                <a:gd name="T40" fmla="*/ 83 w 103"/>
                <a:gd name="T41" fmla="*/ 18 h 325"/>
                <a:gd name="T42" fmla="*/ 75 w 103"/>
                <a:gd name="T43" fmla="*/ 25 h 325"/>
                <a:gd name="T44" fmla="*/ 66 w 103"/>
                <a:gd name="T45" fmla="*/ 34 h 325"/>
                <a:gd name="T46" fmla="*/ 59 w 103"/>
                <a:gd name="T47" fmla="*/ 42 h 325"/>
                <a:gd name="T48" fmla="*/ 52 w 103"/>
                <a:gd name="T49" fmla="*/ 50 h 325"/>
                <a:gd name="T50" fmla="*/ 46 w 103"/>
                <a:gd name="T51" fmla="*/ 70 h 325"/>
                <a:gd name="T52" fmla="*/ 47 w 103"/>
                <a:gd name="T53" fmla="*/ 103 h 325"/>
                <a:gd name="T54" fmla="*/ 51 w 103"/>
                <a:gd name="T55" fmla="*/ 139 h 325"/>
                <a:gd name="T56" fmla="*/ 52 w 103"/>
                <a:gd name="T57" fmla="*/ 174 h 325"/>
                <a:gd name="T58" fmla="*/ 49 w 103"/>
                <a:gd name="T59" fmla="*/ 205 h 325"/>
                <a:gd name="T60" fmla="*/ 43 w 103"/>
                <a:gd name="T61" fmla="*/ 231 h 325"/>
                <a:gd name="T62" fmla="*/ 35 w 103"/>
                <a:gd name="T63" fmla="*/ 254 h 325"/>
                <a:gd name="T64" fmla="*/ 24 w 103"/>
                <a:gd name="T65" fmla="*/ 278 h 325"/>
                <a:gd name="T66" fmla="*/ 19 w 103"/>
                <a:gd name="T67" fmla="*/ 287 h 325"/>
                <a:gd name="T68" fmla="*/ 12 w 103"/>
                <a:gd name="T69" fmla="*/ 293 h 325"/>
                <a:gd name="T70" fmla="*/ 6 w 103"/>
                <a:gd name="T71" fmla="*/ 298 h 325"/>
                <a:gd name="T72" fmla="*/ 0 w 103"/>
                <a:gd name="T73" fmla="*/ 301 h 325"/>
                <a:gd name="T74" fmla="*/ 4 w 103"/>
                <a:gd name="T75" fmla="*/ 305 h 325"/>
                <a:gd name="T76" fmla="*/ 9 w 103"/>
                <a:gd name="T77" fmla="*/ 307 h 325"/>
                <a:gd name="T78" fmla="*/ 13 w 103"/>
                <a:gd name="T79" fmla="*/ 311 h 325"/>
                <a:gd name="T80" fmla="*/ 19 w 103"/>
                <a:gd name="T81" fmla="*/ 313 h 325"/>
                <a:gd name="T82" fmla="*/ 23 w 103"/>
                <a:gd name="T83" fmla="*/ 316 h 325"/>
                <a:gd name="T84" fmla="*/ 28 w 103"/>
                <a:gd name="T85" fmla="*/ 319 h 325"/>
                <a:gd name="T86" fmla="*/ 32 w 103"/>
                <a:gd name="T87" fmla="*/ 322 h 325"/>
                <a:gd name="T88" fmla="*/ 37 w 103"/>
                <a:gd name="T89" fmla="*/ 325 h 325"/>
                <a:gd name="T90" fmla="*/ 42 w 103"/>
                <a:gd name="T91" fmla="*/ 315 h 325"/>
                <a:gd name="T92" fmla="*/ 48 w 103"/>
                <a:gd name="T93" fmla="*/ 302 h 325"/>
                <a:gd name="T94" fmla="*/ 56 w 103"/>
                <a:gd name="T95" fmla="*/ 288 h 325"/>
                <a:gd name="T96" fmla="*/ 62 w 103"/>
                <a:gd name="T97" fmla="*/ 27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 h="325">
                  <a:moveTo>
                    <a:pt x="62" y="275"/>
                  </a:moveTo>
                  <a:lnTo>
                    <a:pt x="72" y="242"/>
                  </a:lnTo>
                  <a:lnTo>
                    <a:pt x="78" y="213"/>
                  </a:lnTo>
                  <a:lnTo>
                    <a:pt x="79" y="187"/>
                  </a:lnTo>
                  <a:lnTo>
                    <a:pt x="77" y="164"/>
                  </a:lnTo>
                  <a:lnTo>
                    <a:pt x="74" y="139"/>
                  </a:lnTo>
                  <a:lnTo>
                    <a:pt x="70" y="118"/>
                  </a:lnTo>
                  <a:lnTo>
                    <a:pt x="68" y="99"/>
                  </a:lnTo>
                  <a:lnTo>
                    <a:pt x="66" y="80"/>
                  </a:lnTo>
                  <a:lnTo>
                    <a:pt x="67" y="69"/>
                  </a:lnTo>
                  <a:lnTo>
                    <a:pt x="70" y="56"/>
                  </a:lnTo>
                  <a:lnTo>
                    <a:pt x="77" y="42"/>
                  </a:lnTo>
                  <a:lnTo>
                    <a:pt x="83" y="29"/>
                  </a:lnTo>
                  <a:lnTo>
                    <a:pt x="90" y="18"/>
                  </a:lnTo>
                  <a:lnTo>
                    <a:pt x="97" y="9"/>
                  </a:lnTo>
                  <a:lnTo>
                    <a:pt x="101" y="3"/>
                  </a:lnTo>
                  <a:lnTo>
                    <a:pt x="103" y="0"/>
                  </a:lnTo>
                  <a:lnTo>
                    <a:pt x="102" y="1"/>
                  </a:lnTo>
                  <a:lnTo>
                    <a:pt x="97" y="5"/>
                  </a:lnTo>
                  <a:lnTo>
                    <a:pt x="92" y="11"/>
                  </a:lnTo>
                  <a:lnTo>
                    <a:pt x="83" y="18"/>
                  </a:lnTo>
                  <a:lnTo>
                    <a:pt x="75" y="25"/>
                  </a:lnTo>
                  <a:lnTo>
                    <a:pt x="66" y="34"/>
                  </a:lnTo>
                  <a:lnTo>
                    <a:pt x="59" y="42"/>
                  </a:lnTo>
                  <a:lnTo>
                    <a:pt x="52" y="50"/>
                  </a:lnTo>
                  <a:lnTo>
                    <a:pt x="46" y="70"/>
                  </a:lnTo>
                  <a:lnTo>
                    <a:pt x="47" y="103"/>
                  </a:lnTo>
                  <a:lnTo>
                    <a:pt x="51" y="139"/>
                  </a:lnTo>
                  <a:lnTo>
                    <a:pt x="52" y="174"/>
                  </a:lnTo>
                  <a:lnTo>
                    <a:pt x="49" y="205"/>
                  </a:lnTo>
                  <a:lnTo>
                    <a:pt x="43" y="231"/>
                  </a:lnTo>
                  <a:lnTo>
                    <a:pt x="35" y="254"/>
                  </a:lnTo>
                  <a:lnTo>
                    <a:pt x="24" y="278"/>
                  </a:lnTo>
                  <a:lnTo>
                    <a:pt x="19" y="287"/>
                  </a:lnTo>
                  <a:lnTo>
                    <a:pt x="12" y="293"/>
                  </a:lnTo>
                  <a:lnTo>
                    <a:pt x="6" y="298"/>
                  </a:lnTo>
                  <a:lnTo>
                    <a:pt x="0" y="301"/>
                  </a:lnTo>
                  <a:lnTo>
                    <a:pt x="4" y="305"/>
                  </a:lnTo>
                  <a:lnTo>
                    <a:pt x="9" y="307"/>
                  </a:lnTo>
                  <a:lnTo>
                    <a:pt x="13" y="311"/>
                  </a:lnTo>
                  <a:lnTo>
                    <a:pt x="19" y="313"/>
                  </a:lnTo>
                  <a:lnTo>
                    <a:pt x="23" y="316"/>
                  </a:lnTo>
                  <a:lnTo>
                    <a:pt x="28" y="319"/>
                  </a:lnTo>
                  <a:lnTo>
                    <a:pt x="32" y="322"/>
                  </a:lnTo>
                  <a:lnTo>
                    <a:pt x="37" y="325"/>
                  </a:lnTo>
                  <a:lnTo>
                    <a:pt x="42" y="315"/>
                  </a:lnTo>
                  <a:lnTo>
                    <a:pt x="48" y="302"/>
                  </a:lnTo>
                  <a:lnTo>
                    <a:pt x="56" y="288"/>
                  </a:lnTo>
                  <a:lnTo>
                    <a:pt x="62" y="27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1" name="Freeform 68"/>
            <p:cNvSpPr>
              <a:spLocks/>
            </p:cNvSpPr>
            <p:nvPr/>
          </p:nvSpPr>
          <p:spPr bwMode="auto">
            <a:xfrm>
              <a:off x="3815" y="1101"/>
              <a:ext cx="44" cy="59"/>
            </a:xfrm>
            <a:custGeom>
              <a:avLst/>
              <a:gdLst>
                <a:gd name="T0" fmla="*/ 83 w 176"/>
                <a:gd name="T1" fmla="*/ 239 h 298"/>
                <a:gd name="T2" fmla="*/ 97 w 176"/>
                <a:gd name="T3" fmla="*/ 212 h 298"/>
                <a:gd name="T4" fmla="*/ 107 w 176"/>
                <a:gd name="T5" fmla="*/ 186 h 298"/>
                <a:gd name="T6" fmla="*/ 112 w 176"/>
                <a:gd name="T7" fmla="*/ 162 h 298"/>
                <a:gd name="T8" fmla="*/ 116 w 176"/>
                <a:gd name="T9" fmla="*/ 125 h 298"/>
                <a:gd name="T10" fmla="*/ 120 w 176"/>
                <a:gd name="T11" fmla="*/ 85 h 298"/>
                <a:gd name="T12" fmla="*/ 125 w 176"/>
                <a:gd name="T13" fmla="*/ 55 h 298"/>
                <a:gd name="T14" fmla="*/ 140 w 176"/>
                <a:gd name="T15" fmla="*/ 32 h 298"/>
                <a:gd name="T16" fmla="*/ 160 w 176"/>
                <a:gd name="T17" fmla="*/ 13 h 298"/>
                <a:gd name="T18" fmla="*/ 174 w 176"/>
                <a:gd name="T19" fmla="*/ 1 h 298"/>
                <a:gd name="T20" fmla="*/ 174 w 176"/>
                <a:gd name="T21" fmla="*/ 1 h 298"/>
                <a:gd name="T22" fmla="*/ 161 w 176"/>
                <a:gd name="T23" fmla="*/ 7 h 298"/>
                <a:gd name="T24" fmla="*/ 142 w 176"/>
                <a:gd name="T25" fmla="*/ 16 h 298"/>
                <a:gd name="T26" fmla="*/ 123 w 176"/>
                <a:gd name="T27" fmla="*/ 28 h 298"/>
                <a:gd name="T28" fmla="*/ 104 w 176"/>
                <a:gd name="T29" fmla="*/ 51 h 298"/>
                <a:gd name="T30" fmla="*/ 93 w 176"/>
                <a:gd name="T31" fmla="*/ 118 h 298"/>
                <a:gd name="T32" fmla="*/ 82 w 176"/>
                <a:gd name="T33" fmla="*/ 168 h 298"/>
                <a:gd name="T34" fmla="*/ 72 w 176"/>
                <a:gd name="T35" fmla="*/ 193 h 298"/>
                <a:gd name="T36" fmla="*/ 59 w 176"/>
                <a:gd name="T37" fmla="*/ 215 h 298"/>
                <a:gd name="T38" fmla="*/ 45 w 176"/>
                <a:gd name="T39" fmla="*/ 236 h 298"/>
                <a:gd name="T40" fmla="*/ 31 w 176"/>
                <a:gd name="T41" fmla="*/ 250 h 298"/>
                <a:gd name="T42" fmla="*/ 21 w 176"/>
                <a:gd name="T43" fmla="*/ 256 h 298"/>
                <a:gd name="T44" fmla="*/ 13 w 176"/>
                <a:gd name="T45" fmla="*/ 260 h 298"/>
                <a:gd name="T46" fmla="*/ 4 w 176"/>
                <a:gd name="T47" fmla="*/ 262 h 298"/>
                <a:gd name="T48" fmla="*/ 4 w 176"/>
                <a:gd name="T49" fmla="*/ 266 h 298"/>
                <a:gd name="T50" fmla="*/ 14 w 176"/>
                <a:gd name="T51" fmla="*/ 275 h 298"/>
                <a:gd name="T52" fmla="*/ 22 w 176"/>
                <a:gd name="T53" fmla="*/ 284 h 298"/>
                <a:gd name="T54" fmla="*/ 31 w 176"/>
                <a:gd name="T55" fmla="*/ 293 h 298"/>
                <a:gd name="T56" fmla="*/ 38 w 176"/>
                <a:gd name="T57" fmla="*/ 295 h 298"/>
                <a:gd name="T58" fmla="*/ 47 w 176"/>
                <a:gd name="T59" fmla="*/ 285 h 298"/>
                <a:gd name="T60" fmla="*/ 57 w 176"/>
                <a:gd name="T61" fmla="*/ 272 h 298"/>
                <a:gd name="T62" fmla="*/ 68 w 176"/>
                <a:gd name="T63" fmla="*/ 25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298">
                  <a:moveTo>
                    <a:pt x="73" y="252"/>
                  </a:moveTo>
                  <a:lnTo>
                    <a:pt x="83" y="239"/>
                  </a:lnTo>
                  <a:lnTo>
                    <a:pt x="91" y="225"/>
                  </a:lnTo>
                  <a:lnTo>
                    <a:pt x="97" y="212"/>
                  </a:lnTo>
                  <a:lnTo>
                    <a:pt x="103" y="198"/>
                  </a:lnTo>
                  <a:lnTo>
                    <a:pt x="107" y="186"/>
                  </a:lnTo>
                  <a:lnTo>
                    <a:pt x="110" y="174"/>
                  </a:lnTo>
                  <a:lnTo>
                    <a:pt x="112" y="162"/>
                  </a:lnTo>
                  <a:lnTo>
                    <a:pt x="113" y="151"/>
                  </a:lnTo>
                  <a:lnTo>
                    <a:pt x="116" y="125"/>
                  </a:lnTo>
                  <a:lnTo>
                    <a:pt x="118" y="104"/>
                  </a:lnTo>
                  <a:lnTo>
                    <a:pt x="120" y="85"/>
                  </a:lnTo>
                  <a:lnTo>
                    <a:pt x="122" y="66"/>
                  </a:lnTo>
                  <a:lnTo>
                    <a:pt x="125" y="55"/>
                  </a:lnTo>
                  <a:lnTo>
                    <a:pt x="131" y="44"/>
                  </a:lnTo>
                  <a:lnTo>
                    <a:pt x="140" y="32"/>
                  </a:lnTo>
                  <a:lnTo>
                    <a:pt x="150" y="22"/>
                  </a:lnTo>
                  <a:lnTo>
                    <a:pt x="160" y="13"/>
                  </a:lnTo>
                  <a:lnTo>
                    <a:pt x="167" y="6"/>
                  </a:lnTo>
                  <a:lnTo>
                    <a:pt x="174" y="1"/>
                  </a:lnTo>
                  <a:lnTo>
                    <a:pt x="176" y="0"/>
                  </a:lnTo>
                  <a:lnTo>
                    <a:pt x="174" y="1"/>
                  </a:lnTo>
                  <a:lnTo>
                    <a:pt x="168" y="3"/>
                  </a:lnTo>
                  <a:lnTo>
                    <a:pt x="161" y="7"/>
                  </a:lnTo>
                  <a:lnTo>
                    <a:pt x="152" y="12"/>
                  </a:lnTo>
                  <a:lnTo>
                    <a:pt x="142" y="16"/>
                  </a:lnTo>
                  <a:lnTo>
                    <a:pt x="132" y="22"/>
                  </a:lnTo>
                  <a:lnTo>
                    <a:pt x="123" y="28"/>
                  </a:lnTo>
                  <a:lnTo>
                    <a:pt x="114" y="33"/>
                  </a:lnTo>
                  <a:lnTo>
                    <a:pt x="104" y="51"/>
                  </a:lnTo>
                  <a:lnTo>
                    <a:pt x="98" y="81"/>
                  </a:lnTo>
                  <a:lnTo>
                    <a:pt x="93" y="118"/>
                  </a:lnTo>
                  <a:lnTo>
                    <a:pt x="87" y="152"/>
                  </a:lnTo>
                  <a:lnTo>
                    <a:pt x="82" y="168"/>
                  </a:lnTo>
                  <a:lnTo>
                    <a:pt x="77" y="181"/>
                  </a:lnTo>
                  <a:lnTo>
                    <a:pt x="72" y="193"/>
                  </a:lnTo>
                  <a:lnTo>
                    <a:pt x="66" y="205"/>
                  </a:lnTo>
                  <a:lnTo>
                    <a:pt x="59" y="215"/>
                  </a:lnTo>
                  <a:lnTo>
                    <a:pt x="53" y="226"/>
                  </a:lnTo>
                  <a:lnTo>
                    <a:pt x="45" y="236"/>
                  </a:lnTo>
                  <a:lnTo>
                    <a:pt x="36" y="245"/>
                  </a:lnTo>
                  <a:lnTo>
                    <a:pt x="31" y="250"/>
                  </a:lnTo>
                  <a:lnTo>
                    <a:pt x="27" y="254"/>
                  </a:lnTo>
                  <a:lnTo>
                    <a:pt x="21" y="256"/>
                  </a:lnTo>
                  <a:lnTo>
                    <a:pt x="17" y="258"/>
                  </a:lnTo>
                  <a:lnTo>
                    <a:pt x="13" y="260"/>
                  </a:lnTo>
                  <a:lnTo>
                    <a:pt x="8" y="261"/>
                  </a:lnTo>
                  <a:lnTo>
                    <a:pt x="4" y="262"/>
                  </a:lnTo>
                  <a:lnTo>
                    <a:pt x="0" y="262"/>
                  </a:lnTo>
                  <a:lnTo>
                    <a:pt x="4" y="266"/>
                  </a:lnTo>
                  <a:lnTo>
                    <a:pt x="9" y="271"/>
                  </a:lnTo>
                  <a:lnTo>
                    <a:pt x="14" y="275"/>
                  </a:lnTo>
                  <a:lnTo>
                    <a:pt x="18" y="280"/>
                  </a:lnTo>
                  <a:lnTo>
                    <a:pt x="22" y="284"/>
                  </a:lnTo>
                  <a:lnTo>
                    <a:pt x="27" y="289"/>
                  </a:lnTo>
                  <a:lnTo>
                    <a:pt x="31" y="293"/>
                  </a:lnTo>
                  <a:lnTo>
                    <a:pt x="35" y="298"/>
                  </a:lnTo>
                  <a:lnTo>
                    <a:pt x="38" y="295"/>
                  </a:lnTo>
                  <a:lnTo>
                    <a:pt x="42" y="290"/>
                  </a:lnTo>
                  <a:lnTo>
                    <a:pt x="47" y="285"/>
                  </a:lnTo>
                  <a:lnTo>
                    <a:pt x="52" y="279"/>
                  </a:lnTo>
                  <a:lnTo>
                    <a:pt x="57" y="272"/>
                  </a:lnTo>
                  <a:lnTo>
                    <a:pt x="63" y="266"/>
                  </a:lnTo>
                  <a:lnTo>
                    <a:pt x="68" y="258"/>
                  </a:lnTo>
                  <a:lnTo>
                    <a:pt x="73" y="25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2" name="Freeform 69"/>
            <p:cNvSpPr>
              <a:spLocks/>
            </p:cNvSpPr>
            <p:nvPr/>
          </p:nvSpPr>
          <p:spPr bwMode="auto">
            <a:xfrm>
              <a:off x="3834" y="1131"/>
              <a:ext cx="58" cy="49"/>
            </a:xfrm>
            <a:custGeom>
              <a:avLst/>
              <a:gdLst>
                <a:gd name="T0" fmla="*/ 157 w 230"/>
                <a:gd name="T1" fmla="*/ 19 h 247"/>
                <a:gd name="T2" fmla="*/ 143 w 230"/>
                <a:gd name="T3" fmla="*/ 42 h 247"/>
                <a:gd name="T4" fmla="*/ 130 w 230"/>
                <a:gd name="T5" fmla="*/ 74 h 247"/>
                <a:gd name="T6" fmla="*/ 118 w 230"/>
                <a:gd name="T7" fmla="*/ 107 h 247"/>
                <a:gd name="T8" fmla="*/ 102 w 230"/>
                <a:gd name="T9" fmla="*/ 135 h 247"/>
                <a:gd name="T10" fmla="*/ 86 w 230"/>
                <a:gd name="T11" fmla="*/ 158 h 247"/>
                <a:gd name="T12" fmla="*/ 69 w 230"/>
                <a:gd name="T13" fmla="*/ 175 h 247"/>
                <a:gd name="T14" fmla="*/ 51 w 230"/>
                <a:gd name="T15" fmla="*/ 189 h 247"/>
                <a:gd name="T16" fmla="*/ 34 w 230"/>
                <a:gd name="T17" fmla="*/ 200 h 247"/>
                <a:gd name="T18" fmla="*/ 24 w 230"/>
                <a:gd name="T19" fmla="*/ 204 h 247"/>
                <a:gd name="T20" fmla="*/ 13 w 230"/>
                <a:gd name="T21" fmla="*/ 204 h 247"/>
                <a:gd name="T22" fmla="*/ 5 w 230"/>
                <a:gd name="T23" fmla="*/ 204 h 247"/>
                <a:gd name="T24" fmla="*/ 8 w 230"/>
                <a:gd name="T25" fmla="*/ 213 h 247"/>
                <a:gd name="T26" fmla="*/ 21 w 230"/>
                <a:gd name="T27" fmla="*/ 235 h 247"/>
                <a:gd name="T28" fmla="*/ 32 w 230"/>
                <a:gd name="T29" fmla="*/ 245 h 247"/>
                <a:gd name="T30" fmla="*/ 43 w 230"/>
                <a:gd name="T31" fmla="*/ 237 h 247"/>
                <a:gd name="T32" fmla="*/ 55 w 230"/>
                <a:gd name="T33" fmla="*/ 229 h 247"/>
                <a:gd name="T34" fmla="*/ 68 w 230"/>
                <a:gd name="T35" fmla="*/ 219 h 247"/>
                <a:gd name="T36" fmla="*/ 87 w 230"/>
                <a:gd name="T37" fmla="*/ 204 h 247"/>
                <a:gd name="T38" fmla="*/ 107 w 230"/>
                <a:gd name="T39" fmla="*/ 182 h 247"/>
                <a:gd name="T40" fmla="*/ 122 w 230"/>
                <a:gd name="T41" fmla="*/ 160 h 247"/>
                <a:gd name="T42" fmla="*/ 131 w 230"/>
                <a:gd name="T43" fmla="*/ 139 h 247"/>
                <a:gd name="T44" fmla="*/ 144 w 230"/>
                <a:gd name="T45" fmla="*/ 104 h 247"/>
                <a:gd name="T46" fmla="*/ 157 w 230"/>
                <a:gd name="T47" fmla="*/ 66 h 247"/>
                <a:gd name="T48" fmla="*/ 168 w 230"/>
                <a:gd name="T49" fmla="*/ 39 h 247"/>
                <a:gd name="T50" fmla="*/ 188 w 230"/>
                <a:gd name="T51" fmla="*/ 22 h 247"/>
                <a:gd name="T52" fmla="*/ 211 w 230"/>
                <a:gd name="T53" fmla="*/ 9 h 247"/>
                <a:gd name="T54" fmla="*/ 228 w 230"/>
                <a:gd name="T55" fmla="*/ 1 h 247"/>
                <a:gd name="T56" fmla="*/ 228 w 230"/>
                <a:gd name="T57" fmla="*/ 0 h 247"/>
                <a:gd name="T58" fmla="*/ 215 w 230"/>
                <a:gd name="T59" fmla="*/ 2 h 247"/>
                <a:gd name="T60" fmla="*/ 194 w 230"/>
                <a:gd name="T61" fmla="*/ 7 h 247"/>
                <a:gd name="T62" fmla="*/ 173 w 230"/>
                <a:gd name="T63" fmla="*/ 1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247">
                  <a:moveTo>
                    <a:pt x="164" y="15"/>
                  </a:moveTo>
                  <a:lnTo>
                    <a:pt x="157" y="19"/>
                  </a:lnTo>
                  <a:lnTo>
                    <a:pt x="149" y="29"/>
                  </a:lnTo>
                  <a:lnTo>
                    <a:pt x="143" y="42"/>
                  </a:lnTo>
                  <a:lnTo>
                    <a:pt x="137" y="57"/>
                  </a:lnTo>
                  <a:lnTo>
                    <a:pt x="130" y="74"/>
                  </a:lnTo>
                  <a:lnTo>
                    <a:pt x="124" y="90"/>
                  </a:lnTo>
                  <a:lnTo>
                    <a:pt x="118" y="107"/>
                  </a:lnTo>
                  <a:lnTo>
                    <a:pt x="110" y="122"/>
                  </a:lnTo>
                  <a:lnTo>
                    <a:pt x="102" y="135"/>
                  </a:lnTo>
                  <a:lnTo>
                    <a:pt x="94" y="147"/>
                  </a:lnTo>
                  <a:lnTo>
                    <a:pt x="86" y="158"/>
                  </a:lnTo>
                  <a:lnTo>
                    <a:pt x="77" y="166"/>
                  </a:lnTo>
                  <a:lnTo>
                    <a:pt x="69" y="175"/>
                  </a:lnTo>
                  <a:lnTo>
                    <a:pt x="61" y="182"/>
                  </a:lnTo>
                  <a:lnTo>
                    <a:pt x="51" y="189"/>
                  </a:lnTo>
                  <a:lnTo>
                    <a:pt x="40" y="196"/>
                  </a:lnTo>
                  <a:lnTo>
                    <a:pt x="34" y="200"/>
                  </a:lnTo>
                  <a:lnTo>
                    <a:pt x="29" y="201"/>
                  </a:lnTo>
                  <a:lnTo>
                    <a:pt x="24" y="204"/>
                  </a:lnTo>
                  <a:lnTo>
                    <a:pt x="18" y="204"/>
                  </a:lnTo>
                  <a:lnTo>
                    <a:pt x="13" y="204"/>
                  </a:lnTo>
                  <a:lnTo>
                    <a:pt x="9" y="204"/>
                  </a:lnTo>
                  <a:lnTo>
                    <a:pt x="5" y="204"/>
                  </a:lnTo>
                  <a:lnTo>
                    <a:pt x="0" y="202"/>
                  </a:lnTo>
                  <a:lnTo>
                    <a:pt x="8" y="213"/>
                  </a:lnTo>
                  <a:lnTo>
                    <a:pt x="15" y="224"/>
                  </a:lnTo>
                  <a:lnTo>
                    <a:pt x="21" y="235"/>
                  </a:lnTo>
                  <a:lnTo>
                    <a:pt x="28" y="247"/>
                  </a:lnTo>
                  <a:lnTo>
                    <a:pt x="32" y="245"/>
                  </a:lnTo>
                  <a:lnTo>
                    <a:pt x="37" y="241"/>
                  </a:lnTo>
                  <a:lnTo>
                    <a:pt x="43" y="237"/>
                  </a:lnTo>
                  <a:lnTo>
                    <a:pt x="49" y="234"/>
                  </a:lnTo>
                  <a:lnTo>
                    <a:pt x="55" y="229"/>
                  </a:lnTo>
                  <a:lnTo>
                    <a:pt x="62" y="224"/>
                  </a:lnTo>
                  <a:lnTo>
                    <a:pt x="68" y="219"/>
                  </a:lnTo>
                  <a:lnTo>
                    <a:pt x="74" y="214"/>
                  </a:lnTo>
                  <a:lnTo>
                    <a:pt x="87" y="204"/>
                  </a:lnTo>
                  <a:lnTo>
                    <a:pt x="98" y="194"/>
                  </a:lnTo>
                  <a:lnTo>
                    <a:pt x="107" y="182"/>
                  </a:lnTo>
                  <a:lnTo>
                    <a:pt x="114" y="171"/>
                  </a:lnTo>
                  <a:lnTo>
                    <a:pt x="122" y="160"/>
                  </a:lnTo>
                  <a:lnTo>
                    <a:pt x="127" y="148"/>
                  </a:lnTo>
                  <a:lnTo>
                    <a:pt x="131" y="139"/>
                  </a:lnTo>
                  <a:lnTo>
                    <a:pt x="136" y="128"/>
                  </a:lnTo>
                  <a:lnTo>
                    <a:pt x="144" y="104"/>
                  </a:lnTo>
                  <a:lnTo>
                    <a:pt x="150" y="84"/>
                  </a:lnTo>
                  <a:lnTo>
                    <a:pt x="157" y="66"/>
                  </a:lnTo>
                  <a:lnTo>
                    <a:pt x="163" y="48"/>
                  </a:lnTo>
                  <a:lnTo>
                    <a:pt x="168" y="39"/>
                  </a:lnTo>
                  <a:lnTo>
                    <a:pt x="178" y="29"/>
                  </a:lnTo>
                  <a:lnTo>
                    <a:pt x="188" y="22"/>
                  </a:lnTo>
                  <a:lnTo>
                    <a:pt x="200" y="15"/>
                  </a:lnTo>
                  <a:lnTo>
                    <a:pt x="211" y="9"/>
                  </a:lnTo>
                  <a:lnTo>
                    <a:pt x="220" y="4"/>
                  </a:lnTo>
                  <a:lnTo>
                    <a:pt x="228" y="1"/>
                  </a:lnTo>
                  <a:lnTo>
                    <a:pt x="230" y="0"/>
                  </a:lnTo>
                  <a:lnTo>
                    <a:pt x="228" y="0"/>
                  </a:lnTo>
                  <a:lnTo>
                    <a:pt x="222" y="1"/>
                  </a:lnTo>
                  <a:lnTo>
                    <a:pt x="215" y="2"/>
                  </a:lnTo>
                  <a:lnTo>
                    <a:pt x="205" y="5"/>
                  </a:lnTo>
                  <a:lnTo>
                    <a:pt x="194" y="7"/>
                  </a:lnTo>
                  <a:lnTo>
                    <a:pt x="183" y="10"/>
                  </a:lnTo>
                  <a:lnTo>
                    <a:pt x="173" y="12"/>
                  </a:lnTo>
                  <a:lnTo>
                    <a:pt x="164" y="1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3" name="Freeform 70"/>
            <p:cNvSpPr>
              <a:spLocks/>
            </p:cNvSpPr>
            <p:nvPr/>
          </p:nvSpPr>
          <p:spPr bwMode="auto">
            <a:xfrm>
              <a:off x="3848" y="1161"/>
              <a:ext cx="65" cy="42"/>
            </a:xfrm>
            <a:custGeom>
              <a:avLst/>
              <a:gdLst>
                <a:gd name="T0" fmla="*/ 186 w 262"/>
                <a:gd name="T1" fmla="*/ 5 h 207"/>
                <a:gd name="T2" fmla="*/ 169 w 262"/>
                <a:gd name="T3" fmla="*/ 24 h 207"/>
                <a:gd name="T4" fmla="*/ 152 w 262"/>
                <a:gd name="T5" fmla="*/ 53 h 207"/>
                <a:gd name="T6" fmla="*/ 134 w 262"/>
                <a:gd name="T7" fmla="*/ 83 h 207"/>
                <a:gd name="T8" fmla="*/ 115 w 262"/>
                <a:gd name="T9" fmla="*/ 109 h 207"/>
                <a:gd name="T10" fmla="*/ 96 w 262"/>
                <a:gd name="T11" fmla="*/ 127 h 207"/>
                <a:gd name="T12" fmla="*/ 77 w 262"/>
                <a:gd name="T13" fmla="*/ 141 h 207"/>
                <a:gd name="T14" fmla="*/ 57 w 262"/>
                <a:gd name="T15" fmla="*/ 152 h 207"/>
                <a:gd name="T16" fmla="*/ 38 w 262"/>
                <a:gd name="T17" fmla="*/ 159 h 207"/>
                <a:gd name="T18" fmla="*/ 25 w 262"/>
                <a:gd name="T19" fmla="*/ 160 h 207"/>
                <a:gd name="T20" fmla="*/ 14 w 262"/>
                <a:gd name="T21" fmla="*/ 158 h 207"/>
                <a:gd name="T22" fmla="*/ 4 w 262"/>
                <a:gd name="T23" fmla="*/ 154 h 207"/>
                <a:gd name="T24" fmla="*/ 4 w 262"/>
                <a:gd name="T25" fmla="*/ 165 h 207"/>
                <a:gd name="T26" fmla="*/ 14 w 262"/>
                <a:gd name="T27" fmla="*/ 193 h 207"/>
                <a:gd name="T28" fmla="*/ 22 w 262"/>
                <a:gd name="T29" fmla="*/ 206 h 207"/>
                <a:gd name="T30" fmla="*/ 34 w 262"/>
                <a:gd name="T31" fmla="*/ 200 h 207"/>
                <a:gd name="T32" fmla="*/ 51 w 262"/>
                <a:gd name="T33" fmla="*/ 193 h 207"/>
                <a:gd name="T34" fmla="*/ 68 w 262"/>
                <a:gd name="T35" fmla="*/ 186 h 207"/>
                <a:gd name="T36" fmla="*/ 90 w 262"/>
                <a:gd name="T37" fmla="*/ 174 h 207"/>
                <a:gd name="T38" fmla="*/ 113 w 262"/>
                <a:gd name="T39" fmla="*/ 156 h 207"/>
                <a:gd name="T40" fmla="*/ 131 w 262"/>
                <a:gd name="T41" fmla="*/ 136 h 207"/>
                <a:gd name="T42" fmla="*/ 144 w 262"/>
                <a:gd name="T43" fmla="*/ 117 h 207"/>
                <a:gd name="T44" fmla="*/ 156 w 262"/>
                <a:gd name="T45" fmla="*/ 95 h 207"/>
                <a:gd name="T46" fmla="*/ 167 w 262"/>
                <a:gd name="T47" fmla="*/ 76 h 207"/>
                <a:gd name="T48" fmla="*/ 176 w 262"/>
                <a:gd name="T49" fmla="*/ 59 h 207"/>
                <a:gd name="T50" fmla="*/ 184 w 262"/>
                <a:gd name="T51" fmla="*/ 44 h 207"/>
                <a:gd name="T52" fmla="*/ 196 w 262"/>
                <a:gd name="T53" fmla="*/ 26 h 207"/>
                <a:gd name="T54" fmla="*/ 218 w 262"/>
                <a:gd name="T55" fmla="*/ 13 h 207"/>
                <a:gd name="T56" fmla="*/ 242 w 262"/>
                <a:gd name="T57" fmla="*/ 5 h 207"/>
                <a:gd name="T58" fmla="*/ 260 w 262"/>
                <a:gd name="T59" fmla="*/ 0 h 207"/>
                <a:gd name="T60" fmla="*/ 260 w 262"/>
                <a:gd name="T61" fmla="*/ 0 h 207"/>
                <a:gd name="T62" fmla="*/ 246 w 262"/>
                <a:gd name="T63" fmla="*/ 0 h 207"/>
                <a:gd name="T64" fmla="*/ 225 w 262"/>
                <a:gd name="T65" fmla="*/ 0 h 207"/>
                <a:gd name="T66" fmla="*/ 204 w 262"/>
                <a:gd name="T6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207">
                  <a:moveTo>
                    <a:pt x="195" y="1"/>
                  </a:moveTo>
                  <a:lnTo>
                    <a:pt x="186" y="5"/>
                  </a:lnTo>
                  <a:lnTo>
                    <a:pt x="178" y="13"/>
                  </a:lnTo>
                  <a:lnTo>
                    <a:pt x="169" y="24"/>
                  </a:lnTo>
                  <a:lnTo>
                    <a:pt x="162" y="38"/>
                  </a:lnTo>
                  <a:lnTo>
                    <a:pt x="152" y="53"/>
                  </a:lnTo>
                  <a:lnTo>
                    <a:pt x="144" y="69"/>
                  </a:lnTo>
                  <a:lnTo>
                    <a:pt x="134" y="83"/>
                  </a:lnTo>
                  <a:lnTo>
                    <a:pt x="125" y="97"/>
                  </a:lnTo>
                  <a:lnTo>
                    <a:pt x="115" y="109"/>
                  </a:lnTo>
                  <a:lnTo>
                    <a:pt x="106" y="118"/>
                  </a:lnTo>
                  <a:lnTo>
                    <a:pt x="96" y="127"/>
                  </a:lnTo>
                  <a:lnTo>
                    <a:pt x="87" y="135"/>
                  </a:lnTo>
                  <a:lnTo>
                    <a:pt x="77" y="141"/>
                  </a:lnTo>
                  <a:lnTo>
                    <a:pt x="67" y="147"/>
                  </a:lnTo>
                  <a:lnTo>
                    <a:pt x="57" y="152"/>
                  </a:lnTo>
                  <a:lnTo>
                    <a:pt x="46" y="157"/>
                  </a:lnTo>
                  <a:lnTo>
                    <a:pt x="38" y="159"/>
                  </a:lnTo>
                  <a:lnTo>
                    <a:pt x="32" y="160"/>
                  </a:lnTo>
                  <a:lnTo>
                    <a:pt x="25" y="160"/>
                  </a:lnTo>
                  <a:lnTo>
                    <a:pt x="19" y="159"/>
                  </a:lnTo>
                  <a:lnTo>
                    <a:pt x="14" y="158"/>
                  </a:lnTo>
                  <a:lnTo>
                    <a:pt x="9" y="157"/>
                  </a:lnTo>
                  <a:lnTo>
                    <a:pt x="4" y="154"/>
                  </a:lnTo>
                  <a:lnTo>
                    <a:pt x="0" y="152"/>
                  </a:lnTo>
                  <a:lnTo>
                    <a:pt x="4" y="165"/>
                  </a:lnTo>
                  <a:lnTo>
                    <a:pt x="10" y="180"/>
                  </a:lnTo>
                  <a:lnTo>
                    <a:pt x="14" y="193"/>
                  </a:lnTo>
                  <a:lnTo>
                    <a:pt x="18" y="207"/>
                  </a:lnTo>
                  <a:lnTo>
                    <a:pt x="22" y="206"/>
                  </a:lnTo>
                  <a:lnTo>
                    <a:pt x="28" y="204"/>
                  </a:lnTo>
                  <a:lnTo>
                    <a:pt x="34" y="200"/>
                  </a:lnTo>
                  <a:lnTo>
                    <a:pt x="42" y="197"/>
                  </a:lnTo>
                  <a:lnTo>
                    <a:pt x="51" y="193"/>
                  </a:lnTo>
                  <a:lnTo>
                    <a:pt x="59" y="189"/>
                  </a:lnTo>
                  <a:lnTo>
                    <a:pt x="68" y="186"/>
                  </a:lnTo>
                  <a:lnTo>
                    <a:pt x="76" y="182"/>
                  </a:lnTo>
                  <a:lnTo>
                    <a:pt x="90" y="174"/>
                  </a:lnTo>
                  <a:lnTo>
                    <a:pt x="103" y="165"/>
                  </a:lnTo>
                  <a:lnTo>
                    <a:pt x="113" y="156"/>
                  </a:lnTo>
                  <a:lnTo>
                    <a:pt x="123" y="146"/>
                  </a:lnTo>
                  <a:lnTo>
                    <a:pt x="131" y="136"/>
                  </a:lnTo>
                  <a:lnTo>
                    <a:pt x="138" y="127"/>
                  </a:lnTo>
                  <a:lnTo>
                    <a:pt x="144" y="117"/>
                  </a:lnTo>
                  <a:lnTo>
                    <a:pt x="149" y="107"/>
                  </a:lnTo>
                  <a:lnTo>
                    <a:pt x="156" y="95"/>
                  </a:lnTo>
                  <a:lnTo>
                    <a:pt x="162" y="86"/>
                  </a:lnTo>
                  <a:lnTo>
                    <a:pt x="167" y="76"/>
                  </a:lnTo>
                  <a:lnTo>
                    <a:pt x="171" y="68"/>
                  </a:lnTo>
                  <a:lnTo>
                    <a:pt x="176" y="59"/>
                  </a:lnTo>
                  <a:lnTo>
                    <a:pt x="180" y="51"/>
                  </a:lnTo>
                  <a:lnTo>
                    <a:pt x="184" y="44"/>
                  </a:lnTo>
                  <a:lnTo>
                    <a:pt x="189" y="34"/>
                  </a:lnTo>
                  <a:lnTo>
                    <a:pt x="196" y="26"/>
                  </a:lnTo>
                  <a:lnTo>
                    <a:pt x="206" y="20"/>
                  </a:lnTo>
                  <a:lnTo>
                    <a:pt x="218" y="13"/>
                  </a:lnTo>
                  <a:lnTo>
                    <a:pt x="231" y="9"/>
                  </a:lnTo>
                  <a:lnTo>
                    <a:pt x="242" y="5"/>
                  </a:lnTo>
                  <a:lnTo>
                    <a:pt x="253" y="3"/>
                  </a:lnTo>
                  <a:lnTo>
                    <a:pt x="260" y="0"/>
                  </a:lnTo>
                  <a:lnTo>
                    <a:pt x="262" y="0"/>
                  </a:lnTo>
                  <a:lnTo>
                    <a:pt x="260" y="0"/>
                  </a:lnTo>
                  <a:lnTo>
                    <a:pt x="255" y="0"/>
                  </a:lnTo>
                  <a:lnTo>
                    <a:pt x="246" y="0"/>
                  </a:lnTo>
                  <a:lnTo>
                    <a:pt x="237" y="0"/>
                  </a:lnTo>
                  <a:lnTo>
                    <a:pt x="225" y="0"/>
                  </a:lnTo>
                  <a:lnTo>
                    <a:pt x="215" y="0"/>
                  </a:lnTo>
                  <a:lnTo>
                    <a:pt x="204" y="0"/>
                  </a:lnTo>
                  <a:lnTo>
                    <a:pt x="195" y="1"/>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4" name="Freeform 71"/>
            <p:cNvSpPr>
              <a:spLocks/>
            </p:cNvSpPr>
            <p:nvPr/>
          </p:nvSpPr>
          <p:spPr bwMode="auto">
            <a:xfrm>
              <a:off x="3855" y="1193"/>
              <a:ext cx="69" cy="32"/>
            </a:xfrm>
            <a:custGeom>
              <a:avLst/>
              <a:gdLst>
                <a:gd name="T0" fmla="*/ 204 w 278"/>
                <a:gd name="T1" fmla="*/ 1 h 157"/>
                <a:gd name="T2" fmla="*/ 184 w 278"/>
                <a:gd name="T3" fmla="*/ 17 h 157"/>
                <a:gd name="T4" fmla="*/ 161 w 278"/>
                <a:gd name="T5" fmla="*/ 41 h 157"/>
                <a:gd name="T6" fmla="*/ 138 w 278"/>
                <a:gd name="T7" fmla="*/ 65 h 157"/>
                <a:gd name="T8" fmla="*/ 114 w 278"/>
                <a:gd name="T9" fmla="*/ 86 h 157"/>
                <a:gd name="T10" fmla="*/ 92 w 278"/>
                <a:gd name="T11" fmla="*/ 99 h 157"/>
                <a:gd name="T12" fmla="*/ 71 w 278"/>
                <a:gd name="T13" fmla="*/ 107 h 157"/>
                <a:gd name="T14" fmla="*/ 48 w 278"/>
                <a:gd name="T15" fmla="*/ 113 h 157"/>
                <a:gd name="T16" fmla="*/ 31 w 278"/>
                <a:gd name="T17" fmla="*/ 115 h 157"/>
                <a:gd name="T18" fmla="*/ 20 w 278"/>
                <a:gd name="T19" fmla="*/ 115 h 157"/>
                <a:gd name="T20" fmla="*/ 11 w 278"/>
                <a:gd name="T21" fmla="*/ 111 h 157"/>
                <a:gd name="T22" fmla="*/ 3 w 278"/>
                <a:gd name="T23" fmla="*/ 107 h 157"/>
                <a:gd name="T24" fmla="*/ 2 w 278"/>
                <a:gd name="T25" fmla="*/ 118 h 157"/>
                <a:gd name="T26" fmla="*/ 4 w 278"/>
                <a:gd name="T27" fmla="*/ 144 h 157"/>
                <a:gd name="T28" fmla="*/ 9 w 278"/>
                <a:gd name="T29" fmla="*/ 157 h 157"/>
                <a:gd name="T30" fmla="*/ 21 w 278"/>
                <a:gd name="T31" fmla="*/ 154 h 157"/>
                <a:gd name="T32" fmla="*/ 37 w 278"/>
                <a:gd name="T33" fmla="*/ 152 h 157"/>
                <a:gd name="T34" fmla="*/ 54 w 278"/>
                <a:gd name="T35" fmla="*/ 148 h 157"/>
                <a:gd name="T36" fmla="*/ 77 w 278"/>
                <a:gd name="T37" fmla="*/ 142 h 157"/>
                <a:gd name="T38" fmla="*/ 103 w 278"/>
                <a:gd name="T39" fmla="*/ 132 h 157"/>
                <a:gd name="T40" fmla="*/ 123 w 278"/>
                <a:gd name="T41" fmla="*/ 117 h 157"/>
                <a:gd name="T42" fmla="*/ 140 w 278"/>
                <a:gd name="T43" fmla="*/ 100 h 157"/>
                <a:gd name="T44" fmla="*/ 156 w 278"/>
                <a:gd name="T45" fmla="*/ 83 h 157"/>
                <a:gd name="T46" fmla="*/ 170 w 278"/>
                <a:gd name="T47" fmla="*/ 66 h 157"/>
                <a:gd name="T48" fmla="*/ 183 w 278"/>
                <a:gd name="T49" fmla="*/ 52 h 157"/>
                <a:gd name="T50" fmla="*/ 194 w 278"/>
                <a:gd name="T51" fmla="*/ 39 h 157"/>
                <a:gd name="T52" fmla="*/ 209 w 278"/>
                <a:gd name="T53" fmla="*/ 26 h 157"/>
                <a:gd name="T54" fmla="*/ 232 w 278"/>
                <a:gd name="T55" fmla="*/ 17 h 157"/>
                <a:gd name="T56" fmla="*/ 258 w 278"/>
                <a:gd name="T57" fmla="*/ 16 h 157"/>
                <a:gd name="T58" fmla="*/ 276 w 278"/>
                <a:gd name="T59" fmla="*/ 16 h 157"/>
                <a:gd name="T60" fmla="*/ 276 w 278"/>
                <a:gd name="T61" fmla="*/ 16 h 157"/>
                <a:gd name="T62" fmla="*/ 263 w 278"/>
                <a:gd name="T63" fmla="*/ 11 h 157"/>
                <a:gd name="T64" fmla="*/ 243 w 278"/>
                <a:gd name="T65" fmla="*/ 6 h 157"/>
                <a:gd name="T66" fmla="*/ 222 w 278"/>
                <a:gd name="T67" fmla="*/ 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57">
                  <a:moveTo>
                    <a:pt x="212" y="0"/>
                  </a:moveTo>
                  <a:lnTo>
                    <a:pt x="204" y="1"/>
                  </a:lnTo>
                  <a:lnTo>
                    <a:pt x="194" y="7"/>
                  </a:lnTo>
                  <a:lnTo>
                    <a:pt x="184" y="17"/>
                  </a:lnTo>
                  <a:lnTo>
                    <a:pt x="173" y="28"/>
                  </a:lnTo>
                  <a:lnTo>
                    <a:pt x="161" y="41"/>
                  </a:lnTo>
                  <a:lnTo>
                    <a:pt x="150" y="53"/>
                  </a:lnTo>
                  <a:lnTo>
                    <a:pt x="138" y="65"/>
                  </a:lnTo>
                  <a:lnTo>
                    <a:pt x="127" y="76"/>
                  </a:lnTo>
                  <a:lnTo>
                    <a:pt x="114" y="86"/>
                  </a:lnTo>
                  <a:lnTo>
                    <a:pt x="103" y="93"/>
                  </a:lnTo>
                  <a:lnTo>
                    <a:pt x="92" y="99"/>
                  </a:lnTo>
                  <a:lnTo>
                    <a:pt x="81" y="104"/>
                  </a:lnTo>
                  <a:lnTo>
                    <a:pt x="71" y="107"/>
                  </a:lnTo>
                  <a:lnTo>
                    <a:pt x="60" y="111"/>
                  </a:lnTo>
                  <a:lnTo>
                    <a:pt x="48" y="113"/>
                  </a:lnTo>
                  <a:lnTo>
                    <a:pt x="37" y="115"/>
                  </a:lnTo>
                  <a:lnTo>
                    <a:pt x="31" y="115"/>
                  </a:lnTo>
                  <a:lnTo>
                    <a:pt x="25" y="115"/>
                  </a:lnTo>
                  <a:lnTo>
                    <a:pt x="20" y="115"/>
                  </a:lnTo>
                  <a:lnTo>
                    <a:pt x="16" y="113"/>
                  </a:lnTo>
                  <a:lnTo>
                    <a:pt x="11" y="111"/>
                  </a:lnTo>
                  <a:lnTo>
                    <a:pt x="7" y="110"/>
                  </a:lnTo>
                  <a:lnTo>
                    <a:pt x="3" y="107"/>
                  </a:lnTo>
                  <a:lnTo>
                    <a:pt x="0" y="105"/>
                  </a:lnTo>
                  <a:lnTo>
                    <a:pt x="2" y="118"/>
                  </a:lnTo>
                  <a:lnTo>
                    <a:pt x="3" y="130"/>
                  </a:lnTo>
                  <a:lnTo>
                    <a:pt x="4" y="144"/>
                  </a:lnTo>
                  <a:lnTo>
                    <a:pt x="5" y="157"/>
                  </a:lnTo>
                  <a:lnTo>
                    <a:pt x="9" y="157"/>
                  </a:lnTo>
                  <a:lnTo>
                    <a:pt x="15" y="156"/>
                  </a:lnTo>
                  <a:lnTo>
                    <a:pt x="21" y="154"/>
                  </a:lnTo>
                  <a:lnTo>
                    <a:pt x="29" y="153"/>
                  </a:lnTo>
                  <a:lnTo>
                    <a:pt x="37" y="152"/>
                  </a:lnTo>
                  <a:lnTo>
                    <a:pt x="45" y="151"/>
                  </a:lnTo>
                  <a:lnTo>
                    <a:pt x="54" y="148"/>
                  </a:lnTo>
                  <a:lnTo>
                    <a:pt x="62" y="147"/>
                  </a:lnTo>
                  <a:lnTo>
                    <a:pt x="77" y="142"/>
                  </a:lnTo>
                  <a:lnTo>
                    <a:pt x="91" y="138"/>
                  </a:lnTo>
                  <a:lnTo>
                    <a:pt x="103" y="132"/>
                  </a:lnTo>
                  <a:lnTo>
                    <a:pt x="114" y="124"/>
                  </a:lnTo>
                  <a:lnTo>
                    <a:pt x="123" y="117"/>
                  </a:lnTo>
                  <a:lnTo>
                    <a:pt x="133" y="109"/>
                  </a:lnTo>
                  <a:lnTo>
                    <a:pt x="140" y="100"/>
                  </a:lnTo>
                  <a:lnTo>
                    <a:pt x="148" y="93"/>
                  </a:lnTo>
                  <a:lnTo>
                    <a:pt x="156" y="83"/>
                  </a:lnTo>
                  <a:lnTo>
                    <a:pt x="164" y="74"/>
                  </a:lnTo>
                  <a:lnTo>
                    <a:pt x="170" y="66"/>
                  </a:lnTo>
                  <a:lnTo>
                    <a:pt x="176" y="59"/>
                  </a:lnTo>
                  <a:lnTo>
                    <a:pt x="183" y="52"/>
                  </a:lnTo>
                  <a:lnTo>
                    <a:pt x="188" y="46"/>
                  </a:lnTo>
                  <a:lnTo>
                    <a:pt x="194" y="39"/>
                  </a:lnTo>
                  <a:lnTo>
                    <a:pt x="201" y="32"/>
                  </a:lnTo>
                  <a:lnTo>
                    <a:pt x="209" y="26"/>
                  </a:lnTo>
                  <a:lnTo>
                    <a:pt x="220" y="21"/>
                  </a:lnTo>
                  <a:lnTo>
                    <a:pt x="232" y="17"/>
                  </a:lnTo>
                  <a:lnTo>
                    <a:pt x="246" y="16"/>
                  </a:lnTo>
                  <a:lnTo>
                    <a:pt x="258" y="16"/>
                  </a:lnTo>
                  <a:lnTo>
                    <a:pt x="268" y="16"/>
                  </a:lnTo>
                  <a:lnTo>
                    <a:pt x="276" y="16"/>
                  </a:lnTo>
                  <a:lnTo>
                    <a:pt x="278" y="16"/>
                  </a:lnTo>
                  <a:lnTo>
                    <a:pt x="276" y="16"/>
                  </a:lnTo>
                  <a:lnTo>
                    <a:pt x="270" y="13"/>
                  </a:lnTo>
                  <a:lnTo>
                    <a:pt x="263" y="11"/>
                  </a:lnTo>
                  <a:lnTo>
                    <a:pt x="253" y="9"/>
                  </a:lnTo>
                  <a:lnTo>
                    <a:pt x="243" y="6"/>
                  </a:lnTo>
                  <a:lnTo>
                    <a:pt x="232" y="4"/>
                  </a:lnTo>
                  <a:lnTo>
                    <a:pt x="222" y="1"/>
                  </a:lnTo>
                  <a:lnTo>
                    <a:pt x="212" y="0"/>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5" name="Freeform 72"/>
            <p:cNvSpPr>
              <a:spLocks/>
            </p:cNvSpPr>
            <p:nvPr/>
          </p:nvSpPr>
          <p:spPr bwMode="auto">
            <a:xfrm>
              <a:off x="3849" y="1256"/>
              <a:ext cx="63" cy="41"/>
            </a:xfrm>
            <a:custGeom>
              <a:avLst/>
              <a:gdLst>
                <a:gd name="T0" fmla="*/ 176 w 254"/>
                <a:gd name="T1" fmla="*/ 163 h 206"/>
                <a:gd name="T2" fmla="*/ 167 w 254"/>
                <a:gd name="T3" fmla="*/ 147 h 206"/>
                <a:gd name="T4" fmla="*/ 159 w 254"/>
                <a:gd name="T5" fmla="*/ 130 h 206"/>
                <a:gd name="T6" fmla="*/ 148 w 254"/>
                <a:gd name="T7" fmla="*/ 111 h 206"/>
                <a:gd name="T8" fmla="*/ 137 w 254"/>
                <a:gd name="T9" fmla="*/ 90 h 206"/>
                <a:gd name="T10" fmla="*/ 123 w 254"/>
                <a:gd name="T11" fmla="*/ 70 h 206"/>
                <a:gd name="T12" fmla="*/ 105 w 254"/>
                <a:gd name="T13" fmla="*/ 51 h 206"/>
                <a:gd name="T14" fmla="*/ 82 w 254"/>
                <a:gd name="T15" fmla="*/ 33 h 206"/>
                <a:gd name="T16" fmla="*/ 61 w 254"/>
                <a:gd name="T17" fmla="*/ 21 h 206"/>
                <a:gd name="T18" fmla="*/ 45 w 254"/>
                <a:gd name="T19" fmla="*/ 14 h 206"/>
                <a:gd name="T20" fmla="*/ 31 w 254"/>
                <a:gd name="T21" fmla="*/ 8 h 206"/>
                <a:gd name="T22" fmla="*/ 19 w 254"/>
                <a:gd name="T23" fmla="*/ 2 h 206"/>
                <a:gd name="T24" fmla="*/ 12 w 254"/>
                <a:gd name="T25" fmla="*/ 12 h 206"/>
                <a:gd name="T26" fmla="*/ 5 w 254"/>
                <a:gd name="T27" fmla="*/ 38 h 206"/>
                <a:gd name="T28" fmla="*/ 5 w 254"/>
                <a:gd name="T29" fmla="*/ 50 h 206"/>
                <a:gd name="T30" fmla="*/ 12 w 254"/>
                <a:gd name="T31" fmla="*/ 47 h 206"/>
                <a:gd name="T32" fmla="*/ 22 w 254"/>
                <a:gd name="T33" fmla="*/ 46 h 206"/>
                <a:gd name="T34" fmla="*/ 32 w 254"/>
                <a:gd name="T35" fmla="*/ 47 h 206"/>
                <a:gd name="T36" fmla="*/ 49 w 254"/>
                <a:gd name="T37" fmla="*/ 55 h 206"/>
                <a:gd name="T38" fmla="*/ 69 w 254"/>
                <a:gd name="T39" fmla="*/ 65 h 206"/>
                <a:gd name="T40" fmla="*/ 88 w 254"/>
                <a:gd name="T41" fmla="*/ 79 h 206"/>
                <a:gd name="T42" fmla="*/ 108 w 254"/>
                <a:gd name="T43" fmla="*/ 98 h 206"/>
                <a:gd name="T44" fmla="*/ 127 w 254"/>
                <a:gd name="T45" fmla="*/ 122 h 206"/>
                <a:gd name="T46" fmla="*/ 145 w 254"/>
                <a:gd name="T47" fmla="*/ 152 h 206"/>
                <a:gd name="T48" fmla="*/ 162 w 254"/>
                <a:gd name="T49" fmla="*/ 181 h 206"/>
                <a:gd name="T50" fmla="*/ 178 w 254"/>
                <a:gd name="T51" fmla="*/ 202 h 206"/>
                <a:gd name="T52" fmla="*/ 196 w 254"/>
                <a:gd name="T53" fmla="*/ 206 h 206"/>
                <a:gd name="T54" fmla="*/ 217 w 254"/>
                <a:gd name="T55" fmla="*/ 206 h 206"/>
                <a:gd name="T56" fmla="*/ 238 w 254"/>
                <a:gd name="T57" fmla="*/ 206 h 206"/>
                <a:gd name="T58" fmla="*/ 252 w 254"/>
                <a:gd name="T59" fmla="*/ 206 h 206"/>
                <a:gd name="T60" fmla="*/ 252 w 254"/>
                <a:gd name="T61" fmla="*/ 206 h 206"/>
                <a:gd name="T62" fmla="*/ 234 w 254"/>
                <a:gd name="T63" fmla="*/ 202 h 206"/>
                <a:gd name="T64" fmla="*/ 210 w 254"/>
                <a:gd name="T65" fmla="*/ 193 h 206"/>
                <a:gd name="T66" fmla="*/ 187 w 254"/>
                <a:gd name="T67" fmla="*/ 18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 h="206">
                  <a:moveTo>
                    <a:pt x="181" y="171"/>
                  </a:moveTo>
                  <a:lnTo>
                    <a:pt x="176" y="163"/>
                  </a:lnTo>
                  <a:lnTo>
                    <a:pt x="172" y="155"/>
                  </a:lnTo>
                  <a:lnTo>
                    <a:pt x="167" y="147"/>
                  </a:lnTo>
                  <a:lnTo>
                    <a:pt x="163" y="139"/>
                  </a:lnTo>
                  <a:lnTo>
                    <a:pt x="159" y="130"/>
                  </a:lnTo>
                  <a:lnTo>
                    <a:pt x="154" y="121"/>
                  </a:lnTo>
                  <a:lnTo>
                    <a:pt x="148" y="111"/>
                  </a:lnTo>
                  <a:lnTo>
                    <a:pt x="142" y="99"/>
                  </a:lnTo>
                  <a:lnTo>
                    <a:pt x="137" y="90"/>
                  </a:lnTo>
                  <a:lnTo>
                    <a:pt x="130" y="80"/>
                  </a:lnTo>
                  <a:lnTo>
                    <a:pt x="123" y="70"/>
                  </a:lnTo>
                  <a:lnTo>
                    <a:pt x="114" y="59"/>
                  </a:lnTo>
                  <a:lnTo>
                    <a:pt x="105" y="51"/>
                  </a:lnTo>
                  <a:lnTo>
                    <a:pt x="94" y="41"/>
                  </a:lnTo>
                  <a:lnTo>
                    <a:pt x="82" y="33"/>
                  </a:lnTo>
                  <a:lnTo>
                    <a:pt x="68" y="24"/>
                  </a:lnTo>
                  <a:lnTo>
                    <a:pt x="61" y="21"/>
                  </a:lnTo>
                  <a:lnTo>
                    <a:pt x="53" y="17"/>
                  </a:lnTo>
                  <a:lnTo>
                    <a:pt x="45" y="14"/>
                  </a:lnTo>
                  <a:lnTo>
                    <a:pt x="37" y="10"/>
                  </a:lnTo>
                  <a:lnTo>
                    <a:pt x="31" y="8"/>
                  </a:lnTo>
                  <a:lnTo>
                    <a:pt x="25" y="4"/>
                  </a:lnTo>
                  <a:lnTo>
                    <a:pt x="19" y="2"/>
                  </a:lnTo>
                  <a:lnTo>
                    <a:pt x="15" y="0"/>
                  </a:lnTo>
                  <a:lnTo>
                    <a:pt x="12" y="12"/>
                  </a:lnTo>
                  <a:lnTo>
                    <a:pt x="8" y="26"/>
                  </a:lnTo>
                  <a:lnTo>
                    <a:pt x="5" y="38"/>
                  </a:lnTo>
                  <a:lnTo>
                    <a:pt x="0" y="51"/>
                  </a:lnTo>
                  <a:lnTo>
                    <a:pt x="5" y="50"/>
                  </a:lnTo>
                  <a:lnTo>
                    <a:pt x="8" y="47"/>
                  </a:lnTo>
                  <a:lnTo>
                    <a:pt x="12" y="47"/>
                  </a:lnTo>
                  <a:lnTo>
                    <a:pt x="17" y="46"/>
                  </a:lnTo>
                  <a:lnTo>
                    <a:pt x="22" y="46"/>
                  </a:lnTo>
                  <a:lnTo>
                    <a:pt x="27" y="46"/>
                  </a:lnTo>
                  <a:lnTo>
                    <a:pt x="32" y="47"/>
                  </a:lnTo>
                  <a:lnTo>
                    <a:pt x="37" y="50"/>
                  </a:lnTo>
                  <a:lnTo>
                    <a:pt x="49" y="55"/>
                  </a:lnTo>
                  <a:lnTo>
                    <a:pt x="60" y="59"/>
                  </a:lnTo>
                  <a:lnTo>
                    <a:pt x="69" y="65"/>
                  </a:lnTo>
                  <a:lnTo>
                    <a:pt x="80" y="71"/>
                  </a:lnTo>
                  <a:lnTo>
                    <a:pt x="88" y="79"/>
                  </a:lnTo>
                  <a:lnTo>
                    <a:pt x="98" y="87"/>
                  </a:lnTo>
                  <a:lnTo>
                    <a:pt x="108" y="98"/>
                  </a:lnTo>
                  <a:lnTo>
                    <a:pt x="118" y="109"/>
                  </a:lnTo>
                  <a:lnTo>
                    <a:pt x="127" y="122"/>
                  </a:lnTo>
                  <a:lnTo>
                    <a:pt x="137" y="136"/>
                  </a:lnTo>
                  <a:lnTo>
                    <a:pt x="145" y="152"/>
                  </a:lnTo>
                  <a:lnTo>
                    <a:pt x="154" y="168"/>
                  </a:lnTo>
                  <a:lnTo>
                    <a:pt x="162" y="181"/>
                  </a:lnTo>
                  <a:lnTo>
                    <a:pt x="171" y="193"/>
                  </a:lnTo>
                  <a:lnTo>
                    <a:pt x="178" y="202"/>
                  </a:lnTo>
                  <a:lnTo>
                    <a:pt x="186" y="205"/>
                  </a:lnTo>
                  <a:lnTo>
                    <a:pt x="196" y="206"/>
                  </a:lnTo>
                  <a:lnTo>
                    <a:pt x="206" y="206"/>
                  </a:lnTo>
                  <a:lnTo>
                    <a:pt x="217" y="206"/>
                  </a:lnTo>
                  <a:lnTo>
                    <a:pt x="229" y="206"/>
                  </a:lnTo>
                  <a:lnTo>
                    <a:pt x="238" y="206"/>
                  </a:lnTo>
                  <a:lnTo>
                    <a:pt x="247" y="206"/>
                  </a:lnTo>
                  <a:lnTo>
                    <a:pt x="252" y="206"/>
                  </a:lnTo>
                  <a:lnTo>
                    <a:pt x="254" y="206"/>
                  </a:lnTo>
                  <a:lnTo>
                    <a:pt x="252" y="206"/>
                  </a:lnTo>
                  <a:lnTo>
                    <a:pt x="244" y="204"/>
                  </a:lnTo>
                  <a:lnTo>
                    <a:pt x="234" y="202"/>
                  </a:lnTo>
                  <a:lnTo>
                    <a:pt x="222" y="198"/>
                  </a:lnTo>
                  <a:lnTo>
                    <a:pt x="210" y="193"/>
                  </a:lnTo>
                  <a:lnTo>
                    <a:pt x="198" y="187"/>
                  </a:lnTo>
                  <a:lnTo>
                    <a:pt x="187" y="180"/>
                  </a:lnTo>
                  <a:lnTo>
                    <a:pt x="181" y="171"/>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6" name="Freeform 73"/>
            <p:cNvSpPr>
              <a:spLocks/>
            </p:cNvSpPr>
            <p:nvPr/>
          </p:nvSpPr>
          <p:spPr bwMode="auto">
            <a:xfrm>
              <a:off x="3835" y="1279"/>
              <a:ext cx="57" cy="50"/>
            </a:xfrm>
            <a:custGeom>
              <a:avLst/>
              <a:gdLst>
                <a:gd name="T0" fmla="*/ 156 w 229"/>
                <a:gd name="T1" fmla="*/ 181 h 248"/>
                <a:gd name="T2" fmla="*/ 143 w 229"/>
                <a:gd name="T3" fmla="*/ 143 h 248"/>
                <a:gd name="T4" fmla="*/ 130 w 229"/>
                <a:gd name="T5" fmla="*/ 108 h 248"/>
                <a:gd name="T6" fmla="*/ 121 w 229"/>
                <a:gd name="T7" fmla="*/ 87 h 248"/>
                <a:gd name="T8" fmla="*/ 106 w 229"/>
                <a:gd name="T9" fmla="*/ 65 h 248"/>
                <a:gd name="T10" fmla="*/ 86 w 229"/>
                <a:gd name="T11" fmla="*/ 43 h 248"/>
                <a:gd name="T12" fmla="*/ 67 w 229"/>
                <a:gd name="T13" fmla="*/ 28 h 248"/>
                <a:gd name="T14" fmla="*/ 54 w 229"/>
                <a:gd name="T15" fmla="*/ 18 h 248"/>
                <a:gd name="T16" fmla="*/ 42 w 229"/>
                <a:gd name="T17" fmla="*/ 10 h 248"/>
                <a:gd name="T18" fmla="*/ 31 w 229"/>
                <a:gd name="T19" fmla="*/ 2 h 248"/>
                <a:gd name="T20" fmla="*/ 20 w 229"/>
                <a:gd name="T21" fmla="*/ 12 h 248"/>
                <a:gd name="T22" fmla="*/ 8 w 229"/>
                <a:gd name="T23" fmla="*/ 34 h 248"/>
                <a:gd name="T24" fmla="*/ 5 w 229"/>
                <a:gd name="T25" fmla="*/ 43 h 248"/>
                <a:gd name="T26" fmla="*/ 13 w 229"/>
                <a:gd name="T27" fmla="*/ 43 h 248"/>
                <a:gd name="T28" fmla="*/ 24 w 229"/>
                <a:gd name="T29" fmla="*/ 43 h 248"/>
                <a:gd name="T30" fmla="*/ 34 w 229"/>
                <a:gd name="T31" fmla="*/ 47 h 248"/>
                <a:gd name="T32" fmla="*/ 50 w 229"/>
                <a:gd name="T33" fmla="*/ 58 h 248"/>
                <a:gd name="T34" fmla="*/ 68 w 229"/>
                <a:gd name="T35" fmla="*/ 72 h 248"/>
                <a:gd name="T36" fmla="*/ 85 w 229"/>
                <a:gd name="T37" fmla="*/ 89 h 248"/>
                <a:gd name="T38" fmla="*/ 101 w 229"/>
                <a:gd name="T39" fmla="*/ 112 h 248"/>
                <a:gd name="T40" fmla="*/ 117 w 229"/>
                <a:gd name="T41" fmla="*/ 140 h 248"/>
                <a:gd name="T42" fmla="*/ 129 w 229"/>
                <a:gd name="T43" fmla="*/ 173 h 248"/>
                <a:gd name="T44" fmla="*/ 142 w 229"/>
                <a:gd name="T45" fmla="*/ 205 h 248"/>
                <a:gd name="T46" fmla="*/ 156 w 229"/>
                <a:gd name="T47" fmla="*/ 228 h 248"/>
                <a:gd name="T48" fmla="*/ 172 w 229"/>
                <a:gd name="T49" fmla="*/ 235 h 248"/>
                <a:gd name="T50" fmla="*/ 193 w 229"/>
                <a:gd name="T51" fmla="*/ 241 h 248"/>
                <a:gd name="T52" fmla="*/ 214 w 229"/>
                <a:gd name="T53" fmla="*/ 245 h 248"/>
                <a:gd name="T54" fmla="*/ 227 w 229"/>
                <a:gd name="T55" fmla="*/ 248 h 248"/>
                <a:gd name="T56" fmla="*/ 227 w 229"/>
                <a:gd name="T57" fmla="*/ 247 h 248"/>
                <a:gd name="T58" fmla="*/ 210 w 229"/>
                <a:gd name="T59" fmla="*/ 240 h 248"/>
                <a:gd name="T60" fmla="*/ 187 w 229"/>
                <a:gd name="T61" fmla="*/ 226 h 248"/>
                <a:gd name="T62" fmla="*/ 167 w 229"/>
                <a:gd name="T63" fmla="*/ 20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9" h="248">
                  <a:moveTo>
                    <a:pt x="162" y="199"/>
                  </a:moveTo>
                  <a:lnTo>
                    <a:pt x="156" y="181"/>
                  </a:lnTo>
                  <a:lnTo>
                    <a:pt x="149" y="163"/>
                  </a:lnTo>
                  <a:lnTo>
                    <a:pt x="143" y="143"/>
                  </a:lnTo>
                  <a:lnTo>
                    <a:pt x="135" y="119"/>
                  </a:lnTo>
                  <a:lnTo>
                    <a:pt x="130" y="108"/>
                  </a:lnTo>
                  <a:lnTo>
                    <a:pt x="126" y="99"/>
                  </a:lnTo>
                  <a:lnTo>
                    <a:pt x="121" y="87"/>
                  </a:lnTo>
                  <a:lnTo>
                    <a:pt x="113" y="76"/>
                  </a:lnTo>
                  <a:lnTo>
                    <a:pt x="106" y="65"/>
                  </a:lnTo>
                  <a:lnTo>
                    <a:pt x="97" y="53"/>
                  </a:lnTo>
                  <a:lnTo>
                    <a:pt x="86" y="43"/>
                  </a:lnTo>
                  <a:lnTo>
                    <a:pt x="73" y="33"/>
                  </a:lnTo>
                  <a:lnTo>
                    <a:pt x="67" y="28"/>
                  </a:lnTo>
                  <a:lnTo>
                    <a:pt x="61" y="23"/>
                  </a:lnTo>
                  <a:lnTo>
                    <a:pt x="54" y="18"/>
                  </a:lnTo>
                  <a:lnTo>
                    <a:pt x="48" y="14"/>
                  </a:lnTo>
                  <a:lnTo>
                    <a:pt x="42" y="10"/>
                  </a:lnTo>
                  <a:lnTo>
                    <a:pt x="36" y="6"/>
                  </a:lnTo>
                  <a:lnTo>
                    <a:pt x="31" y="2"/>
                  </a:lnTo>
                  <a:lnTo>
                    <a:pt x="27" y="0"/>
                  </a:lnTo>
                  <a:lnTo>
                    <a:pt x="20" y="12"/>
                  </a:lnTo>
                  <a:lnTo>
                    <a:pt x="14" y="23"/>
                  </a:lnTo>
                  <a:lnTo>
                    <a:pt x="8" y="34"/>
                  </a:lnTo>
                  <a:lnTo>
                    <a:pt x="0" y="45"/>
                  </a:lnTo>
                  <a:lnTo>
                    <a:pt x="5" y="43"/>
                  </a:lnTo>
                  <a:lnTo>
                    <a:pt x="9" y="43"/>
                  </a:lnTo>
                  <a:lnTo>
                    <a:pt x="13" y="43"/>
                  </a:lnTo>
                  <a:lnTo>
                    <a:pt x="18" y="43"/>
                  </a:lnTo>
                  <a:lnTo>
                    <a:pt x="24" y="43"/>
                  </a:lnTo>
                  <a:lnTo>
                    <a:pt x="29" y="46"/>
                  </a:lnTo>
                  <a:lnTo>
                    <a:pt x="34" y="47"/>
                  </a:lnTo>
                  <a:lnTo>
                    <a:pt x="39" y="51"/>
                  </a:lnTo>
                  <a:lnTo>
                    <a:pt x="50" y="58"/>
                  </a:lnTo>
                  <a:lnTo>
                    <a:pt x="60" y="65"/>
                  </a:lnTo>
                  <a:lnTo>
                    <a:pt x="68" y="72"/>
                  </a:lnTo>
                  <a:lnTo>
                    <a:pt x="76" y="81"/>
                  </a:lnTo>
                  <a:lnTo>
                    <a:pt x="85" y="89"/>
                  </a:lnTo>
                  <a:lnTo>
                    <a:pt x="93" y="100"/>
                  </a:lnTo>
                  <a:lnTo>
                    <a:pt x="101" y="112"/>
                  </a:lnTo>
                  <a:lnTo>
                    <a:pt x="109" y="125"/>
                  </a:lnTo>
                  <a:lnTo>
                    <a:pt x="117" y="140"/>
                  </a:lnTo>
                  <a:lnTo>
                    <a:pt x="123" y="157"/>
                  </a:lnTo>
                  <a:lnTo>
                    <a:pt x="129" y="173"/>
                  </a:lnTo>
                  <a:lnTo>
                    <a:pt x="136" y="190"/>
                  </a:lnTo>
                  <a:lnTo>
                    <a:pt x="142" y="205"/>
                  </a:lnTo>
                  <a:lnTo>
                    <a:pt x="148" y="218"/>
                  </a:lnTo>
                  <a:lnTo>
                    <a:pt x="156" y="228"/>
                  </a:lnTo>
                  <a:lnTo>
                    <a:pt x="163" y="232"/>
                  </a:lnTo>
                  <a:lnTo>
                    <a:pt x="172" y="235"/>
                  </a:lnTo>
                  <a:lnTo>
                    <a:pt x="182" y="238"/>
                  </a:lnTo>
                  <a:lnTo>
                    <a:pt x="193" y="241"/>
                  </a:lnTo>
                  <a:lnTo>
                    <a:pt x="204" y="243"/>
                  </a:lnTo>
                  <a:lnTo>
                    <a:pt x="214" y="245"/>
                  </a:lnTo>
                  <a:lnTo>
                    <a:pt x="221" y="247"/>
                  </a:lnTo>
                  <a:lnTo>
                    <a:pt x="227" y="248"/>
                  </a:lnTo>
                  <a:lnTo>
                    <a:pt x="229" y="248"/>
                  </a:lnTo>
                  <a:lnTo>
                    <a:pt x="227" y="247"/>
                  </a:lnTo>
                  <a:lnTo>
                    <a:pt x="219" y="245"/>
                  </a:lnTo>
                  <a:lnTo>
                    <a:pt x="210" y="240"/>
                  </a:lnTo>
                  <a:lnTo>
                    <a:pt x="199" y="234"/>
                  </a:lnTo>
                  <a:lnTo>
                    <a:pt x="187" y="226"/>
                  </a:lnTo>
                  <a:lnTo>
                    <a:pt x="177" y="218"/>
                  </a:lnTo>
                  <a:lnTo>
                    <a:pt x="167" y="208"/>
                  </a:lnTo>
                  <a:lnTo>
                    <a:pt x="162" y="199"/>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7" name="Freeform 74"/>
            <p:cNvSpPr>
              <a:spLocks/>
            </p:cNvSpPr>
            <p:nvPr/>
          </p:nvSpPr>
          <p:spPr bwMode="auto">
            <a:xfrm>
              <a:off x="3815" y="1299"/>
              <a:ext cx="44" cy="59"/>
            </a:xfrm>
            <a:custGeom>
              <a:avLst/>
              <a:gdLst>
                <a:gd name="T0" fmla="*/ 120 w 176"/>
                <a:gd name="T1" fmla="*/ 213 h 298"/>
                <a:gd name="T2" fmla="*/ 116 w 176"/>
                <a:gd name="T3" fmla="*/ 173 h 298"/>
                <a:gd name="T4" fmla="*/ 112 w 176"/>
                <a:gd name="T5" fmla="*/ 137 h 298"/>
                <a:gd name="T6" fmla="*/ 107 w 176"/>
                <a:gd name="T7" fmla="*/ 112 h 298"/>
                <a:gd name="T8" fmla="*/ 97 w 176"/>
                <a:gd name="T9" fmla="*/ 86 h 298"/>
                <a:gd name="T10" fmla="*/ 83 w 176"/>
                <a:gd name="T11" fmla="*/ 59 h 298"/>
                <a:gd name="T12" fmla="*/ 68 w 176"/>
                <a:gd name="T13" fmla="*/ 40 h 298"/>
                <a:gd name="T14" fmla="*/ 57 w 176"/>
                <a:gd name="T15" fmla="*/ 26 h 298"/>
                <a:gd name="T16" fmla="*/ 48 w 176"/>
                <a:gd name="T17" fmla="*/ 13 h 298"/>
                <a:gd name="T18" fmla="*/ 39 w 176"/>
                <a:gd name="T19" fmla="*/ 3 h 298"/>
                <a:gd name="T20" fmla="*/ 32 w 176"/>
                <a:gd name="T21" fmla="*/ 5 h 298"/>
                <a:gd name="T22" fmla="*/ 23 w 176"/>
                <a:gd name="T23" fmla="*/ 14 h 298"/>
                <a:gd name="T24" fmla="*/ 14 w 176"/>
                <a:gd name="T25" fmla="*/ 23 h 298"/>
                <a:gd name="T26" fmla="*/ 4 w 176"/>
                <a:gd name="T27" fmla="*/ 32 h 298"/>
                <a:gd name="T28" fmla="*/ 4 w 176"/>
                <a:gd name="T29" fmla="*/ 36 h 298"/>
                <a:gd name="T30" fmla="*/ 13 w 176"/>
                <a:gd name="T31" fmla="*/ 38 h 298"/>
                <a:gd name="T32" fmla="*/ 22 w 176"/>
                <a:gd name="T33" fmla="*/ 42 h 298"/>
                <a:gd name="T34" fmla="*/ 32 w 176"/>
                <a:gd name="T35" fmla="*/ 48 h 298"/>
                <a:gd name="T36" fmla="*/ 45 w 176"/>
                <a:gd name="T37" fmla="*/ 62 h 298"/>
                <a:gd name="T38" fmla="*/ 59 w 176"/>
                <a:gd name="T39" fmla="*/ 83 h 298"/>
                <a:gd name="T40" fmla="*/ 72 w 176"/>
                <a:gd name="T41" fmla="*/ 105 h 298"/>
                <a:gd name="T42" fmla="*/ 82 w 176"/>
                <a:gd name="T43" fmla="*/ 130 h 298"/>
                <a:gd name="T44" fmla="*/ 93 w 176"/>
                <a:gd name="T45" fmla="*/ 180 h 298"/>
                <a:gd name="T46" fmla="*/ 104 w 176"/>
                <a:gd name="T47" fmla="*/ 247 h 298"/>
                <a:gd name="T48" fmla="*/ 123 w 176"/>
                <a:gd name="T49" fmla="*/ 270 h 298"/>
                <a:gd name="T50" fmla="*/ 142 w 176"/>
                <a:gd name="T51" fmla="*/ 282 h 298"/>
                <a:gd name="T52" fmla="*/ 161 w 176"/>
                <a:gd name="T53" fmla="*/ 291 h 298"/>
                <a:gd name="T54" fmla="*/ 174 w 176"/>
                <a:gd name="T55" fmla="*/ 297 h 298"/>
                <a:gd name="T56" fmla="*/ 174 w 176"/>
                <a:gd name="T57" fmla="*/ 297 h 298"/>
                <a:gd name="T58" fmla="*/ 160 w 176"/>
                <a:gd name="T59" fmla="*/ 285 h 298"/>
                <a:gd name="T60" fmla="*/ 140 w 176"/>
                <a:gd name="T61" fmla="*/ 266 h 298"/>
                <a:gd name="T62" fmla="*/ 125 w 176"/>
                <a:gd name="T63" fmla="*/ 24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298">
                  <a:moveTo>
                    <a:pt x="122" y="232"/>
                  </a:moveTo>
                  <a:lnTo>
                    <a:pt x="120" y="213"/>
                  </a:lnTo>
                  <a:lnTo>
                    <a:pt x="118" y="194"/>
                  </a:lnTo>
                  <a:lnTo>
                    <a:pt x="116" y="173"/>
                  </a:lnTo>
                  <a:lnTo>
                    <a:pt x="113" y="148"/>
                  </a:lnTo>
                  <a:lnTo>
                    <a:pt x="112" y="137"/>
                  </a:lnTo>
                  <a:lnTo>
                    <a:pt x="110" y="125"/>
                  </a:lnTo>
                  <a:lnTo>
                    <a:pt x="107" y="112"/>
                  </a:lnTo>
                  <a:lnTo>
                    <a:pt x="103" y="100"/>
                  </a:lnTo>
                  <a:lnTo>
                    <a:pt x="97" y="86"/>
                  </a:lnTo>
                  <a:lnTo>
                    <a:pt x="91" y="73"/>
                  </a:lnTo>
                  <a:lnTo>
                    <a:pt x="83" y="59"/>
                  </a:lnTo>
                  <a:lnTo>
                    <a:pt x="73" y="46"/>
                  </a:lnTo>
                  <a:lnTo>
                    <a:pt x="68" y="40"/>
                  </a:lnTo>
                  <a:lnTo>
                    <a:pt x="63" y="32"/>
                  </a:lnTo>
                  <a:lnTo>
                    <a:pt x="57" y="26"/>
                  </a:lnTo>
                  <a:lnTo>
                    <a:pt x="53" y="19"/>
                  </a:lnTo>
                  <a:lnTo>
                    <a:pt x="48" y="13"/>
                  </a:lnTo>
                  <a:lnTo>
                    <a:pt x="44" y="8"/>
                  </a:lnTo>
                  <a:lnTo>
                    <a:pt x="39" y="3"/>
                  </a:lnTo>
                  <a:lnTo>
                    <a:pt x="36" y="0"/>
                  </a:lnTo>
                  <a:lnTo>
                    <a:pt x="32" y="5"/>
                  </a:lnTo>
                  <a:lnTo>
                    <a:pt x="28" y="9"/>
                  </a:lnTo>
                  <a:lnTo>
                    <a:pt x="23" y="14"/>
                  </a:lnTo>
                  <a:lnTo>
                    <a:pt x="18" y="19"/>
                  </a:lnTo>
                  <a:lnTo>
                    <a:pt x="14" y="23"/>
                  </a:lnTo>
                  <a:lnTo>
                    <a:pt x="10" y="27"/>
                  </a:lnTo>
                  <a:lnTo>
                    <a:pt x="4" y="32"/>
                  </a:lnTo>
                  <a:lnTo>
                    <a:pt x="0" y="36"/>
                  </a:lnTo>
                  <a:lnTo>
                    <a:pt x="4" y="36"/>
                  </a:lnTo>
                  <a:lnTo>
                    <a:pt x="9" y="37"/>
                  </a:lnTo>
                  <a:lnTo>
                    <a:pt x="13" y="38"/>
                  </a:lnTo>
                  <a:lnTo>
                    <a:pt x="18" y="40"/>
                  </a:lnTo>
                  <a:lnTo>
                    <a:pt x="22" y="42"/>
                  </a:lnTo>
                  <a:lnTo>
                    <a:pt x="27" y="44"/>
                  </a:lnTo>
                  <a:lnTo>
                    <a:pt x="32" y="48"/>
                  </a:lnTo>
                  <a:lnTo>
                    <a:pt x="36" y="53"/>
                  </a:lnTo>
                  <a:lnTo>
                    <a:pt x="45" y="62"/>
                  </a:lnTo>
                  <a:lnTo>
                    <a:pt x="53" y="72"/>
                  </a:lnTo>
                  <a:lnTo>
                    <a:pt x="59" y="83"/>
                  </a:lnTo>
                  <a:lnTo>
                    <a:pt x="66" y="93"/>
                  </a:lnTo>
                  <a:lnTo>
                    <a:pt x="72" y="105"/>
                  </a:lnTo>
                  <a:lnTo>
                    <a:pt x="77" y="117"/>
                  </a:lnTo>
                  <a:lnTo>
                    <a:pt x="82" y="130"/>
                  </a:lnTo>
                  <a:lnTo>
                    <a:pt x="87" y="146"/>
                  </a:lnTo>
                  <a:lnTo>
                    <a:pt x="93" y="180"/>
                  </a:lnTo>
                  <a:lnTo>
                    <a:pt x="98" y="215"/>
                  </a:lnTo>
                  <a:lnTo>
                    <a:pt x="104" y="247"/>
                  </a:lnTo>
                  <a:lnTo>
                    <a:pt x="114" y="265"/>
                  </a:lnTo>
                  <a:lnTo>
                    <a:pt x="123" y="270"/>
                  </a:lnTo>
                  <a:lnTo>
                    <a:pt x="132" y="276"/>
                  </a:lnTo>
                  <a:lnTo>
                    <a:pt x="142" y="282"/>
                  </a:lnTo>
                  <a:lnTo>
                    <a:pt x="152" y="286"/>
                  </a:lnTo>
                  <a:lnTo>
                    <a:pt x="161" y="291"/>
                  </a:lnTo>
                  <a:lnTo>
                    <a:pt x="168" y="295"/>
                  </a:lnTo>
                  <a:lnTo>
                    <a:pt x="174" y="297"/>
                  </a:lnTo>
                  <a:lnTo>
                    <a:pt x="176" y="298"/>
                  </a:lnTo>
                  <a:lnTo>
                    <a:pt x="174" y="297"/>
                  </a:lnTo>
                  <a:lnTo>
                    <a:pt x="167" y="292"/>
                  </a:lnTo>
                  <a:lnTo>
                    <a:pt x="160" y="285"/>
                  </a:lnTo>
                  <a:lnTo>
                    <a:pt x="150" y="276"/>
                  </a:lnTo>
                  <a:lnTo>
                    <a:pt x="140" y="266"/>
                  </a:lnTo>
                  <a:lnTo>
                    <a:pt x="131" y="254"/>
                  </a:lnTo>
                  <a:lnTo>
                    <a:pt x="125" y="243"/>
                  </a:lnTo>
                  <a:lnTo>
                    <a:pt x="122" y="23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8" name="Freeform 75"/>
            <p:cNvSpPr>
              <a:spLocks/>
            </p:cNvSpPr>
            <p:nvPr/>
          </p:nvSpPr>
          <p:spPr bwMode="auto">
            <a:xfrm>
              <a:off x="3794" y="1314"/>
              <a:ext cx="26" cy="65"/>
            </a:xfrm>
            <a:custGeom>
              <a:avLst/>
              <a:gdLst>
                <a:gd name="T0" fmla="*/ 23 w 102"/>
                <a:gd name="T1" fmla="*/ 48 h 325"/>
                <a:gd name="T2" fmla="*/ 34 w 102"/>
                <a:gd name="T3" fmla="*/ 71 h 325"/>
                <a:gd name="T4" fmla="*/ 42 w 102"/>
                <a:gd name="T5" fmla="*/ 94 h 325"/>
                <a:gd name="T6" fmla="*/ 48 w 102"/>
                <a:gd name="T7" fmla="*/ 120 h 325"/>
                <a:gd name="T8" fmla="*/ 51 w 102"/>
                <a:gd name="T9" fmla="*/ 151 h 325"/>
                <a:gd name="T10" fmla="*/ 50 w 102"/>
                <a:gd name="T11" fmla="*/ 188 h 325"/>
                <a:gd name="T12" fmla="*/ 46 w 102"/>
                <a:gd name="T13" fmla="*/ 224 h 325"/>
                <a:gd name="T14" fmla="*/ 45 w 102"/>
                <a:gd name="T15" fmla="*/ 255 h 325"/>
                <a:gd name="T16" fmla="*/ 51 w 102"/>
                <a:gd name="T17" fmla="*/ 275 h 325"/>
                <a:gd name="T18" fmla="*/ 58 w 102"/>
                <a:gd name="T19" fmla="*/ 283 h 325"/>
                <a:gd name="T20" fmla="*/ 65 w 102"/>
                <a:gd name="T21" fmla="*/ 291 h 325"/>
                <a:gd name="T22" fmla="*/ 74 w 102"/>
                <a:gd name="T23" fmla="*/ 300 h 325"/>
                <a:gd name="T24" fmla="*/ 82 w 102"/>
                <a:gd name="T25" fmla="*/ 307 h 325"/>
                <a:gd name="T26" fmla="*/ 91 w 102"/>
                <a:gd name="T27" fmla="*/ 314 h 325"/>
                <a:gd name="T28" fmla="*/ 96 w 102"/>
                <a:gd name="T29" fmla="*/ 320 h 325"/>
                <a:gd name="T30" fmla="*/ 101 w 102"/>
                <a:gd name="T31" fmla="*/ 324 h 325"/>
                <a:gd name="T32" fmla="*/ 102 w 102"/>
                <a:gd name="T33" fmla="*/ 325 h 325"/>
                <a:gd name="T34" fmla="*/ 100 w 102"/>
                <a:gd name="T35" fmla="*/ 322 h 325"/>
                <a:gd name="T36" fmla="*/ 96 w 102"/>
                <a:gd name="T37" fmla="*/ 316 h 325"/>
                <a:gd name="T38" fmla="*/ 89 w 102"/>
                <a:gd name="T39" fmla="*/ 307 h 325"/>
                <a:gd name="T40" fmla="*/ 82 w 102"/>
                <a:gd name="T41" fmla="*/ 296 h 325"/>
                <a:gd name="T42" fmla="*/ 76 w 102"/>
                <a:gd name="T43" fmla="*/ 283 h 325"/>
                <a:gd name="T44" fmla="*/ 69 w 102"/>
                <a:gd name="T45" fmla="*/ 269 h 325"/>
                <a:gd name="T46" fmla="*/ 66 w 102"/>
                <a:gd name="T47" fmla="*/ 256 h 325"/>
                <a:gd name="T48" fmla="*/ 65 w 102"/>
                <a:gd name="T49" fmla="*/ 245 h 325"/>
                <a:gd name="T50" fmla="*/ 67 w 102"/>
                <a:gd name="T51" fmla="*/ 226 h 325"/>
                <a:gd name="T52" fmla="*/ 69 w 102"/>
                <a:gd name="T53" fmla="*/ 207 h 325"/>
                <a:gd name="T54" fmla="*/ 73 w 102"/>
                <a:gd name="T55" fmla="*/ 186 h 325"/>
                <a:gd name="T56" fmla="*/ 76 w 102"/>
                <a:gd name="T57" fmla="*/ 161 h 325"/>
                <a:gd name="T58" fmla="*/ 78 w 102"/>
                <a:gd name="T59" fmla="*/ 138 h 325"/>
                <a:gd name="T60" fmla="*/ 77 w 102"/>
                <a:gd name="T61" fmla="*/ 112 h 325"/>
                <a:gd name="T62" fmla="*/ 71 w 102"/>
                <a:gd name="T63" fmla="*/ 83 h 325"/>
                <a:gd name="T64" fmla="*/ 61 w 102"/>
                <a:gd name="T65" fmla="*/ 50 h 325"/>
                <a:gd name="T66" fmla="*/ 55 w 102"/>
                <a:gd name="T67" fmla="*/ 37 h 325"/>
                <a:gd name="T68" fmla="*/ 47 w 102"/>
                <a:gd name="T69" fmla="*/ 23 h 325"/>
                <a:gd name="T70" fmla="*/ 42 w 102"/>
                <a:gd name="T71" fmla="*/ 10 h 325"/>
                <a:gd name="T72" fmla="*/ 37 w 102"/>
                <a:gd name="T73" fmla="*/ 0 h 325"/>
                <a:gd name="T74" fmla="*/ 32 w 102"/>
                <a:gd name="T75" fmla="*/ 3 h 325"/>
                <a:gd name="T76" fmla="*/ 27 w 102"/>
                <a:gd name="T77" fmla="*/ 6 h 325"/>
                <a:gd name="T78" fmla="*/ 23 w 102"/>
                <a:gd name="T79" fmla="*/ 9 h 325"/>
                <a:gd name="T80" fmla="*/ 19 w 102"/>
                <a:gd name="T81" fmla="*/ 12 h 325"/>
                <a:gd name="T82" fmla="*/ 13 w 102"/>
                <a:gd name="T83" fmla="*/ 15 h 325"/>
                <a:gd name="T84" fmla="*/ 9 w 102"/>
                <a:gd name="T85" fmla="*/ 18 h 325"/>
                <a:gd name="T86" fmla="*/ 4 w 102"/>
                <a:gd name="T87" fmla="*/ 21 h 325"/>
                <a:gd name="T88" fmla="*/ 0 w 102"/>
                <a:gd name="T89" fmla="*/ 24 h 325"/>
                <a:gd name="T90" fmla="*/ 6 w 102"/>
                <a:gd name="T91" fmla="*/ 27 h 325"/>
                <a:gd name="T92" fmla="*/ 11 w 102"/>
                <a:gd name="T93" fmla="*/ 32 h 325"/>
                <a:gd name="T94" fmla="*/ 18 w 102"/>
                <a:gd name="T95" fmla="*/ 39 h 325"/>
                <a:gd name="T96" fmla="*/ 23 w 102"/>
                <a:gd name="T97" fmla="*/ 4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 h="325">
                  <a:moveTo>
                    <a:pt x="23" y="48"/>
                  </a:moveTo>
                  <a:lnTo>
                    <a:pt x="34" y="71"/>
                  </a:lnTo>
                  <a:lnTo>
                    <a:pt x="42" y="94"/>
                  </a:lnTo>
                  <a:lnTo>
                    <a:pt x="48" y="120"/>
                  </a:lnTo>
                  <a:lnTo>
                    <a:pt x="51" y="151"/>
                  </a:lnTo>
                  <a:lnTo>
                    <a:pt x="50" y="188"/>
                  </a:lnTo>
                  <a:lnTo>
                    <a:pt x="46" y="224"/>
                  </a:lnTo>
                  <a:lnTo>
                    <a:pt x="45" y="255"/>
                  </a:lnTo>
                  <a:lnTo>
                    <a:pt x="51" y="275"/>
                  </a:lnTo>
                  <a:lnTo>
                    <a:pt x="58" y="283"/>
                  </a:lnTo>
                  <a:lnTo>
                    <a:pt x="65" y="291"/>
                  </a:lnTo>
                  <a:lnTo>
                    <a:pt x="74" y="300"/>
                  </a:lnTo>
                  <a:lnTo>
                    <a:pt x="82" y="307"/>
                  </a:lnTo>
                  <a:lnTo>
                    <a:pt x="91" y="314"/>
                  </a:lnTo>
                  <a:lnTo>
                    <a:pt x="96" y="320"/>
                  </a:lnTo>
                  <a:lnTo>
                    <a:pt x="101" y="324"/>
                  </a:lnTo>
                  <a:lnTo>
                    <a:pt x="102" y="325"/>
                  </a:lnTo>
                  <a:lnTo>
                    <a:pt x="100" y="322"/>
                  </a:lnTo>
                  <a:lnTo>
                    <a:pt x="96" y="316"/>
                  </a:lnTo>
                  <a:lnTo>
                    <a:pt x="89" y="307"/>
                  </a:lnTo>
                  <a:lnTo>
                    <a:pt x="82" y="296"/>
                  </a:lnTo>
                  <a:lnTo>
                    <a:pt x="76" y="283"/>
                  </a:lnTo>
                  <a:lnTo>
                    <a:pt x="69" y="269"/>
                  </a:lnTo>
                  <a:lnTo>
                    <a:pt x="66" y="256"/>
                  </a:lnTo>
                  <a:lnTo>
                    <a:pt x="65" y="245"/>
                  </a:lnTo>
                  <a:lnTo>
                    <a:pt x="67" y="226"/>
                  </a:lnTo>
                  <a:lnTo>
                    <a:pt x="69" y="207"/>
                  </a:lnTo>
                  <a:lnTo>
                    <a:pt x="73" y="186"/>
                  </a:lnTo>
                  <a:lnTo>
                    <a:pt x="76" y="161"/>
                  </a:lnTo>
                  <a:lnTo>
                    <a:pt x="78" y="138"/>
                  </a:lnTo>
                  <a:lnTo>
                    <a:pt x="77" y="112"/>
                  </a:lnTo>
                  <a:lnTo>
                    <a:pt x="71" y="83"/>
                  </a:lnTo>
                  <a:lnTo>
                    <a:pt x="61" y="50"/>
                  </a:lnTo>
                  <a:lnTo>
                    <a:pt x="55" y="37"/>
                  </a:lnTo>
                  <a:lnTo>
                    <a:pt x="47" y="23"/>
                  </a:lnTo>
                  <a:lnTo>
                    <a:pt x="42" y="10"/>
                  </a:lnTo>
                  <a:lnTo>
                    <a:pt x="37" y="0"/>
                  </a:lnTo>
                  <a:lnTo>
                    <a:pt x="32" y="3"/>
                  </a:lnTo>
                  <a:lnTo>
                    <a:pt x="27" y="6"/>
                  </a:lnTo>
                  <a:lnTo>
                    <a:pt x="23" y="9"/>
                  </a:lnTo>
                  <a:lnTo>
                    <a:pt x="19" y="12"/>
                  </a:lnTo>
                  <a:lnTo>
                    <a:pt x="13" y="15"/>
                  </a:lnTo>
                  <a:lnTo>
                    <a:pt x="9" y="18"/>
                  </a:lnTo>
                  <a:lnTo>
                    <a:pt x="4" y="21"/>
                  </a:lnTo>
                  <a:lnTo>
                    <a:pt x="0" y="24"/>
                  </a:lnTo>
                  <a:lnTo>
                    <a:pt x="6" y="27"/>
                  </a:lnTo>
                  <a:lnTo>
                    <a:pt x="11" y="32"/>
                  </a:lnTo>
                  <a:lnTo>
                    <a:pt x="18" y="39"/>
                  </a:lnTo>
                  <a:lnTo>
                    <a:pt x="23" y="4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49" name="Freeform 76"/>
            <p:cNvSpPr>
              <a:spLocks/>
            </p:cNvSpPr>
            <p:nvPr/>
          </p:nvSpPr>
          <p:spPr bwMode="auto">
            <a:xfrm>
              <a:off x="3768" y="1325"/>
              <a:ext cx="16" cy="66"/>
            </a:xfrm>
            <a:custGeom>
              <a:avLst/>
              <a:gdLst>
                <a:gd name="T0" fmla="*/ 20 w 63"/>
                <a:gd name="T1" fmla="*/ 42 h 332"/>
                <a:gd name="T2" fmla="*/ 29 w 63"/>
                <a:gd name="T3" fmla="*/ 67 h 332"/>
                <a:gd name="T4" fmla="*/ 33 w 63"/>
                <a:gd name="T5" fmla="*/ 93 h 332"/>
                <a:gd name="T6" fmla="*/ 35 w 63"/>
                <a:gd name="T7" fmla="*/ 119 h 332"/>
                <a:gd name="T8" fmla="*/ 33 w 63"/>
                <a:gd name="T9" fmla="*/ 150 h 332"/>
                <a:gd name="T10" fmla="*/ 26 w 63"/>
                <a:gd name="T11" fmla="*/ 185 h 332"/>
                <a:gd name="T12" fmla="*/ 17 w 63"/>
                <a:gd name="T13" fmla="*/ 220 h 332"/>
                <a:gd name="T14" fmla="*/ 12 w 63"/>
                <a:gd name="T15" fmla="*/ 250 h 332"/>
                <a:gd name="T16" fmla="*/ 14 w 63"/>
                <a:gd name="T17" fmla="*/ 272 h 332"/>
                <a:gd name="T18" fmla="*/ 19 w 63"/>
                <a:gd name="T19" fmla="*/ 280 h 332"/>
                <a:gd name="T20" fmla="*/ 25 w 63"/>
                <a:gd name="T21" fmla="*/ 290 h 332"/>
                <a:gd name="T22" fmla="*/ 33 w 63"/>
                <a:gd name="T23" fmla="*/ 301 h 332"/>
                <a:gd name="T24" fmla="*/ 40 w 63"/>
                <a:gd name="T25" fmla="*/ 311 h 332"/>
                <a:gd name="T26" fmla="*/ 46 w 63"/>
                <a:gd name="T27" fmla="*/ 319 h 332"/>
                <a:gd name="T28" fmla="*/ 52 w 63"/>
                <a:gd name="T29" fmla="*/ 326 h 332"/>
                <a:gd name="T30" fmla="*/ 56 w 63"/>
                <a:gd name="T31" fmla="*/ 331 h 332"/>
                <a:gd name="T32" fmla="*/ 57 w 63"/>
                <a:gd name="T33" fmla="*/ 332 h 332"/>
                <a:gd name="T34" fmla="*/ 56 w 63"/>
                <a:gd name="T35" fmla="*/ 330 h 332"/>
                <a:gd name="T36" fmla="*/ 52 w 63"/>
                <a:gd name="T37" fmla="*/ 323 h 332"/>
                <a:gd name="T38" fmla="*/ 48 w 63"/>
                <a:gd name="T39" fmla="*/ 312 h 332"/>
                <a:gd name="T40" fmla="*/ 42 w 63"/>
                <a:gd name="T41" fmla="*/ 300 h 332"/>
                <a:gd name="T42" fmla="*/ 37 w 63"/>
                <a:gd name="T43" fmla="*/ 285 h 332"/>
                <a:gd name="T44" fmla="*/ 34 w 63"/>
                <a:gd name="T45" fmla="*/ 271 h 332"/>
                <a:gd name="T46" fmla="*/ 32 w 63"/>
                <a:gd name="T47" fmla="*/ 258 h 332"/>
                <a:gd name="T48" fmla="*/ 33 w 63"/>
                <a:gd name="T49" fmla="*/ 247 h 332"/>
                <a:gd name="T50" fmla="*/ 38 w 63"/>
                <a:gd name="T51" fmla="*/ 227 h 332"/>
                <a:gd name="T52" fmla="*/ 42 w 63"/>
                <a:gd name="T53" fmla="*/ 209 h 332"/>
                <a:gd name="T54" fmla="*/ 48 w 63"/>
                <a:gd name="T55" fmla="*/ 189 h 332"/>
                <a:gd name="T56" fmla="*/ 55 w 63"/>
                <a:gd name="T57" fmla="*/ 165 h 332"/>
                <a:gd name="T58" fmla="*/ 60 w 63"/>
                <a:gd name="T59" fmla="*/ 142 h 332"/>
                <a:gd name="T60" fmla="*/ 63 w 63"/>
                <a:gd name="T61" fmla="*/ 115 h 332"/>
                <a:gd name="T62" fmla="*/ 62 w 63"/>
                <a:gd name="T63" fmla="*/ 87 h 332"/>
                <a:gd name="T64" fmla="*/ 57 w 63"/>
                <a:gd name="T65" fmla="*/ 53 h 332"/>
                <a:gd name="T66" fmla="*/ 54 w 63"/>
                <a:gd name="T67" fmla="*/ 38 h 332"/>
                <a:gd name="T68" fmla="*/ 50 w 63"/>
                <a:gd name="T69" fmla="*/ 24 h 332"/>
                <a:gd name="T70" fmla="*/ 44 w 63"/>
                <a:gd name="T71" fmla="*/ 11 h 332"/>
                <a:gd name="T72" fmla="*/ 41 w 63"/>
                <a:gd name="T73" fmla="*/ 0 h 332"/>
                <a:gd name="T74" fmla="*/ 36 w 63"/>
                <a:gd name="T75" fmla="*/ 2 h 332"/>
                <a:gd name="T76" fmla="*/ 31 w 63"/>
                <a:gd name="T77" fmla="*/ 3 h 332"/>
                <a:gd name="T78" fmla="*/ 25 w 63"/>
                <a:gd name="T79" fmla="*/ 6 h 332"/>
                <a:gd name="T80" fmla="*/ 21 w 63"/>
                <a:gd name="T81" fmla="*/ 7 h 332"/>
                <a:gd name="T82" fmla="*/ 16 w 63"/>
                <a:gd name="T83" fmla="*/ 9 h 332"/>
                <a:gd name="T84" fmla="*/ 11 w 63"/>
                <a:gd name="T85" fmla="*/ 11 h 332"/>
                <a:gd name="T86" fmla="*/ 5 w 63"/>
                <a:gd name="T87" fmla="*/ 13 h 332"/>
                <a:gd name="T88" fmla="*/ 0 w 63"/>
                <a:gd name="T89" fmla="*/ 14 h 332"/>
                <a:gd name="T90" fmla="*/ 5 w 63"/>
                <a:gd name="T91" fmla="*/ 19 h 332"/>
                <a:gd name="T92" fmla="*/ 12 w 63"/>
                <a:gd name="T93" fmla="*/ 25 h 332"/>
                <a:gd name="T94" fmla="*/ 16 w 63"/>
                <a:gd name="T95" fmla="*/ 32 h 332"/>
                <a:gd name="T96" fmla="*/ 20 w 63"/>
                <a:gd name="T97" fmla="*/ 4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 h="332">
                  <a:moveTo>
                    <a:pt x="20" y="42"/>
                  </a:moveTo>
                  <a:lnTo>
                    <a:pt x="29" y="67"/>
                  </a:lnTo>
                  <a:lnTo>
                    <a:pt x="33" y="93"/>
                  </a:lnTo>
                  <a:lnTo>
                    <a:pt x="35" y="119"/>
                  </a:lnTo>
                  <a:lnTo>
                    <a:pt x="33" y="150"/>
                  </a:lnTo>
                  <a:lnTo>
                    <a:pt x="26" y="185"/>
                  </a:lnTo>
                  <a:lnTo>
                    <a:pt x="17" y="220"/>
                  </a:lnTo>
                  <a:lnTo>
                    <a:pt x="12" y="250"/>
                  </a:lnTo>
                  <a:lnTo>
                    <a:pt x="14" y="272"/>
                  </a:lnTo>
                  <a:lnTo>
                    <a:pt x="19" y="280"/>
                  </a:lnTo>
                  <a:lnTo>
                    <a:pt x="25" y="290"/>
                  </a:lnTo>
                  <a:lnTo>
                    <a:pt x="33" y="301"/>
                  </a:lnTo>
                  <a:lnTo>
                    <a:pt x="40" y="311"/>
                  </a:lnTo>
                  <a:lnTo>
                    <a:pt x="46" y="319"/>
                  </a:lnTo>
                  <a:lnTo>
                    <a:pt x="52" y="326"/>
                  </a:lnTo>
                  <a:lnTo>
                    <a:pt x="56" y="331"/>
                  </a:lnTo>
                  <a:lnTo>
                    <a:pt x="57" y="332"/>
                  </a:lnTo>
                  <a:lnTo>
                    <a:pt x="56" y="330"/>
                  </a:lnTo>
                  <a:lnTo>
                    <a:pt x="52" y="323"/>
                  </a:lnTo>
                  <a:lnTo>
                    <a:pt x="48" y="312"/>
                  </a:lnTo>
                  <a:lnTo>
                    <a:pt x="42" y="300"/>
                  </a:lnTo>
                  <a:lnTo>
                    <a:pt x="37" y="285"/>
                  </a:lnTo>
                  <a:lnTo>
                    <a:pt x="34" y="271"/>
                  </a:lnTo>
                  <a:lnTo>
                    <a:pt x="32" y="258"/>
                  </a:lnTo>
                  <a:lnTo>
                    <a:pt x="33" y="247"/>
                  </a:lnTo>
                  <a:lnTo>
                    <a:pt x="38" y="227"/>
                  </a:lnTo>
                  <a:lnTo>
                    <a:pt x="42" y="209"/>
                  </a:lnTo>
                  <a:lnTo>
                    <a:pt x="48" y="189"/>
                  </a:lnTo>
                  <a:lnTo>
                    <a:pt x="55" y="165"/>
                  </a:lnTo>
                  <a:lnTo>
                    <a:pt x="60" y="142"/>
                  </a:lnTo>
                  <a:lnTo>
                    <a:pt x="63" y="115"/>
                  </a:lnTo>
                  <a:lnTo>
                    <a:pt x="62" y="87"/>
                  </a:lnTo>
                  <a:lnTo>
                    <a:pt x="57" y="53"/>
                  </a:lnTo>
                  <a:lnTo>
                    <a:pt x="54" y="38"/>
                  </a:lnTo>
                  <a:lnTo>
                    <a:pt x="50" y="24"/>
                  </a:lnTo>
                  <a:lnTo>
                    <a:pt x="44" y="11"/>
                  </a:lnTo>
                  <a:lnTo>
                    <a:pt x="41" y="0"/>
                  </a:lnTo>
                  <a:lnTo>
                    <a:pt x="36" y="2"/>
                  </a:lnTo>
                  <a:lnTo>
                    <a:pt x="31" y="3"/>
                  </a:lnTo>
                  <a:lnTo>
                    <a:pt x="25" y="6"/>
                  </a:lnTo>
                  <a:lnTo>
                    <a:pt x="21" y="7"/>
                  </a:lnTo>
                  <a:lnTo>
                    <a:pt x="16" y="9"/>
                  </a:lnTo>
                  <a:lnTo>
                    <a:pt x="11" y="11"/>
                  </a:lnTo>
                  <a:lnTo>
                    <a:pt x="5" y="13"/>
                  </a:lnTo>
                  <a:lnTo>
                    <a:pt x="0" y="14"/>
                  </a:lnTo>
                  <a:lnTo>
                    <a:pt x="5" y="19"/>
                  </a:lnTo>
                  <a:lnTo>
                    <a:pt x="12" y="25"/>
                  </a:lnTo>
                  <a:lnTo>
                    <a:pt x="16" y="32"/>
                  </a:lnTo>
                  <a:lnTo>
                    <a:pt x="20" y="4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0" name="Freeform 77"/>
            <p:cNvSpPr>
              <a:spLocks/>
            </p:cNvSpPr>
            <p:nvPr/>
          </p:nvSpPr>
          <p:spPr bwMode="auto">
            <a:xfrm>
              <a:off x="3694" y="1326"/>
              <a:ext cx="16" cy="67"/>
            </a:xfrm>
            <a:custGeom>
              <a:avLst/>
              <a:gdLst>
                <a:gd name="T0" fmla="*/ 5 w 66"/>
                <a:gd name="T1" fmla="*/ 57 h 336"/>
                <a:gd name="T2" fmla="*/ 0 w 66"/>
                <a:gd name="T3" fmla="*/ 91 h 336"/>
                <a:gd name="T4" fmla="*/ 1 w 66"/>
                <a:gd name="T5" fmla="*/ 120 h 336"/>
                <a:gd name="T6" fmla="*/ 4 w 66"/>
                <a:gd name="T7" fmla="*/ 147 h 336"/>
                <a:gd name="T8" fmla="*/ 11 w 66"/>
                <a:gd name="T9" fmla="*/ 168 h 336"/>
                <a:gd name="T10" fmla="*/ 18 w 66"/>
                <a:gd name="T11" fmla="*/ 194 h 336"/>
                <a:gd name="T12" fmla="*/ 24 w 66"/>
                <a:gd name="T13" fmla="*/ 213 h 336"/>
                <a:gd name="T14" fmla="*/ 30 w 66"/>
                <a:gd name="T15" fmla="*/ 231 h 336"/>
                <a:gd name="T16" fmla="*/ 36 w 66"/>
                <a:gd name="T17" fmla="*/ 250 h 336"/>
                <a:gd name="T18" fmla="*/ 36 w 66"/>
                <a:gd name="T19" fmla="*/ 274 h 336"/>
                <a:gd name="T20" fmla="*/ 28 w 66"/>
                <a:gd name="T21" fmla="*/ 303 h 336"/>
                <a:gd name="T22" fmla="*/ 18 w 66"/>
                <a:gd name="T23" fmla="*/ 326 h 336"/>
                <a:gd name="T24" fmla="*/ 14 w 66"/>
                <a:gd name="T25" fmla="*/ 336 h 336"/>
                <a:gd name="T26" fmla="*/ 15 w 66"/>
                <a:gd name="T27" fmla="*/ 335 h 336"/>
                <a:gd name="T28" fmla="*/ 19 w 66"/>
                <a:gd name="T29" fmla="*/ 330 h 336"/>
                <a:gd name="T30" fmla="*/ 23 w 66"/>
                <a:gd name="T31" fmla="*/ 322 h 336"/>
                <a:gd name="T32" fmla="*/ 30 w 66"/>
                <a:gd name="T33" fmla="*/ 314 h 336"/>
                <a:gd name="T34" fmla="*/ 37 w 66"/>
                <a:gd name="T35" fmla="*/ 304 h 336"/>
                <a:gd name="T36" fmla="*/ 43 w 66"/>
                <a:gd name="T37" fmla="*/ 294 h 336"/>
                <a:gd name="T38" fmla="*/ 50 w 66"/>
                <a:gd name="T39" fmla="*/ 284 h 336"/>
                <a:gd name="T40" fmla="*/ 55 w 66"/>
                <a:gd name="T41" fmla="*/ 275 h 336"/>
                <a:gd name="T42" fmla="*/ 57 w 66"/>
                <a:gd name="T43" fmla="*/ 266 h 336"/>
                <a:gd name="T44" fmla="*/ 57 w 66"/>
                <a:gd name="T45" fmla="*/ 254 h 336"/>
                <a:gd name="T46" fmla="*/ 55 w 66"/>
                <a:gd name="T47" fmla="*/ 239 h 336"/>
                <a:gd name="T48" fmla="*/ 51 w 66"/>
                <a:gd name="T49" fmla="*/ 222 h 336"/>
                <a:gd name="T50" fmla="*/ 46 w 66"/>
                <a:gd name="T51" fmla="*/ 206 h 336"/>
                <a:gd name="T52" fmla="*/ 40 w 66"/>
                <a:gd name="T53" fmla="*/ 188 h 336"/>
                <a:gd name="T54" fmla="*/ 36 w 66"/>
                <a:gd name="T55" fmla="*/ 171 h 336"/>
                <a:gd name="T56" fmla="*/ 33 w 66"/>
                <a:gd name="T57" fmla="*/ 154 h 336"/>
                <a:gd name="T58" fmla="*/ 30 w 66"/>
                <a:gd name="T59" fmla="*/ 123 h 336"/>
                <a:gd name="T60" fmla="*/ 31 w 66"/>
                <a:gd name="T61" fmla="*/ 96 h 336"/>
                <a:gd name="T62" fmla="*/ 35 w 66"/>
                <a:gd name="T63" fmla="*/ 71 h 336"/>
                <a:gd name="T64" fmla="*/ 41 w 66"/>
                <a:gd name="T65" fmla="*/ 45 h 336"/>
                <a:gd name="T66" fmla="*/ 47 w 66"/>
                <a:gd name="T67" fmla="*/ 35 h 336"/>
                <a:gd name="T68" fmla="*/ 53 w 66"/>
                <a:gd name="T69" fmla="*/ 25 h 336"/>
                <a:gd name="T70" fmla="*/ 59 w 66"/>
                <a:gd name="T71" fmla="*/ 18 h 336"/>
                <a:gd name="T72" fmla="*/ 66 w 66"/>
                <a:gd name="T73" fmla="*/ 13 h 336"/>
                <a:gd name="T74" fmla="*/ 60 w 66"/>
                <a:gd name="T75" fmla="*/ 12 h 336"/>
                <a:gd name="T76" fmla="*/ 55 w 66"/>
                <a:gd name="T77" fmla="*/ 11 h 336"/>
                <a:gd name="T78" fmla="*/ 49 w 66"/>
                <a:gd name="T79" fmla="*/ 8 h 336"/>
                <a:gd name="T80" fmla="*/ 43 w 66"/>
                <a:gd name="T81" fmla="*/ 7 h 336"/>
                <a:gd name="T82" fmla="*/ 38 w 66"/>
                <a:gd name="T83" fmla="*/ 4 h 336"/>
                <a:gd name="T84" fmla="*/ 33 w 66"/>
                <a:gd name="T85" fmla="*/ 3 h 336"/>
                <a:gd name="T86" fmla="*/ 27 w 66"/>
                <a:gd name="T87" fmla="*/ 1 h 336"/>
                <a:gd name="T88" fmla="*/ 21 w 66"/>
                <a:gd name="T89" fmla="*/ 0 h 336"/>
                <a:gd name="T90" fmla="*/ 18 w 66"/>
                <a:gd name="T91" fmla="*/ 11 h 336"/>
                <a:gd name="T92" fmla="*/ 14 w 66"/>
                <a:gd name="T93" fmla="*/ 25 h 336"/>
                <a:gd name="T94" fmla="*/ 9 w 66"/>
                <a:gd name="T95" fmla="*/ 42 h 336"/>
                <a:gd name="T96" fmla="*/ 5 w 66"/>
                <a:gd name="T97" fmla="*/ 5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 h="336">
                  <a:moveTo>
                    <a:pt x="5" y="57"/>
                  </a:moveTo>
                  <a:lnTo>
                    <a:pt x="0" y="91"/>
                  </a:lnTo>
                  <a:lnTo>
                    <a:pt x="1" y="120"/>
                  </a:lnTo>
                  <a:lnTo>
                    <a:pt x="4" y="147"/>
                  </a:lnTo>
                  <a:lnTo>
                    <a:pt x="11" y="168"/>
                  </a:lnTo>
                  <a:lnTo>
                    <a:pt x="18" y="194"/>
                  </a:lnTo>
                  <a:lnTo>
                    <a:pt x="24" y="213"/>
                  </a:lnTo>
                  <a:lnTo>
                    <a:pt x="30" y="231"/>
                  </a:lnTo>
                  <a:lnTo>
                    <a:pt x="36" y="250"/>
                  </a:lnTo>
                  <a:lnTo>
                    <a:pt x="36" y="274"/>
                  </a:lnTo>
                  <a:lnTo>
                    <a:pt x="28" y="303"/>
                  </a:lnTo>
                  <a:lnTo>
                    <a:pt x="18" y="326"/>
                  </a:lnTo>
                  <a:lnTo>
                    <a:pt x="14" y="336"/>
                  </a:lnTo>
                  <a:lnTo>
                    <a:pt x="15" y="335"/>
                  </a:lnTo>
                  <a:lnTo>
                    <a:pt x="19" y="330"/>
                  </a:lnTo>
                  <a:lnTo>
                    <a:pt x="23" y="322"/>
                  </a:lnTo>
                  <a:lnTo>
                    <a:pt x="30" y="314"/>
                  </a:lnTo>
                  <a:lnTo>
                    <a:pt x="37" y="304"/>
                  </a:lnTo>
                  <a:lnTo>
                    <a:pt x="43" y="294"/>
                  </a:lnTo>
                  <a:lnTo>
                    <a:pt x="50" y="284"/>
                  </a:lnTo>
                  <a:lnTo>
                    <a:pt x="55" y="275"/>
                  </a:lnTo>
                  <a:lnTo>
                    <a:pt x="57" y="266"/>
                  </a:lnTo>
                  <a:lnTo>
                    <a:pt x="57" y="254"/>
                  </a:lnTo>
                  <a:lnTo>
                    <a:pt x="55" y="239"/>
                  </a:lnTo>
                  <a:lnTo>
                    <a:pt x="51" y="222"/>
                  </a:lnTo>
                  <a:lnTo>
                    <a:pt x="46" y="206"/>
                  </a:lnTo>
                  <a:lnTo>
                    <a:pt x="40" y="188"/>
                  </a:lnTo>
                  <a:lnTo>
                    <a:pt x="36" y="171"/>
                  </a:lnTo>
                  <a:lnTo>
                    <a:pt x="33" y="154"/>
                  </a:lnTo>
                  <a:lnTo>
                    <a:pt x="30" y="123"/>
                  </a:lnTo>
                  <a:lnTo>
                    <a:pt x="31" y="96"/>
                  </a:lnTo>
                  <a:lnTo>
                    <a:pt x="35" y="71"/>
                  </a:lnTo>
                  <a:lnTo>
                    <a:pt x="41" y="45"/>
                  </a:lnTo>
                  <a:lnTo>
                    <a:pt x="47" y="35"/>
                  </a:lnTo>
                  <a:lnTo>
                    <a:pt x="53" y="25"/>
                  </a:lnTo>
                  <a:lnTo>
                    <a:pt x="59" y="18"/>
                  </a:lnTo>
                  <a:lnTo>
                    <a:pt x="66" y="13"/>
                  </a:lnTo>
                  <a:lnTo>
                    <a:pt x="60" y="12"/>
                  </a:lnTo>
                  <a:lnTo>
                    <a:pt x="55" y="11"/>
                  </a:lnTo>
                  <a:lnTo>
                    <a:pt x="49" y="8"/>
                  </a:lnTo>
                  <a:lnTo>
                    <a:pt x="43" y="7"/>
                  </a:lnTo>
                  <a:lnTo>
                    <a:pt x="38" y="4"/>
                  </a:lnTo>
                  <a:lnTo>
                    <a:pt x="33" y="3"/>
                  </a:lnTo>
                  <a:lnTo>
                    <a:pt x="27" y="1"/>
                  </a:lnTo>
                  <a:lnTo>
                    <a:pt x="21" y="0"/>
                  </a:lnTo>
                  <a:lnTo>
                    <a:pt x="18" y="11"/>
                  </a:lnTo>
                  <a:lnTo>
                    <a:pt x="14" y="25"/>
                  </a:lnTo>
                  <a:lnTo>
                    <a:pt x="9" y="42"/>
                  </a:lnTo>
                  <a:lnTo>
                    <a:pt x="5" y="57"/>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1" name="Freeform 78"/>
            <p:cNvSpPr>
              <a:spLocks/>
            </p:cNvSpPr>
            <p:nvPr/>
          </p:nvSpPr>
          <p:spPr bwMode="auto">
            <a:xfrm>
              <a:off x="3659" y="1315"/>
              <a:ext cx="23" cy="66"/>
            </a:xfrm>
            <a:custGeom>
              <a:avLst/>
              <a:gdLst>
                <a:gd name="T0" fmla="*/ 32 w 94"/>
                <a:gd name="T1" fmla="*/ 52 h 329"/>
                <a:gd name="T2" fmla="*/ 23 w 94"/>
                <a:gd name="T3" fmla="*/ 85 h 329"/>
                <a:gd name="T4" fmla="*/ 19 w 94"/>
                <a:gd name="T5" fmla="*/ 114 h 329"/>
                <a:gd name="T6" fmla="*/ 19 w 94"/>
                <a:gd name="T7" fmla="*/ 140 h 329"/>
                <a:gd name="T8" fmla="*/ 21 w 94"/>
                <a:gd name="T9" fmla="*/ 163 h 329"/>
                <a:gd name="T10" fmla="*/ 25 w 94"/>
                <a:gd name="T11" fmla="*/ 190 h 329"/>
                <a:gd name="T12" fmla="*/ 28 w 94"/>
                <a:gd name="T13" fmla="*/ 210 h 329"/>
                <a:gd name="T14" fmla="*/ 30 w 94"/>
                <a:gd name="T15" fmla="*/ 228 h 329"/>
                <a:gd name="T16" fmla="*/ 33 w 94"/>
                <a:gd name="T17" fmla="*/ 249 h 329"/>
                <a:gd name="T18" fmla="*/ 33 w 94"/>
                <a:gd name="T19" fmla="*/ 259 h 329"/>
                <a:gd name="T20" fmla="*/ 30 w 94"/>
                <a:gd name="T21" fmla="*/ 273 h 329"/>
                <a:gd name="T22" fmla="*/ 25 w 94"/>
                <a:gd name="T23" fmla="*/ 286 h 329"/>
                <a:gd name="T24" fmla="*/ 19 w 94"/>
                <a:gd name="T25" fmla="*/ 299 h 329"/>
                <a:gd name="T26" fmla="*/ 11 w 94"/>
                <a:gd name="T27" fmla="*/ 311 h 329"/>
                <a:gd name="T28" fmla="*/ 6 w 94"/>
                <a:gd name="T29" fmla="*/ 321 h 329"/>
                <a:gd name="T30" fmla="*/ 2 w 94"/>
                <a:gd name="T31" fmla="*/ 327 h 329"/>
                <a:gd name="T32" fmla="*/ 0 w 94"/>
                <a:gd name="T33" fmla="*/ 329 h 329"/>
                <a:gd name="T34" fmla="*/ 1 w 94"/>
                <a:gd name="T35" fmla="*/ 328 h 329"/>
                <a:gd name="T36" fmla="*/ 5 w 94"/>
                <a:gd name="T37" fmla="*/ 323 h 329"/>
                <a:gd name="T38" fmla="*/ 11 w 94"/>
                <a:gd name="T39" fmla="*/ 317 h 329"/>
                <a:gd name="T40" fmla="*/ 19 w 94"/>
                <a:gd name="T41" fmla="*/ 310 h 329"/>
                <a:gd name="T42" fmla="*/ 27 w 94"/>
                <a:gd name="T43" fmla="*/ 302 h 329"/>
                <a:gd name="T44" fmla="*/ 35 w 94"/>
                <a:gd name="T45" fmla="*/ 293 h 329"/>
                <a:gd name="T46" fmla="*/ 43 w 94"/>
                <a:gd name="T47" fmla="*/ 284 h 329"/>
                <a:gd name="T48" fmla="*/ 49 w 94"/>
                <a:gd name="T49" fmla="*/ 276 h 329"/>
                <a:gd name="T50" fmla="*/ 55 w 94"/>
                <a:gd name="T51" fmla="*/ 256 h 329"/>
                <a:gd name="T52" fmla="*/ 52 w 94"/>
                <a:gd name="T53" fmla="*/ 224 h 329"/>
                <a:gd name="T54" fmla="*/ 47 w 94"/>
                <a:gd name="T55" fmla="*/ 188 h 329"/>
                <a:gd name="T56" fmla="*/ 45 w 94"/>
                <a:gd name="T57" fmla="*/ 153 h 329"/>
                <a:gd name="T58" fmla="*/ 47 w 94"/>
                <a:gd name="T59" fmla="*/ 122 h 329"/>
                <a:gd name="T60" fmla="*/ 51 w 94"/>
                <a:gd name="T61" fmla="*/ 96 h 329"/>
                <a:gd name="T62" fmla="*/ 60 w 94"/>
                <a:gd name="T63" fmla="*/ 72 h 329"/>
                <a:gd name="T64" fmla="*/ 70 w 94"/>
                <a:gd name="T65" fmla="*/ 47 h 329"/>
                <a:gd name="T66" fmla="*/ 76 w 94"/>
                <a:gd name="T67" fmla="*/ 39 h 329"/>
                <a:gd name="T68" fmla="*/ 81 w 94"/>
                <a:gd name="T69" fmla="*/ 32 h 329"/>
                <a:gd name="T70" fmla="*/ 87 w 94"/>
                <a:gd name="T71" fmla="*/ 27 h 329"/>
                <a:gd name="T72" fmla="*/ 94 w 94"/>
                <a:gd name="T73" fmla="*/ 23 h 329"/>
                <a:gd name="T74" fmla="*/ 89 w 94"/>
                <a:gd name="T75" fmla="*/ 21 h 329"/>
                <a:gd name="T76" fmla="*/ 84 w 94"/>
                <a:gd name="T77" fmla="*/ 17 h 329"/>
                <a:gd name="T78" fmla="*/ 80 w 94"/>
                <a:gd name="T79" fmla="*/ 15 h 329"/>
                <a:gd name="T80" fmla="*/ 75 w 94"/>
                <a:gd name="T81" fmla="*/ 11 h 329"/>
                <a:gd name="T82" fmla="*/ 70 w 94"/>
                <a:gd name="T83" fmla="*/ 9 h 329"/>
                <a:gd name="T84" fmla="*/ 65 w 94"/>
                <a:gd name="T85" fmla="*/ 6 h 329"/>
                <a:gd name="T86" fmla="*/ 61 w 94"/>
                <a:gd name="T87" fmla="*/ 3 h 329"/>
                <a:gd name="T88" fmla="*/ 56 w 94"/>
                <a:gd name="T89" fmla="*/ 0 h 329"/>
                <a:gd name="T90" fmla="*/ 50 w 94"/>
                <a:gd name="T91" fmla="*/ 10 h 329"/>
                <a:gd name="T92" fmla="*/ 45 w 94"/>
                <a:gd name="T93" fmla="*/ 23 h 329"/>
                <a:gd name="T94" fmla="*/ 39 w 94"/>
                <a:gd name="T95" fmla="*/ 38 h 329"/>
                <a:gd name="T96" fmla="*/ 32 w 94"/>
                <a:gd name="T97" fmla="*/ 5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329">
                  <a:moveTo>
                    <a:pt x="32" y="52"/>
                  </a:moveTo>
                  <a:lnTo>
                    <a:pt x="23" y="85"/>
                  </a:lnTo>
                  <a:lnTo>
                    <a:pt x="19" y="114"/>
                  </a:lnTo>
                  <a:lnTo>
                    <a:pt x="19" y="140"/>
                  </a:lnTo>
                  <a:lnTo>
                    <a:pt x="21" y="163"/>
                  </a:lnTo>
                  <a:lnTo>
                    <a:pt x="25" y="190"/>
                  </a:lnTo>
                  <a:lnTo>
                    <a:pt x="28" y="210"/>
                  </a:lnTo>
                  <a:lnTo>
                    <a:pt x="30" y="228"/>
                  </a:lnTo>
                  <a:lnTo>
                    <a:pt x="33" y="249"/>
                  </a:lnTo>
                  <a:lnTo>
                    <a:pt x="33" y="259"/>
                  </a:lnTo>
                  <a:lnTo>
                    <a:pt x="30" y="273"/>
                  </a:lnTo>
                  <a:lnTo>
                    <a:pt x="25" y="286"/>
                  </a:lnTo>
                  <a:lnTo>
                    <a:pt x="19" y="299"/>
                  </a:lnTo>
                  <a:lnTo>
                    <a:pt x="11" y="311"/>
                  </a:lnTo>
                  <a:lnTo>
                    <a:pt x="6" y="321"/>
                  </a:lnTo>
                  <a:lnTo>
                    <a:pt x="2" y="327"/>
                  </a:lnTo>
                  <a:lnTo>
                    <a:pt x="0" y="329"/>
                  </a:lnTo>
                  <a:lnTo>
                    <a:pt x="1" y="328"/>
                  </a:lnTo>
                  <a:lnTo>
                    <a:pt x="5" y="323"/>
                  </a:lnTo>
                  <a:lnTo>
                    <a:pt x="11" y="317"/>
                  </a:lnTo>
                  <a:lnTo>
                    <a:pt x="19" y="310"/>
                  </a:lnTo>
                  <a:lnTo>
                    <a:pt x="27" y="302"/>
                  </a:lnTo>
                  <a:lnTo>
                    <a:pt x="35" y="293"/>
                  </a:lnTo>
                  <a:lnTo>
                    <a:pt x="43" y="284"/>
                  </a:lnTo>
                  <a:lnTo>
                    <a:pt x="49" y="276"/>
                  </a:lnTo>
                  <a:lnTo>
                    <a:pt x="55" y="256"/>
                  </a:lnTo>
                  <a:lnTo>
                    <a:pt x="52" y="224"/>
                  </a:lnTo>
                  <a:lnTo>
                    <a:pt x="47" y="188"/>
                  </a:lnTo>
                  <a:lnTo>
                    <a:pt x="45" y="153"/>
                  </a:lnTo>
                  <a:lnTo>
                    <a:pt x="47" y="122"/>
                  </a:lnTo>
                  <a:lnTo>
                    <a:pt x="51" y="96"/>
                  </a:lnTo>
                  <a:lnTo>
                    <a:pt x="60" y="72"/>
                  </a:lnTo>
                  <a:lnTo>
                    <a:pt x="70" y="47"/>
                  </a:lnTo>
                  <a:lnTo>
                    <a:pt x="76" y="39"/>
                  </a:lnTo>
                  <a:lnTo>
                    <a:pt x="81" y="32"/>
                  </a:lnTo>
                  <a:lnTo>
                    <a:pt x="87" y="27"/>
                  </a:lnTo>
                  <a:lnTo>
                    <a:pt x="94" y="23"/>
                  </a:lnTo>
                  <a:lnTo>
                    <a:pt x="89" y="21"/>
                  </a:lnTo>
                  <a:lnTo>
                    <a:pt x="84" y="17"/>
                  </a:lnTo>
                  <a:lnTo>
                    <a:pt x="80" y="15"/>
                  </a:lnTo>
                  <a:lnTo>
                    <a:pt x="75" y="11"/>
                  </a:lnTo>
                  <a:lnTo>
                    <a:pt x="70" y="9"/>
                  </a:lnTo>
                  <a:lnTo>
                    <a:pt x="65" y="6"/>
                  </a:lnTo>
                  <a:lnTo>
                    <a:pt x="61" y="3"/>
                  </a:lnTo>
                  <a:lnTo>
                    <a:pt x="56" y="0"/>
                  </a:lnTo>
                  <a:lnTo>
                    <a:pt x="50" y="10"/>
                  </a:lnTo>
                  <a:lnTo>
                    <a:pt x="45" y="23"/>
                  </a:lnTo>
                  <a:lnTo>
                    <a:pt x="39" y="38"/>
                  </a:lnTo>
                  <a:lnTo>
                    <a:pt x="32" y="5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2" name="Freeform 79"/>
            <p:cNvSpPr>
              <a:spLocks/>
            </p:cNvSpPr>
            <p:nvPr/>
          </p:nvSpPr>
          <p:spPr bwMode="auto">
            <a:xfrm>
              <a:off x="3618" y="1300"/>
              <a:ext cx="43" cy="61"/>
            </a:xfrm>
            <a:custGeom>
              <a:avLst/>
              <a:gdLst>
                <a:gd name="T0" fmla="*/ 84 w 171"/>
                <a:gd name="T1" fmla="*/ 64 h 307"/>
                <a:gd name="T2" fmla="*/ 71 w 171"/>
                <a:gd name="T3" fmla="*/ 91 h 307"/>
                <a:gd name="T4" fmla="*/ 63 w 171"/>
                <a:gd name="T5" fmla="*/ 118 h 307"/>
                <a:gd name="T6" fmla="*/ 59 w 171"/>
                <a:gd name="T7" fmla="*/ 142 h 307"/>
                <a:gd name="T8" fmla="*/ 56 w 171"/>
                <a:gd name="T9" fmla="*/ 179 h 307"/>
                <a:gd name="T10" fmla="*/ 53 w 171"/>
                <a:gd name="T11" fmla="*/ 218 h 307"/>
                <a:gd name="T12" fmla="*/ 48 w 171"/>
                <a:gd name="T13" fmla="*/ 249 h 307"/>
                <a:gd name="T14" fmla="*/ 35 w 171"/>
                <a:gd name="T15" fmla="*/ 272 h 307"/>
                <a:gd name="T16" fmla="*/ 16 w 171"/>
                <a:gd name="T17" fmla="*/ 292 h 307"/>
                <a:gd name="T18" fmla="*/ 2 w 171"/>
                <a:gd name="T19" fmla="*/ 305 h 307"/>
                <a:gd name="T20" fmla="*/ 2 w 171"/>
                <a:gd name="T21" fmla="*/ 306 h 307"/>
                <a:gd name="T22" fmla="*/ 14 w 171"/>
                <a:gd name="T23" fmla="*/ 300 h 307"/>
                <a:gd name="T24" fmla="*/ 33 w 171"/>
                <a:gd name="T25" fmla="*/ 289 h 307"/>
                <a:gd name="T26" fmla="*/ 52 w 171"/>
                <a:gd name="T27" fmla="*/ 277 h 307"/>
                <a:gd name="T28" fmla="*/ 70 w 171"/>
                <a:gd name="T29" fmla="*/ 252 h 307"/>
                <a:gd name="T30" fmla="*/ 78 w 171"/>
                <a:gd name="T31" fmla="*/ 185 h 307"/>
                <a:gd name="T32" fmla="*/ 88 w 171"/>
                <a:gd name="T33" fmla="*/ 135 h 307"/>
                <a:gd name="T34" fmla="*/ 98 w 171"/>
                <a:gd name="T35" fmla="*/ 108 h 307"/>
                <a:gd name="T36" fmla="*/ 110 w 171"/>
                <a:gd name="T37" fmla="*/ 85 h 307"/>
                <a:gd name="T38" fmla="*/ 124 w 171"/>
                <a:gd name="T39" fmla="*/ 65 h 307"/>
                <a:gd name="T40" fmla="*/ 137 w 171"/>
                <a:gd name="T41" fmla="*/ 50 h 307"/>
                <a:gd name="T42" fmla="*/ 147 w 171"/>
                <a:gd name="T43" fmla="*/ 43 h 307"/>
                <a:gd name="T44" fmla="*/ 157 w 171"/>
                <a:gd name="T45" fmla="*/ 40 h 307"/>
                <a:gd name="T46" fmla="*/ 167 w 171"/>
                <a:gd name="T47" fmla="*/ 37 h 307"/>
                <a:gd name="T48" fmla="*/ 166 w 171"/>
                <a:gd name="T49" fmla="*/ 32 h 307"/>
                <a:gd name="T50" fmla="*/ 156 w 171"/>
                <a:gd name="T51" fmla="*/ 24 h 307"/>
                <a:gd name="T52" fmla="*/ 147 w 171"/>
                <a:gd name="T53" fmla="*/ 14 h 307"/>
                <a:gd name="T54" fmla="*/ 137 w 171"/>
                <a:gd name="T55" fmla="*/ 5 h 307"/>
                <a:gd name="T56" fmla="*/ 131 w 171"/>
                <a:gd name="T57" fmla="*/ 3 h 307"/>
                <a:gd name="T58" fmla="*/ 122 w 171"/>
                <a:gd name="T59" fmla="*/ 13 h 307"/>
                <a:gd name="T60" fmla="*/ 111 w 171"/>
                <a:gd name="T61" fmla="*/ 26 h 307"/>
                <a:gd name="T62" fmla="*/ 99 w 171"/>
                <a:gd name="T63" fmla="*/ 4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307">
                  <a:moveTo>
                    <a:pt x="94" y="49"/>
                  </a:moveTo>
                  <a:lnTo>
                    <a:pt x="84" y="64"/>
                  </a:lnTo>
                  <a:lnTo>
                    <a:pt x="77" y="78"/>
                  </a:lnTo>
                  <a:lnTo>
                    <a:pt x="71" y="91"/>
                  </a:lnTo>
                  <a:lnTo>
                    <a:pt x="66" y="105"/>
                  </a:lnTo>
                  <a:lnTo>
                    <a:pt x="63" y="118"/>
                  </a:lnTo>
                  <a:lnTo>
                    <a:pt x="61" y="130"/>
                  </a:lnTo>
                  <a:lnTo>
                    <a:pt x="59" y="142"/>
                  </a:lnTo>
                  <a:lnTo>
                    <a:pt x="58" y="153"/>
                  </a:lnTo>
                  <a:lnTo>
                    <a:pt x="56" y="179"/>
                  </a:lnTo>
                  <a:lnTo>
                    <a:pt x="55" y="200"/>
                  </a:lnTo>
                  <a:lnTo>
                    <a:pt x="53" y="218"/>
                  </a:lnTo>
                  <a:lnTo>
                    <a:pt x="52" y="238"/>
                  </a:lnTo>
                  <a:lnTo>
                    <a:pt x="48" y="249"/>
                  </a:lnTo>
                  <a:lnTo>
                    <a:pt x="43" y="261"/>
                  </a:lnTo>
                  <a:lnTo>
                    <a:pt x="35" y="272"/>
                  </a:lnTo>
                  <a:lnTo>
                    <a:pt x="25" y="283"/>
                  </a:lnTo>
                  <a:lnTo>
                    <a:pt x="16" y="292"/>
                  </a:lnTo>
                  <a:lnTo>
                    <a:pt x="7" y="300"/>
                  </a:lnTo>
                  <a:lnTo>
                    <a:pt x="2" y="305"/>
                  </a:lnTo>
                  <a:lnTo>
                    <a:pt x="0" y="307"/>
                  </a:lnTo>
                  <a:lnTo>
                    <a:pt x="2" y="306"/>
                  </a:lnTo>
                  <a:lnTo>
                    <a:pt x="6" y="303"/>
                  </a:lnTo>
                  <a:lnTo>
                    <a:pt x="14" y="300"/>
                  </a:lnTo>
                  <a:lnTo>
                    <a:pt x="23" y="294"/>
                  </a:lnTo>
                  <a:lnTo>
                    <a:pt x="33" y="289"/>
                  </a:lnTo>
                  <a:lnTo>
                    <a:pt x="42" y="283"/>
                  </a:lnTo>
                  <a:lnTo>
                    <a:pt x="52" y="277"/>
                  </a:lnTo>
                  <a:lnTo>
                    <a:pt x="59" y="271"/>
                  </a:lnTo>
                  <a:lnTo>
                    <a:pt x="70" y="252"/>
                  </a:lnTo>
                  <a:lnTo>
                    <a:pt x="75" y="221"/>
                  </a:lnTo>
                  <a:lnTo>
                    <a:pt x="78" y="185"/>
                  </a:lnTo>
                  <a:lnTo>
                    <a:pt x="83" y="150"/>
                  </a:lnTo>
                  <a:lnTo>
                    <a:pt x="88" y="135"/>
                  </a:lnTo>
                  <a:lnTo>
                    <a:pt x="93" y="120"/>
                  </a:lnTo>
                  <a:lnTo>
                    <a:pt x="98" y="108"/>
                  </a:lnTo>
                  <a:lnTo>
                    <a:pt x="103" y="96"/>
                  </a:lnTo>
                  <a:lnTo>
                    <a:pt x="110" y="85"/>
                  </a:lnTo>
                  <a:lnTo>
                    <a:pt x="116" y="76"/>
                  </a:lnTo>
                  <a:lnTo>
                    <a:pt x="124" y="65"/>
                  </a:lnTo>
                  <a:lnTo>
                    <a:pt x="132" y="55"/>
                  </a:lnTo>
                  <a:lnTo>
                    <a:pt x="137" y="50"/>
                  </a:lnTo>
                  <a:lnTo>
                    <a:pt x="141" y="47"/>
                  </a:lnTo>
                  <a:lnTo>
                    <a:pt x="147" y="43"/>
                  </a:lnTo>
                  <a:lnTo>
                    <a:pt x="152" y="41"/>
                  </a:lnTo>
                  <a:lnTo>
                    <a:pt x="157" y="40"/>
                  </a:lnTo>
                  <a:lnTo>
                    <a:pt x="163" y="38"/>
                  </a:lnTo>
                  <a:lnTo>
                    <a:pt x="167" y="37"/>
                  </a:lnTo>
                  <a:lnTo>
                    <a:pt x="171" y="37"/>
                  </a:lnTo>
                  <a:lnTo>
                    <a:pt x="166" y="32"/>
                  </a:lnTo>
                  <a:lnTo>
                    <a:pt x="160" y="27"/>
                  </a:lnTo>
                  <a:lnTo>
                    <a:pt x="156" y="24"/>
                  </a:lnTo>
                  <a:lnTo>
                    <a:pt x="151" y="19"/>
                  </a:lnTo>
                  <a:lnTo>
                    <a:pt x="147" y="14"/>
                  </a:lnTo>
                  <a:lnTo>
                    <a:pt x="141" y="9"/>
                  </a:lnTo>
                  <a:lnTo>
                    <a:pt x="137" y="5"/>
                  </a:lnTo>
                  <a:lnTo>
                    <a:pt x="133" y="0"/>
                  </a:lnTo>
                  <a:lnTo>
                    <a:pt x="131" y="3"/>
                  </a:lnTo>
                  <a:lnTo>
                    <a:pt x="127" y="7"/>
                  </a:lnTo>
                  <a:lnTo>
                    <a:pt x="122" y="13"/>
                  </a:lnTo>
                  <a:lnTo>
                    <a:pt x="117" y="19"/>
                  </a:lnTo>
                  <a:lnTo>
                    <a:pt x="111" y="26"/>
                  </a:lnTo>
                  <a:lnTo>
                    <a:pt x="106" y="35"/>
                  </a:lnTo>
                  <a:lnTo>
                    <a:pt x="99" y="42"/>
                  </a:lnTo>
                  <a:lnTo>
                    <a:pt x="94" y="49"/>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3" name="Freeform 80"/>
            <p:cNvSpPr>
              <a:spLocks/>
            </p:cNvSpPr>
            <p:nvPr/>
          </p:nvSpPr>
          <p:spPr bwMode="auto">
            <a:xfrm>
              <a:off x="3584" y="1281"/>
              <a:ext cx="58" cy="51"/>
            </a:xfrm>
            <a:custGeom>
              <a:avLst/>
              <a:gdLst>
                <a:gd name="T0" fmla="*/ 136 w 230"/>
                <a:gd name="T1" fmla="*/ 49 h 258"/>
                <a:gd name="T2" fmla="*/ 117 w 230"/>
                <a:gd name="T3" fmla="*/ 72 h 258"/>
                <a:gd name="T4" fmla="*/ 103 w 230"/>
                <a:gd name="T5" fmla="*/ 94 h 258"/>
                <a:gd name="T6" fmla="*/ 94 w 230"/>
                <a:gd name="T7" fmla="*/ 116 h 258"/>
                <a:gd name="T8" fmla="*/ 83 w 230"/>
                <a:gd name="T9" fmla="*/ 151 h 258"/>
                <a:gd name="T10" fmla="*/ 71 w 230"/>
                <a:gd name="T11" fmla="*/ 188 h 258"/>
                <a:gd name="T12" fmla="*/ 60 w 230"/>
                <a:gd name="T13" fmla="*/ 217 h 258"/>
                <a:gd name="T14" fmla="*/ 41 w 230"/>
                <a:gd name="T15" fmla="*/ 235 h 258"/>
                <a:gd name="T16" fmla="*/ 19 w 230"/>
                <a:gd name="T17" fmla="*/ 250 h 258"/>
                <a:gd name="T18" fmla="*/ 2 w 230"/>
                <a:gd name="T19" fmla="*/ 257 h 258"/>
                <a:gd name="T20" fmla="*/ 2 w 230"/>
                <a:gd name="T21" fmla="*/ 258 h 258"/>
                <a:gd name="T22" fmla="*/ 15 w 230"/>
                <a:gd name="T23" fmla="*/ 255 h 258"/>
                <a:gd name="T24" fmla="*/ 36 w 230"/>
                <a:gd name="T25" fmla="*/ 251 h 258"/>
                <a:gd name="T26" fmla="*/ 58 w 230"/>
                <a:gd name="T27" fmla="*/ 245 h 258"/>
                <a:gd name="T28" fmla="*/ 74 w 230"/>
                <a:gd name="T29" fmla="*/ 235 h 258"/>
                <a:gd name="T30" fmla="*/ 85 w 230"/>
                <a:gd name="T31" fmla="*/ 212 h 258"/>
                <a:gd name="T32" fmla="*/ 97 w 230"/>
                <a:gd name="T33" fmla="*/ 181 h 258"/>
                <a:gd name="T34" fmla="*/ 110 w 230"/>
                <a:gd name="T35" fmla="*/ 147 h 258"/>
                <a:gd name="T36" fmla="*/ 123 w 230"/>
                <a:gd name="T37" fmla="*/ 117 h 258"/>
                <a:gd name="T38" fmla="*/ 139 w 230"/>
                <a:gd name="T39" fmla="*/ 94 h 258"/>
                <a:gd name="T40" fmla="*/ 155 w 230"/>
                <a:gd name="T41" fmla="*/ 78 h 258"/>
                <a:gd name="T42" fmla="*/ 173 w 230"/>
                <a:gd name="T43" fmla="*/ 62 h 258"/>
                <a:gd name="T44" fmla="*/ 191 w 230"/>
                <a:gd name="T45" fmla="*/ 51 h 258"/>
                <a:gd name="T46" fmla="*/ 204 w 230"/>
                <a:gd name="T47" fmla="*/ 46 h 258"/>
                <a:gd name="T48" fmla="*/ 215 w 230"/>
                <a:gd name="T49" fmla="*/ 46 h 258"/>
                <a:gd name="T50" fmla="*/ 226 w 230"/>
                <a:gd name="T51" fmla="*/ 49 h 258"/>
                <a:gd name="T52" fmla="*/ 222 w 230"/>
                <a:gd name="T53" fmla="*/ 38 h 258"/>
                <a:gd name="T54" fmla="*/ 206 w 230"/>
                <a:gd name="T55" fmla="*/ 12 h 258"/>
                <a:gd name="T56" fmla="*/ 197 w 230"/>
                <a:gd name="T57" fmla="*/ 2 h 258"/>
                <a:gd name="T58" fmla="*/ 188 w 230"/>
                <a:gd name="T59" fmla="*/ 9 h 258"/>
                <a:gd name="T60" fmla="*/ 173 w 230"/>
                <a:gd name="T61" fmla="*/ 19 h 258"/>
                <a:gd name="T62" fmla="*/ 156 w 230"/>
                <a:gd name="T63" fmla="*/ 3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258">
                  <a:moveTo>
                    <a:pt x="149" y="38"/>
                  </a:moveTo>
                  <a:lnTo>
                    <a:pt x="136" y="49"/>
                  </a:lnTo>
                  <a:lnTo>
                    <a:pt x="126" y="61"/>
                  </a:lnTo>
                  <a:lnTo>
                    <a:pt x="117" y="72"/>
                  </a:lnTo>
                  <a:lnTo>
                    <a:pt x="110" y="84"/>
                  </a:lnTo>
                  <a:lnTo>
                    <a:pt x="103" y="94"/>
                  </a:lnTo>
                  <a:lnTo>
                    <a:pt x="98" y="106"/>
                  </a:lnTo>
                  <a:lnTo>
                    <a:pt x="94" y="116"/>
                  </a:lnTo>
                  <a:lnTo>
                    <a:pt x="90" y="127"/>
                  </a:lnTo>
                  <a:lnTo>
                    <a:pt x="83" y="151"/>
                  </a:lnTo>
                  <a:lnTo>
                    <a:pt x="77" y="170"/>
                  </a:lnTo>
                  <a:lnTo>
                    <a:pt x="71" y="188"/>
                  </a:lnTo>
                  <a:lnTo>
                    <a:pt x="65" y="208"/>
                  </a:lnTo>
                  <a:lnTo>
                    <a:pt x="60" y="217"/>
                  </a:lnTo>
                  <a:lnTo>
                    <a:pt x="51" y="227"/>
                  </a:lnTo>
                  <a:lnTo>
                    <a:pt x="41" y="235"/>
                  </a:lnTo>
                  <a:lnTo>
                    <a:pt x="29" y="243"/>
                  </a:lnTo>
                  <a:lnTo>
                    <a:pt x="19" y="250"/>
                  </a:lnTo>
                  <a:lnTo>
                    <a:pt x="9" y="255"/>
                  </a:lnTo>
                  <a:lnTo>
                    <a:pt x="2" y="257"/>
                  </a:lnTo>
                  <a:lnTo>
                    <a:pt x="0" y="258"/>
                  </a:lnTo>
                  <a:lnTo>
                    <a:pt x="2" y="258"/>
                  </a:lnTo>
                  <a:lnTo>
                    <a:pt x="7" y="257"/>
                  </a:lnTo>
                  <a:lnTo>
                    <a:pt x="15" y="255"/>
                  </a:lnTo>
                  <a:lnTo>
                    <a:pt x="25" y="253"/>
                  </a:lnTo>
                  <a:lnTo>
                    <a:pt x="36" y="251"/>
                  </a:lnTo>
                  <a:lnTo>
                    <a:pt x="47" y="247"/>
                  </a:lnTo>
                  <a:lnTo>
                    <a:pt x="58" y="245"/>
                  </a:lnTo>
                  <a:lnTo>
                    <a:pt x="66" y="241"/>
                  </a:lnTo>
                  <a:lnTo>
                    <a:pt x="74" y="235"/>
                  </a:lnTo>
                  <a:lnTo>
                    <a:pt x="80" y="226"/>
                  </a:lnTo>
                  <a:lnTo>
                    <a:pt x="85" y="212"/>
                  </a:lnTo>
                  <a:lnTo>
                    <a:pt x="92" y="197"/>
                  </a:lnTo>
                  <a:lnTo>
                    <a:pt x="97" y="181"/>
                  </a:lnTo>
                  <a:lnTo>
                    <a:pt x="103" y="163"/>
                  </a:lnTo>
                  <a:lnTo>
                    <a:pt x="110" y="147"/>
                  </a:lnTo>
                  <a:lnTo>
                    <a:pt x="116" y="132"/>
                  </a:lnTo>
                  <a:lnTo>
                    <a:pt x="123" y="117"/>
                  </a:lnTo>
                  <a:lnTo>
                    <a:pt x="132" y="105"/>
                  </a:lnTo>
                  <a:lnTo>
                    <a:pt x="139" y="94"/>
                  </a:lnTo>
                  <a:lnTo>
                    <a:pt x="146" y="86"/>
                  </a:lnTo>
                  <a:lnTo>
                    <a:pt x="155" y="78"/>
                  </a:lnTo>
                  <a:lnTo>
                    <a:pt x="163" y="69"/>
                  </a:lnTo>
                  <a:lnTo>
                    <a:pt x="173" y="62"/>
                  </a:lnTo>
                  <a:lnTo>
                    <a:pt x="183" y="55"/>
                  </a:lnTo>
                  <a:lnTo>
                    <a:pt x="191" y="51"/>
                  </a:lnTo>
                  <a:lnTo>
                    <a:pt x="197" y="47"/>
                  </a:lnTo>
                  <a:lnTo>
                    <a:pt x="204" y="46"/>
                  </a:lnTo>
                  <a:lnTo>
                    <a:pt x="210" y="45"/>
                  </a:lnTo>
                  <a:lnTo>
                    <a:pt x="215" y="46"/>
                  </a:lnTo>
                  <a:lnTo>
                    <a:pt x="220" y="46"/>
                  </a:lnTo>
                  <a:lnTo>
                    <a:pt x="226" y="49"/>
                  </a:lnTo>
                  <a:lnTo>
                    <a:pt x="230" y="50"/>
                  </a:lnTo>
                  <a:lnTo>
                    <a:pt x="222" y="38"/>
                  </a:lnTo>
                  <a:lnTo>
                    <a:pt x="213" y="26"/>
                  </a:lnTo>
                  <a:lnTo>
                    <a:pt x="206" y="12"/>
                  </a:lnTo>
                  <a:lnTo>
                    <a:pt x="199" y="0"/>
                  </a:lnTo>
                  <a:lnTo>
                    <a:pt x="197" y="2"/>
                  </a:lnTo>
                  <a:lnTo>
                    <a:pt x="193" y="4"/>
                  </a:lnTo>
                  <a:lnTo>
                    <a:pt x="188" y="9"/>
                  </a:lnTo>
                  <a:lnTo>
                    <a:pt x="180" y="14"/>
                  </a:lnTo>
                  <a:lnTo>
                    <a:pt x="173" y="19"/>
                  </a:lnTo>
                  <a:lnTo>
                    <a:pt x="164" y="25"/>
                  </a:lnTo>
                  <a:lnTo>
                    <a:pt x="156" y="32"/>
                  </a:lnTo>
                  <a:lnTo>
                    <a:pt x="149" y="38"/>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4" name="Freeform 81"/>
            <p:cNvSpPr>
              <a:spLocks/>
            </p:cNvSpPr>
            <p:nvPr/>
          </p:nvSpPr>
          <p:spPr bwMode="auto">
            <a:xfrm>
              <a:off x="3564" y="1259"/>
              <a:ext cx="63" cy="43"/>
            </a:xfrm>
            <a:custGeom>
              <a:avLst/>
              <a:gdLst>
                <a:gd name="T0" fmla="*/ 166 w 253"/>
                <a:gd name="T1" fmla="*/ 34 h 214"/>
                <a:gd name="T2" fmla="*/ 144 w 253"/>
                <a:gd name="T3" fmla="*/ 53 h 214"/>
                <a:gd name="T4" fmla="*/ 127 w 253"/>
                <a:gd name="T5" fmla="*/ 72 h 214"/>
                <a:gd name="T6" fmla="*/ 114 w 253"/>
                <a:gd name="T7" fmla="*/ 93 h 214"/>
                <a:gd name="T8" fmla="*/ 103 w 253"/>
                <a:gd name="T9" fmla="*/ 114 h 214"/>
                <a:gd name="T10" fmla="*/ 93 w 253"/>
                <a:gd name="T11" fmla="*/ 135 h 214"/>
                <a:gd name="T12" fmla="*/ 85 w 253"/>
                <a:gd name="T13" fmla="*/ 152 h 214"/>
                <a:gd name="T14" fmla="*/ 76 w 253"/>
                <a:gd name="T15" fmla="*/ 167 h 214"/>
                <a:gd name="T16" fmla="*/ 66 w 253"/>
                <a:gd name="T17" fmla="*/ 185 h 214"/>
                <a:gd name="T18" fmla="*/ 44 w 253"/>
                <a:gd name="T19" fmla="*/ 200 h 214"/>
                <a:gd name="T20" fmla="*/ 19 w 253"/>
                <a:gd name="T21" fmla="*/ 208 h 214"/>
                <a:gd name="T22" fmla="*/ 2 w 253"/>
                <a:gd name="T23" fmla="*/ 213 h 214"/>
                <a:gd name="T24" fmla="*/ 2 w 253"/>
                <a:gd name="T25" fmla="*/ 214 h 214"/>
                <a:gd name="T26" fmla="*/ 16 w 253"/>
                <a:gd name="T27" fmla="*/ 214 h 214"/>
                <a:gd name="T28" fmla="*/ 37 w 253"/>
                <a:gd name="T29" fmla="*/ 213 h 214"/>
                <a:gd name="T30" fmla="*/ 58 w 253"/>
                <a:gd name="T31" fmla="*/ 211 h 214"/>
                <a:gd name="T32" fmla="*/ 75 w 253"/>
                <a:gd name="T33" fmla="*/ 206 h 214"/>
                <a:gd name="T34" fmla="*/ 91 w 253"/>
                <a:gd name="T35" fmla="*/ 185 h 214"/>
                <a:gd name="T36" fmla="*/ 108 w 253"/>
                <a:gd name="T37" fmla="*/ 156 h 214"/>
                <a:gd name="T38" fmla="*/ 125 w 253"/>
                <a:gd name="T39" fmla="*/ 125 h 214"/>
                <a:gd name="T40" fmla="*/ 143 w 253"/>
                <a:gd name="T41" fmla="*/ 100 h 214"/>
                <a:gd name="T42" fmla="*/ 162 w 253"/>
                <a:gd name="T43" fmla="*/ 81 h 214"/>
                <a:gd name="T44" fmla="*/ 180 w 253"/>
                <a:gd name="T45" fmla="*/ 65 h 214"/>
                <a:gd name="T46" fmla="*/ 201 w 253"/>
                <a:gd name="T47" fmla="*/ 54 h 214"/>
                <a:gd name="T48" fmla="*/ 218 w 253"/>
                <a:gd name="T49" fmla="*/ 46 h 214"/>
                <a:gd name="T50" fmla="*/ 230 w 253"/>
                <a:gd name="T51" fmla="*/ 44 h 214"/>
                <a:gd name="T52" fmla="*/ 240 w 253"/>
                <a:gd name="T53" fmla="*/ 44 h 214"/>
                <a:gd name="T54" fmla="*/ 249 w 253"/>
                <a:gd name="T55" fmla="*/ 48 h 214"/>
                <a:gd name="T56" fmla="*/ 249 w 253"/>
                <a:gd name="T57" fmla="*/ 37 h 214"/>
                <a:gd name="T58" fmla="*/ 240 w 253"/>
                <a:gd name="T59" fmla="*/ 12 h 214"/>
                <a:gd name="T60" fmla="*/ 232 w 253"/>
                <a:gd name="T61" fmla="*/ 1 h 214"/>
                <a:gd name="T62" fmla="*/ 219 w 253"/>
                <a:gd name="T63" fmla="*/ 7 h 214"/>
                <a:gd name="T64" fmla="*/ 203 w 253"/>
                <a:gd name="T65" fmla="*/ 13 h 214"/>
                <a:gd name="T66" fmla="*/ 187 w 253"/>
                <a:gd name="T67" fmla="*/ 2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14">
                  <a:moveTo>
                    <a:pt x="180" y="25"/>
                  </a:moveTo>
                  <a:lnTo>
                    <a:pt x="166" y="34"/>
                  </a:lnTo>
                  <a:lnTo>
                    <a:pt x="155" y="43"/>
                  </a:lnTo>
                  <a:lnTo>
                    <a:pt x="144" y="53"/>
                  </a:lnTo>
                  <a:lnTo>
                    <a:pt x="136" y="62"/>
                  </a:lnTo>
                  <a:lnTo>
                    <a:pt x="127" y="72"/>
                  </a:lnTo>
                  <a:lnTo>
                    <a:pt x="120" y="83"/>
                  </a:lnTo>
                  <a:lnTo>
                    <a:pt x="114" y="93"/>
                  </a:lnTo>
                  <a:lnTo>
                    <a:pt x="109" y="102"/>
                  </a:lnTo>
                  <a:lnTo>
                    <a:pt x="103" y="114"/>
                  </a:lnTo>
                  <a:lnTo>
                    <a:pt x="97" y="125"/>
                  </a:lnTo>
                  <a:lnTo>
                    <a:pt x="93" y="135"/>
                  </a:lnTo>
                  <a:lnTo>
                    <a:pt x="89" y="143"/>
                  </a:lnTo>
                  <a:lnTo>
                    <a:pt x="85" y="152"/>
                  </a:lnTo>
                  <a:lnTo>
                    <a:pt x="81" y="160"/>
                  </a:lnTo>
                  <a:lnTo>
                    <a:pt x="76" y="167"/>
                  </a:lnTo>
                  <a:lnTo>
                    <a:pt x="72" y="177"/>
                  </a:lnTo>
                  <a:lnTo>
                    <a:pt x="66" y="185"/>
                  </a:lnTo>
                  <a:lnTo>
                    <a:pt x="55" y="193"/>
                  </a:lnTo>
                  <a:lnTo>
                    <a:pt x="44" y="200"/>
                  </a:lnTo>
                  <a:lnTo>
                    <a:pt x="32" y="205"/>
                  </a:lnTo>
                  <a:lnTo>
                    <a:pt x="19" y="208"/>
                  </a:lnTo>
                  <a:lnTo>
                    <a:pt x="10" y="212"/>
                  </a:lnTo>
                  <a:lnTo>
                    <a:pt x="2" y="213"/>
                  </a:lnTo>
                  <a:lnTo>
                    <a:pt x="0" y="214"/>
                  </a:lnTo>
                  <a:lnTo>
                    <a:pt x="2" y="214"/>
                  </a:lnTo>
                  <a:lnTo>
                    <a:pt x="8" y="214"/>
                  </a:lnTo>
                  <a:lnTo>
                    <a:pt x="16" y="214"/>
                  </a:lnTo>
                  <a:lnTo>
                    <a:pt x="26" y="213"/>
                  </a:lnTo>
                  <a:lnTo>
                    <a:pt x="37" y="213"/>
                  </a:lnTo>
                  <a:lnTo>
                    <a:pt x="48" y="212"/>
                  </a:lnTo>
                  <a:lnTo>
                    <a:pt x="58" y="211"/>
                  </a:lnTo>
                  <a:lnTo>
                    <a:pt x="68" y="209"/>
                  </a:lnTo>
                  <a:lnTo>
                    <a:pt x="75" y="206"/>
                  </a:lnTo>
                  <a:lnTo>
                    <a:pt x="84" y="197"/>
                  </a:lnTo>
                  <a:lnTo>
                    <a:pt x="91" y="185"/>
                  </a:lnTo>
                  <a:lnTo>
                    <a:pt x="100" y="172"/>
                  </a:lnTo>
                  <a:lnTo>
                    <a:pt x="108" y="156"/>
                  </a:lnTo>
                  <a:lnTo>
                    <a:pt x="115" y="141"/>
                  </a:lnTo>
                  <a:lnTo>
                    <a:pt x="125" y="125"/>
                  </a:lnTo>
                  <a:lnTo>
                    <a:pt x="133" y="112"/>
                  </a:lnTo>
                  <a:lnTo>
                    <a:pt x="143" y="100"/>
                  </a:lnTo>
                  <a:lnTo>
                    <a:pt x="152" y="89"/>
                  </a:lnTo>
                  <a:lnTo>
                    <a:pt x="162" y="81"/>
                  </a:lnTo>
                  <a:lnTo>
                    <a:pt x="171" y="72"/>
                  </a:lnTo>
                  <a:lnTo>
                    <a:pt x="180" y="65"/>
                  </a:lnTo>
                  <a:lnTo>
                    <a:pt x="190" y="59"/>
                  </a:lnTo>
                  <a:lnTo>
                    <a:pt x="201" y="54"/>
                  </a:lnTo>
                  <a:lnTo>
                    <a:pt x="212" y="48"/>
                  </a:lnTo>
                  <a:lnTo>
                    <a:pt x="218" y="46"/>
                  </a:lnTo>
                  <a:lnTo>
                    <a:pt x="224" y="44"/>
                  </a:lnTo>
                  <a:lnTo>
                    <a:pt x="230" y="44"/>
                  </a:lnTo>
                  <a:lnTo>
                    <a:pt x="235" y="44"/>
                  </a:lnTo>
                  <a:lnTo>
                    <a:pt x="240" y="44"/>
                  </a:lnTo>
                  <a:lnTo>
                    <a:pt x="244" y="46"/>
                  </a:lnTo>
                  <a:lnTo>
                    <a:pt x="249" y="48"/>
                  </a:lnTo>
                  <a:lnTo>
                    <a:pt x="253" y="49"/>
                  </a:lnTo>
                  <a:lnTo>
                    <a:pt x="249" y="37"/>
                  </a:lnTo>
                  <a:lnTo>
                    <a:pt x="244" y="25"/>
                  </a:lnTo>
                  <a:lnTo>
                    <a:pt x="240" y="12"/>
                  </a:lnTo>
                  <a:lnTo>
                    <a:pt x="236" y="0"/>
                  </a:lnTo>
                  <a:lnTo>
                    <a:pt x="232" y="1"/>
                  </a:lnTo>
                  <a:lnTo>
                    <a:pt x="225" y="3"/>
                  </a:lnTo>
                  <a:lnTo>
                    <a:pt x="219" y="7"/>
                  </a:lnTo>
                  <a:lnTo>
                    <a:pt x="212" y="9"/>
                  </a:lnTo>
                  <a:lnTo>
                    <a:pt x="203" y="13"/>
                  </a:lnTo>
                  <a:lnTo>
                    <a:pt x="196" y="17"/>
                  </a:lnTo>
                  <a:lnTo>
                    <a:pt x="187" y="22"/>
                  </a:lnTo>
                  <a:lnTo>
                    <a:pt x="180" y="2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5" name="Freeform 82"/>
            <p:cNvSpPr>
              <a:spLocks/>
            </p:cNvSpPr>
            <p:nvPr/>
          </p:nvSpPr>
          <p:spPr bwMode="auto">
            <a:xfrm>
              <a:off x="3549" y="1235"/>
              <a:ext cx="71" cy="33"/>
            </a:xfrm>
            <a:custGeom>
              <a:avLst/>
              <a:gdLst>
                <a:gd name="T0" fmla="*/ 197 w 283"/>
                <a:gd name="T1" fmla="*/ 20 h 167"/>
                <a:gd name="T2" fmla="*/ 171 w 283"/>
                <a:gd name="T3" fmla="*/ 33 h 167"/>
                <a:gd name="T4" fmla="*/ 150 w 283"/>
                <a:gd name="T5" fmla="*/ 47 h 167"/>
                <a:gd name="T6" fmla="*/ 134 w 283"/>
                <a:gd name="T7" fmla="*/ 64 h 167"/>
                <a:gd name="T8" fmla="*/ 119 w 283"/>
                <a:gd name="T9" fmla="*/ 82 h 167"/>
                <a:gd name="T10" fmla="*/ 106 w 283"/>
                <a:gd name="T11" fmla="*/ 99 h 167"/>
                <a:gd name="T12" fmla="*/ 94 w 283"/>
                <a:gd name="T13" fmla="*/ 114 h 167"/>
                <a:gd name="T14" fmla="*/ 83 w 283"/>
                <a:gd name="T15" fmla="*/ 128 h 167"/>
                <a:gd name="T16" fmla="*/ 69 w 283"/>
                <a:gd name="T17" fmla="*/ 143 h 167"/>
                <a:gd name="T18" fmla="*/ 45 w 283"/>
                <a:gd name="T19" fmla="*/ 150 h 167"/>
                <a:gd name="T20" fmla="*/ 20 w 283"/>
                <a:gd name="T21" fmla="*/ 153 h 167"/>
                <a:gd name="T22" fmla="*/ 2 w 283"/>
                <a:gd name="T23" fmla="*/ 153 h 167"/>
                <a:gd name="T24" fmla="*/ 2 w 283"/>
                <a:gd name="T25" fmla="*/ 153 h 167"/>
                <a:gd name="T26" fmla="*/ 15 w 283"/>
                <a:gd name="T27" fmla="*/ 157 h 167"/>
                <a:gd name="T28" fmla="*/ 36 w 283"/>
                <a:gd name="T29" fmla="*/ 162 h 167"/>
                <a:gd name="T30" fmla="*/ 57 w 283"/>
                <a:gd name="T31" fmla="*/ 165 h 167"/>
                <a:gd name="T32" fmla="*/ 74 w 283"/>
                <a:gd name="T33" fmla="*/ 164 h 167"/>
                <a:gd name="T34" fmla="*/ 94 w 283"/>
                <a:gd name="T35" fmla="*/ 149 h 167"/>
                <a:gd name="T36" fmla="*/ 115 w 283"/>
                <a:gd name="T37" fmla="*/ 124 h 167"/>
                <a:gd name="T38" fmla="*/ 137 w 283"/>
                <a:gd name="T39" fmla="*/ 98 h 167"/>
                <a:gd name="T40" fmla="*/ 161 w 283"/>
                <a:gd name="T41" fmla="*/ 77 h 167"/>
                <a:gd name="T42" fmla="*/ 183 w 283"/>
                <a:gd name="T43" fmla="*/ 63 h 167"/>
                <a:gd name="T44" fmla="*/ 204 w 283"/>
                <a:gd name="T45" fmla="*/ 55 h 167"/>
                <a:gd name="T46" fmla="*/ 226 w 283"/>
                <a:gd name="T47" fmla="*/ 49 h 167"/>
                <a:gd name="T48" fmla="*/ 246 w 283"/>
                <a:gd name="T49" fmla="*/ 45 h 167"/>
                <a:gd name="T50" fmla="*/ 260 w 283"/>
                <a:gd name="T51" fmla="*/ 47 h 167"/>
                <a:gd name="T52" fmla="*/ 272 w 283"/>
                <a:gd name="T53" fmla="*/ 52 h 167"/>
                <a:gd name="T54" fmla="*/ 280 w 283"/>
                <a:gd name="T55" fmla="*/ 59 h 167"/>
                <a:gd name="T56" fmla="*/ 281 w 283"/>
                <a:gd name="T57" fmla="*/ 47 h 167"/>
                <a:gd name="T58" fmla="*/ 278 w 283"/>
                <a:gd name="T59" fmla="*/ 16 h 167"/>
                <a:gd name="T60" fmla="*/ 272 w 283"/>
                <a:gd name="T61" fmla="*/ 2 h 167"/>
                <a:gd name="T62" fmla="*/ 257 w 283"/>
                <a:gd name="T63" fmla="*/ 5 h 167"/>
                <a:gd name="T64" fmla="*/ 238 w 283"/>
                <a:gd name="T65" fmla="*/ 9 h 167"/>
                <a:gd name="T66" fmla="*/ 220 w 283"/>
                <a:gd name="T67"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167">
                  <a:moveTo>
                    <a:pt x="211" y="15"/>
                  </a:moveTo>
                  <a:lnTo>
                    <a:pt x="197" y="20"/>
                  </a:lnTo>
                  <a:lnTo>
                    <a:pt x="183" y="26"/>
                  </a:lnTo>
                  <a:lnTo>
                    <a:pt x="171" y="33"/>
                  </a:lnTo>
                  <a:lnTo>
                    <a:pt x="161" y="40"/>
                  </a:lnTo>
                  <a:lnTo>
                    <a:pt x="150" y="47"/>
                  </a:lnTo>
                  <a:lnTo>
                    <a:pt x="142" y="56"/>
                  </a:lnTo>
                  <a:lnTo>
                    <a:pt x="134" y="64"/>
                  </a:lnTo>
                  <a:lnTo>
                    <a:pt x="128" y="71"/>
                  </a:lnTo>
                  <a:lnTo>
                    <a:pt x="119" y="82"/>
                  </a:lnTo>
                  <a:lnTo>
                    <a:pt x="112" y="91"/>
                  </a:lnTo>
                  <a:lnTo>
                    <a:pt x="106" y="99"/>
                  </a:lnTo>
                  <a:lnTo>
                    <a:pt x="99" y="106"/>
                  </a:lnTo>
                  <a:lnTo>
                    <a:pt x="94" y="114"/>
                  </a:lnTo>
                  <a:lnTo>
                    <a:pt x="89" y="121"/>
                  </a:lnTo>
                  <a:lnTo>
                    <a:pt x="83" y="128"/>
                  </a:lnTo>
                  <a:lnTo>
                    <a:pt x="77" y="135"/>
                  </a:lnTo>
                  <a:lnTo>
                    <a:pt x="69" y="143"/>
                  </a:lnTo>
                  <a:lnTo>
                    <a:pt x="58" y="147"/>
                  </a:lnTo>
                  <a:lnTo>
                    <a:pt x="45" y="150"/>
                  </a:lnTo>
                  <a:lnTo>
                    <a:pt x="33" y="152"/>
                  </a:lnTo>
                  <a:lnTo>
                    <a:pt x="20" y="153"/>
                  </a:lnTo>
                  <a:lnTo>
                    <a:pt x="10" y="153"/>
                  </a:lnTo>
                  <a:lnTo>
                    <a:pt x="2" y="153"/>
                  </a:lnTo>
                  <a:lnTo>
                    <a:pt x="0" y="153"/>
                  </a:lnTo>
                  <a:lnTo>
                    <a:pt x="2" y="153"/>
                  </a:lnTo>
                  <a:lnTo>
                    <a:pt x="7" y="155"/>
                  </a:lnTo>
                  <a:lnTo>
                    <a:pt x="15" y="157"/>
                  </a:lnTo>
                  <a:lnTo>
                    <a:pt x="25" y="159"/>
                  </a:lnTo>
                  <a:lnTo>
                    <a:pt x="36" y="162"/>
                  </a:lnTo>
                  <a:lnTo>
                    <a:pt x="46" y="163"/>
                  </a:lnTo>
                  <a:lnTo>
                    <a:pt x="57" y="165"/>
                  </a:lnTo>
                  <a:lnTo>
                    <a:pt x="66" y="167"/>
                  </a:lnTo>
                  <a:lnTo>
                    <a:pt x="74" y="164"/>
                  </a:lnTo>
                  <a:lnTo>
                    <a:pt x="83" y="158"/>
                  </a:lnTo>
                  <a:lnTo>
                    <a:pt x="94" y="149"/>
                  </a:lnTo>
                  <a:lnTo>
                    <a:pt x="105" y="138"/>
                  </a:lnTo>
                  <a:lnTo>
                    <a:pt x="115" y="124"/>
                  </a:lnTo>
                  <a:lnTo>
                    <a:pt x="126" y="111"/>
                  </a:lnTo>
                  <a:lnTo>
                    <a:pt x="137" y="98"/>
                  </a:lnTo>
                  <a:lnTo>
                    <a:pt x="149" y="87"/>
                  </a:lnTo>
                  <a:lnTo>
                    <a:pt x="161" y="77"/>
                  </a:lnTo>
                  <a:lnTo>
                    <a:pt x="172" y="70"/>
                  </a:lnTo>
                  <a:lnTo>
                    <a:pt x="183" y="63"/>
                  </a:lnTo>
                  <a:lnTo>
                    <a:pt x="193" y="58"/>
                  </a:lnTo>
                  <a:lnTo>
                    <a:pt x="204" y="55"/>
                  </a:lnTo>
                  <a:lnTo>
                    <a:pt x="215" y="51"/>
                  </a:lnTo>
                  <a:lnTo>
                    <a:pt x="226" y="49"/>
                  </a:lnTo>
                  <a:lnTo>
                    <a:pt x="238" y="46"/>
                  </a:lnTo>
                  <a:lnTo>
                    <a:pt x="246" y="45"/>
                  </a:lnTo>
                  <a:lnTo>
                    <a:pt x="254" y="46"/>
                  </a:lnTo>
                  <a:lnTo>
                    <a:pt x="260" y="47"/>
                  </a:lnTo>
                  <a:lnTo>
                    <a:pt x="266" y="50"/>
                  </a:lnTo>
                  <a:lnTo>
                    <a:pt x="272" y="52"/>
                  </a:lnTo>
                  <a:lnTo>
                    <a:pt x="276" y="56"/>
                  </a:lnTo>
                  <a:lnTo>
                    <a:pt x="280" y="59"/>
                  </a:lnTo>
                  <a:lnTo>
                    <a:pt x="283" y="62"/>
                  </a:lnTo>
                  <a:lnTo>
                    <a:pt x="281" y="47"/>
                  </a:lnTo>
                  <a:lnTo>
                    <a:pt x="279" y="32"/>
                  </a:lnTo>
                  <a:lnTo>
                    <a:pt x="278" y="16"/>
                  </a:lnTo>
                  <a:lnTo>
                    <a:pt x="277" y="0"/>
                  </a:lnTo>
                  <a:lnTo>
                    <a:pt x="272" y="2"/>
                  </a:lnTo>
                  <a:lnTo>
                    <a:pt x="264" y="3"/>
                  </a:lnTo>
                  <a:lnTo>
                    <a:pt x="257" y="5"/>
                  </a:lnTo>
                  <a:lnTo>
                    <a:pt x="247" y="6"/>
                  </a:lnTo>
                  <a:lnTo>
                    <a:pt x="238" y="9"/>
                  </a:lnTo>
                  <a:lnTo>
                    <a:pt x="228" y="11"/>
                  </a:lnTo>
                  <a:lnTo>
                    <a:pt x="220" y="12"/>
                  </a:lnTo>
                  <a:lnTo>
                    <a:pt x="211" y="15"/>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6" name="Freeform 83"/>
            <p:cNvSpPr>
              <a:spLocks/>
            </p:cNvSpPr>
            <p:nvPr/>
          </p:nvSpPr>
          <p:spPr bwMode="auto">
            <a:xfrm>
              <a:off x="3549" y="1192"/>
              <a:ext cx="71" cy="33"/>
            </a:xfrm>
            <a:custGeom>
              <a:avLst/>
              <a:gdLst>
                <a:gd name="T0" fmla="*/ 226 w 282"/>
                <a:gd name="T1" fmla="*/ 119 h 165"/>
                <a:gd name="T2" fmla="*/ 204 w 282"/>
                <a:gd name="T3" fmla="*/ 113 h 165"/>
                <a:gd name="T4" fmla="*/ 184 w 282"/>
                <a:gd name="T5" fmla="*/ 104 h 165"/>
                <a:gd name="T6" fmla="*/ 162 w 282"/>
                <a:gd name="T7" fmla="*/ 89 h 165"/>
                <a:gd name="T8" fmla="*/ 138 w 282"/>
                <a:gd name="T9" fmla="*/ 69 h 165"/>
                <a:gd name="T10" fmla="*/ 116 w 282"/>
                <a:gd name="T11" fmla="*/ 42 h 165"/>
                <a:gd name="T12" fmla="*/ 95 w 282"/>
                <a:gd name="T13" fmla="*/ 18 h 165"/>
                <a:gd name="T14" fmla="*/ 75 w 282"/>
                <a:gd name="T15" fmla="*/ 3 h 165"/>
                <a:gd name="T16" fmla="*/ 57 w 282"/>
                <a:gd name="T17" fmla="*/ 1 h 165"/>
                <a:gd name="T18" fmla="*/ 36 w 282"/>
                <a:gd name="T19" fmla="*/ 5 h 165"/>
                <a:gd name="T20" fmla="*/ 15 w 282"/>
                <a:gd name="T21" fmla="*/ 10 h 165"/>
                <a:gd name="T22" fmla="*/ 2 w 282"/>
                <a:gd name="T23" fmla="*/ 13 h 165"/>
                <a:gd name="T24" fmla="*/ 2 w 282"/>
                <a:gd name="T25" fmla="*/ 13 h 165"/>
                <a:gd name="T26" fmla="*/ 20 w 282"/>
                <a:gd name="T27" fmla="*/ 13 h 165"/>
                <a:gd name="T28" fmla="*/ 45 w 282"/>
                <a:gd name="T29" fmla="*/ 17 h 165"/>
                <a:gd name="T30" fmla="*/ 69 w 282"/>
                <a:gd name="T31" fmla="*/ 24 h 165"/>
                <a:gd name="T32" fmla="*/ 83 w 282"/>
                <a:gd name="T33" fmla="*/ 39 h 165"/>
                <a:gd name="T34" fmla="*/ 94 w 282"/>
                <a:gd name="T35" fmla="*/ 53 h 165"/>
                <a:gd name="T36" fmla="*/ 106 w 282"/>
                <a:gd name="T37" fmla="*/ 68 h 165"/>
                <a:gd name="T38" fmla="*/ 119 w 282"/>
                <a:gd name="T39" fmla="*/ 85 h 165"/>
                <a:gd name="T40" fmla="*/ 134 w 282"/>
                <a:gd name="T41" fmla="*/ 104 h 165"/>
                <a:gd name="T42" fmla="*/ 151 w 282"/>
                <a:gd name="T43" fmla="*/ 119 h 165"/>
                <a:gd name="T44" fmla="*/ 171 w 282"/>
                <a:gd name="T45" fmla="*/ 135 h 165"/>
                <a:gd name="T46" fmla="*/ 198 w 282"/>
                <a:gd name="T47" fmla="*/ 148 h 165"/>
                <a:gd name="T48" fmla="*/ 220 w 282"/>
                <a:gd name="T49" fmla="*/ 154 h 165"/>
                <a:gd name="T50" fmla="*/ 238 w 282"/>
                <a:gd name="T51" fmla="*/ 158 h 165"/>
                <a:gd name="T52" fmla="*/ 256 w 282"/>
                <a:gd name="T53" fmla="*/ 162 h 165"/>
                <a:gd name="T54" fmla="*/ 272 w 282"/>
                <a:gd name="T55" fmla="*/ 164 h 165"/>
                <a:gd name="T56" fmla="*/ 277 w 282"/>
                <a:gd name="T57" fmla="*/ 150 h 165"/>
                <a:gd name="T58" fmla="*/ 280 w 282"/>
                <a:gd name="T59" fmla="*/ 121 h 165"/>
                <a:gd name="T60" fmla="*/ 279 w 282"/>
                <a:gd name="T61" fmla="*/ 110 h 165"/>
                <a:gd name="T62" fmla="*/ 269 w 282"/>
                <a:gd name="T63" fmla="*/ 116 h 165"/>
                <a:gd name="T64" fmla="*/ 259 w 282"/>
                <a:gd name="T65" fmla="*/ 121 h 165"/>
                <a:gd name="T66" fmla="*/ 245 w 282"/>
                <a:gd name="T67" fmla="*/ 1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165">
                  <a:moveTo>
                    <a:pt x="238" y="122"/>
                  </a:moveTo>
                  <a:lnTo>
                    <a:pt x="226" y="119"/>
                  </a:lnTo>
                  <a:lnTo>
                    <a:pt x="216" y="117"/>
                  </a:lnTo>
                  <a:lnTo>
                    <a:pt x="204" y="113"/>
                  </a:lnTo>
                  <a:lnTo>
                    <a:pt x="194" y="110"/>
                  </a:lnTo>
                  <a:lnTo>
                    <a:pt x="184" y="104"/>
                  </a:lnTo>
                  <a:lnTo>
                    <a:pt x="172" y="98"/>
                  </a:lnTo>
                  <a:lnTo>
                    <a:pt x="162" y="89"/>
                  </a:lnTo>
                  <a:lnTo>
                    <a:pt x="150" y="80"/>
                  </a:lnTo>
                  <a:lnTo>
                    <a:pt x="138" y="69"/>
                  </a:lnTo>
                  <a:lnTo>
                    <a:pt x="127" y="56"/>
                  </a:lnTo>
                  <a:lnTo>
                    <a:pt x="116" y="42"/>
                  </a:lnTo>
                  <a:lnTo>
                    <a:pt x="106" y="29"/>
                  </a:lnTo>
                  <a:lnTo>
                    <a:pt x="95" y="18"/>
                  </a:lnTo>
                  <a:lnTo>
                    <a:pt x="85" y="9"/>
                  </a:lnTo>
                  <a:lnTo>
                    <a:pt x="75" y="3"/>
                  </a:lnTo>
                  <a:lnTo>
                    <a:pt x="67" y="0"/>
                  </a:lnTo>
                  <a:lnTo>
                    <a:pt x="57" y="1"/>
                  </a:lnTo>
                  <a:lnTo>
                    <a:pt x="46" y="4"/>
                  </a:lnTo>
                  <a:lnTo>
                    <a:pt x="36" y="5"/>
                  </a:lnTo>
                  <a:lnTo>
                    <a:pt x="25" y="7"/>
                  </a:lnTo>
                  <a:lnTo>
                    <a:pt x="15" y="10"/>
                  </a:lnTo>
                  <a:lnTo>
                    <a:pt x="7" y="12"/>
                  </a:lnTo>
                  <a:lnTo>
                    <a:pt x="2" y="13"/>
                  </a:lnTo>
                  <a:lnTo>
                    <a:pt x="0" y="13"/>
                  </a:lnTo>
                  <a:lnTo>
                    <a:pt x="2" y="13"/>
                  </a:lnTo>
                  <a:lnTo>
                    <a:pt x="10" y="13"/>
                  </a:lnTo>
                  <a:lnTo>
                    <a:pt x="20" y="13"/>
                  </a:lnTo>
                  <a:lnTo>
                    <a:pt x="33" y="15"/>
                  </a:lnTo>
                  <a:lnTo>
                    <a:pt x="45" y="17"/>
                  </a:lnTo>
                  <a:lnTo>
                    <a:pt x="58" y="19"/>
                  </a:lnTo>
                  <a:lnTo>
                    <a:pt x="69" y="24"/>
                  </a:lnTo>
                  <a:lnTo>
                    <a:pt x="77" y="32"/>
                  </a:lnTo>
                  <a:lnTo>
                    <a:pt x="83" y="39"/>
                  </a:lnTo>
                  <a:lnTo>
                    <a:pt x="89" y="46"/>
                  </a:lnTo>
                  <a:lnTo>
                    <a:pt x="94" y="53"/>
                  </a:lnTo>
                  <a:lnTo>
                    <a:pt x="100" y="60"/>
                  </a:lnTo>
                  <a:lnTo>
                    <a:pt x="106" y="68"/>
                  </a:lnTo>
                  <a:lnTo>
                    <a:pt x="112" y="76"/>
                  </a:lnTo>
                  <a:lnTo>
                    <a:pt x="119" y="85"/>
                  </a:lnTo>
                  <a:lnTo>
                    <a:pt x="128" y="95"/>
                  </a:lnTo>
                  <a:lnTo>
                    <a:pt x="134" y="104"/>
                  </a:lnTo>
                  <a:lnTo>
                    <a:pt x="143" y="112"/>
                  </a:lnTo>
                  <a:lnTo>
                    <a:pt x="151" y="119"/>
                  </a:lnTo>
                  <a:lnTo>
                    <a:pt x="161" y="128"/>
                  </a:lnTo>
                  <a:lnTo>
                    <a:pt x="171" y="135"/>
                  </a:lnTo>
                  <a:lnTo>
                    <a:pt x="184" y="142"/>
                  </a:lnTo>
                  <a:lnTo>
                    <a:pt x="198" y="148"/>
                  </a:lnTo>
                  <a:lnTo>
                    <a:pt x="212" y="153"/>
                  </a:lnTo>
                  <a:lnTo>
                    <a:pt x="220" y="154"/>
                  </a:lnTo>
                  <a:lnTo>
                    <a:pt x="228" y="157"/>
                  </a:lnTo>
                  <a:lnTo>
                    <a:pt x="238" y="158"/>
                  </a:lnTo>
                  <a:lnTo>
                    <a:pt x="247" y="160"/>
                  </a:lnTo>
                  <a:lnTo>
                    <a:pt x="256" y="162"/>
                  </a:lnTo>
                  <a:lnTo>
                    <a:pt x="264" y="163"/>
                  </a:lnTo>
                  <a:lnTo>
                    <a:pt x="272" y="164"/>
                  </a:lnTo>
                  <a:lnTo>
                    <a:pt x="277" y="165"/>
                  </a:lnTo>
                  <a:lnTo>
                    <a:pt x="277" y="150"/>
                  </a:lnTo>
                  <a:lnTo>
                    <a:pt x="278" y="135"/>
                  </a:lnTo>
                  <a:lnTo>
                    <a:pt x="280" y="121"/>
                  </a:lnTo>
                  <a:lnTo>
                    <a:pt x="282" y="107"/>
                  </a:lnTo>
                  <a:lnTo>
                    <a:pt x="279" y="110"/>
                  </a:lnTo>
                  <a:lnTo>
                    <a:pt x="275" y="113"/>
                  </a:lnTo>
                  <a:lnTo>
                    <a:pt x="269" y="116"/>
                  </a:lnTo>
                  <a:lnTo>
                    <a:pt x="265" y="118"/>
                  </a:lnTo>
                  <a:lnTo>
                    <a:pt x="259" y="121"/>
                  </a:lnTo>
                  <a:lnTo>
                    <a:pt x="253" y="122"/>
                  </a:lnTo>
                  <a:lnTo>
                    <a:pt x="245" y="123"/>
                  </a:lnTo>
                  <a:lnTo>
                    <a:pt x="238" y="12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7" name="Freeform 84"/>
            <p:cNvSpPr>
              <a:spLocks/>
            </p:cNvSpPr>
            <p:nvPr/>
          </p:nvSpPr>
          <p:spPr bwMode="auto">
            <a:xfrm>
              <a:off x="3564" y="1159"/>
              <a:ext cx="63" cy="43"/>
            </a:xfrm>
            <a:custGeom>
              <a:avLst/>
              <a:gdLst>
                <a:gd name="T0" fmla="*/ 201 w 253"/>
                <a:gd name="T1" fmla="*/ 160 h 217"/>
                <a:gd name="T2" fmla="*/ 180 w 253"/>
                <a:gd name="T3" fmla="*/ 149 h 217"/>
                <a:gd name="T4" fmla="*/ 162 w 253"/>
                <a:gd name="T5" fmla="*/ 133 h 217"/>
                <a:gd name="T6" fmla="*/ 144 w 253"/>
                <a:gd name="T7" fmla="*/ 114 h 217"/>
                <a:gd name="T8" fmla="*/ 125 w 253"/>
                <a:gd name="T9" fmla="*/ 89 h 217"/>
                <a:gd name="T10" fmla="*/ 108 w 253"/>
                <a:gd name="T11" fmla="*/ 58 h 217"/>
                <a:gd name="T12" fmla="*/ 91 w 253"/>
                <a:gd name="T13" fmla="*/ 29 h 217"/>
                <a:gd name="T14" fmla="*/ 75 w 253"/>
                <a:gd name="T15" fmla="*/ 8 h 217"/>
                <a:gd name="T16" fmla="*/ 58 w 253"/>
                <a:gd name="T17" fmla="*/ 3 h 217"/>
                <a:gd name="T18" fmla="*/ 37 w 253"/>
                <a:gd name="T19" fmla="*/ 1 h 217"/>
                <a:gd name="T20" fmla="*/ 16 w 253"/>
                <a:gd name="T21" fmla="*/ 0 h 217"/>
                <a:gd name="T22" fmla="*/ 2 w 253"/>
                <a:gd name="T23" fmla="*/ 0 h 217"/>
                <a:gd name="T24" fmla="*/ 2 w 253"/>
                <a:gd name="T25" fmla="*/ 1 h 217"/>
                <a:gd name="T26" fmla="*/ 19 w 253"/>
                <a:gd name="T27" fmla="*/ 6 h 217"/>
                <a:gd name="T28" fmla="*/ 43 w 253"/>
                <a:gd name="T29" fmla="*/ 14 h 217"/>
                <a:gd name="T30" fmla="*/ 66 w 253"/>
                <a:gd name="T31" fmla="*/ 29 h 217"/>
                <a:gd name="T32" fmla="*/ 76 w 253"/>
                <a:gd name="T33" fmla="*/ 47 h 217"/>
                <a:gd name="T34" fmla="*/ 85 w 253"/>
                <a:gd name="T35" fmla="*/ 62 h 217"/>
                <a:gd name="T36" fmla="*/ 93 w 253"/>
                <a:gd name="T37" fmla="*/ 79 h 217"/>
                <a:gd name="T38" fmla="*/ 103 w 253"/>
                <a:gd name="T39" fmla="*/ 100 h 217"/>
                <a:gd name="T40" fmla="*/ 114 w 253"/>
                <a:gd name="T41" fmla="*/ 121 h 217"/>
                <a:gd name="T42" fmla="*/ 127 w 253"/>
                <a:gd name="T43" fmla="*/ 142 h 217"/>
                <a:gd name="T44" fmla="*/ 144 w 253"/>
                <a:gd name="T45" fmla="*/ 161 h 217"/>
                <a:gd name="T46" fmla="*/ 166 w 253"/>
                <a:gd name="T47" fmla="*/ 180 h 217"/>
                <a:gd name="T48" fmla="*/ 187 w 253"/>
                <a:gd name="T49" fmla="*/ 193 h 217"/>
                <a:gd name="T50" fmla="*/ 204 w 253"/>
                <a:gd name="T51" fmla="*/ 201 h 217"/>
                <a:gd name="T52" fmla="*/ 220 w 253"/>
                <a:gd name="T53" fmla="*/ 209 h 217"/>
                <a:gd name="T54" fmla="*/ 232 w 253"/>
                <a:gd name="T55" fmla="*/ 215 h 217"/>
                <a:gd name="T56" fmla="*/ 240 w 253"/>
                <a:gd name="T57" fmla="*/ 203 h 217"/>
                <a:gd name="T58" fmla="*/ 248 w 253"/>
                <a:gd name="T59" fmla="*/ 178 h 217"/>
                <a:gd name="T60" fmla="*/ 248 w 253"/>
                <a:gd name="T61" fmla="*/ 166 h 217"/>
                <a:gd name="T62" fmla="*/ 240 w 253"/>
                <a:gd name="T63" fmla="*/ 170 h 217"/>
                <a:gd name="T64" fmla="*/ 229 w 253"/>
                <a:gd name="T65" fmla="*/ 170 h 217"/>
                <a:gd name="T66" fmla="*/ 218 w 253"/>
                <a:gd name="T67" fmla="*/ 16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17">
                  <a:moveTo>
                    <a:pt x="211" y="166"/>
                  </a:moveTo>
                  <a:lnTo>
                    <a:pt x="201" y="160"/>
                  </a:lnTo>
                  <a:lnTo>
                    <a:pt x="190" y="155"/>
                  </a:lnTo>
                  <a:lnTo>
                    <a:pt x="180" y="149"/>
                  </a:lnTo>
                  <a:lnTo>
                    <a:pt x="171" y="142"/>
                  </a:lnTo>
                  <a:lnTo>
                    <a:pt x="162" y="133"/>
                  </a:lnTo>
                  <a:lnTo>
                    <a:pt x="152" y="125"/>
                  </a:lnTo>
                  <a:lnTo>
                    <a:pt x="144" y="114"/>
                  </a:lnTo>
                  <a:lnTo>
                    <a:pt x="134" y="102"/>
                  </a:lnTo>
                  <a:lnTo>
                    <a:pt x="125" y="89"/>
                  </a:lnTo>
                  <a:lnTo>
                    <a:pt x="116" y="73"/>
                  </a:lnTo>
                  <a:lnTo>
                    <a:pt x="108" y="58"/>
                  </a:lnTo>
                  <a:lnTo>
                    <a:pt x="99" y="42"/>
                  </a:lnTo>
                  <a:lnTo>
                    <a:pt x="91" y="29"/>
                  </a:lnTo>
                  <a:lnTo>
                    <a:pt x="84" y="17"/>
                  </a:lnTo>
                  <a:lnTo>
                    <a:pt x="75" y="8"/>
                  </a:lnTo>
                  <a:lnTo>
                    <a:pt x="68" y="5"/>
                  </a:lnTo>
                  <a:lnTo>
                    <a:pt x="58" y="3"/>
                  </a:lnTo>
                  <a:lnTo>
                    <a:pt x="48" y="2"/>
                  </a:lnTo>
                  <a:lnTo>
                    <a:pt x="37" y="1"/>
                  </a:lnTo>
                  <a:lnTo>
                    <a:pt x="25" y="0"/>
                  </a:lnTo>
                  <a:lnTo>
                    <a:pt x="16" y="0"/>
                  </a:lnTo>
                  <a:lnTo>
                    <a:pt x="8" y="0"/>
                  </a:lnTo>
                  <a:lnTo>
                    <a:pt x="2" y="0"/>
                  </a:lnTo>
                  <a:lnTo>
                    <a:pt x="0" y="0"/>
                  </a:lnTo>
                  <a:lnTo>
                    <a:pt x="2" y="1"/>
                  </a:lnTo>
                  <a:lnTo>
                    <a:pt x="10" y="2"/>
                  </a:lnTo>
                  <a:lnTo>
                    <a:pt x="19" y="6"/>
                  </a:lnTo>
                  <a:lnTo>
                    <a:pt x="32" y="9"/>
                  </a:lnTo>
                  <a:lnTo>
                    <a:pt x="43" y="14"/>
                  </a:lnTo>
                  <a:lnTo>
                    <a:pt x="55" y="21"/>
                  </a:lnTo>
                  <a:lnTo>
                    <a:pt x="66" y="29"/>
                  </a:lnTo>
                  <a:lnTo>
                    <a:pt x="72" y="37"/>
                  </a:lnTo>
                  <a:lnTo>
                    <a:pt x="76" y="47"/>
                  </a:lnTo>
                  <a:lnTo>
                    <a:pt x="80" y="54"/>
                  </a:lnTo>
                  <a:lnTo>
                    <a:pt x="85" y="62"/>
                  </a:lnTo>
                  <a:lnTo>
                    <a:pt x="89" y="71"/>
                  </a:lnTo>
                  <a:lnTo>
                    <a:pt x="93" y="79"/>
                  </a:lnTo>
                  <a:lnTo>
                    <a:pt x="97" y="89"/>
                  </a:lnTo>
                  <a:lnTo>
                    <a:pt x="103" y="100"/>
                  </a:lnTo>
                  <a:lnTo>
                    <a:pt x="109" y="112"/>
                  </a:lnTo>
                  <a:lnTo>
                    <a:pt x="114" y="121"/>
                  </a:lnTo>
                  <a:lnTo>
                    <a:pt x="120" y="131"/>
                  </a:lnTo>
                  <a:lnTo>
                    <a:pt x="127" y="142"/>
                  </a:lnTo>
                  <a:lnTo>
                    <a:pt x="135" y="152"/>
                  </a:lnTo>
                  <a:lnTo>
                    <a:pt x="144" y="161"/>
                  </a:lnTo>
                  <a:lnTo>
                    <a:pt x="154" y="171"/>
                  </a:lnTo>
                  <a:lnTo>
                    <a:pt x="166" y="180"/>
                  </a:lnTo>
                  <a:lnTo>
                    <a:pt x="180" y="189"/>
                  </a:lnTo>
                  <a:lnTo>
                    <a:pt x="187" y="193"/>
                  </a:lnTo>
                  <a:lnTo>
                    <a:pt x="196" y="197"/>
                  </a:lnTo>
                  <a:lnTo>
                    <a:pt x="204" y="201"/>
                  </a:lnTo>
                  <a:lnTo>
                    <a:pt x="213" y="206"/>
                  </a:lnTo>
                  <a:lnTo>
                    <a:pt x="220" y="209"/>
                  </a:lnTo>
                  <a:lnTo>
                    <a:pt x="226" y="212"/>
                  </a:lnTo>
                  <a:lnTo>
                    <a:pt x="232" y="215"/>
                  </a:lnTo>
                  <a:lnTo>
                    <a:pt x="236" y="217"/>
                  </a:lnTo>
                  <a:lnTo>
                    <a:pt x="240" y="203"/>
                  </a:lnTo>
                  <a:lnTo>
                    <a:pt x="244" y="190"/>
                  </a:lnTo>
                  <a:lnTo>
                    <a:pt x="248" y="178"/>
                  </a:lnTo>
                  <a:lnTo>
                    <a:pt x="253" y="165"/>
                  </a:lnTo>
                  <a:lnTo>
                    <a:pt x="248" y="166"/>
                  </a:lnTo>
                  <a:lnTo>
                    <a:pt x="244" y="168"/>
                  </a:lnTo>
                  <a:lnTo>
                    <a:pt x="240" y="170"/>
                  </a:lnTo>
                  <a:lnTo>
                    <a:pt x="235" y="170"/>
                  </a:lnTo>
                  <a:lnTo>
                    <a:pt x="229" y="170"/>
                  </a:lnTo>
                  <a:lnTo>
                    <a:pt x="224" y="170"/>
                  </a:lnTo>
                  <a:lnTo>
                    <a:pt x="218" y="168"/>
                  </a:lnTo>
                  <a:lnTo>
                    <a:pt x="211" y="166"/>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8" name="Freeform 85"/>
            <p:cNvSpPr>
              <a:spLocks/>
            </p:cNvSpPr>
            <p:nvPr/>
          </p:nvSpPr>
          <p:spPr bwMode="auto">
            <a:xfrm>
              <a:off x="3584" y="1127"/>
              <a:ext cx="58" cy="52"/>
            </a:xfrm>
            <a:custGeom>
              <a:avLst/>
              <a:gdLst>
                <a:gd name="T0" fmla="*/ 173 w 231"/>
                <a:gd name="T1" fmla="*/ 196 h 259"/>
                <a:gd name="T2" fmla="*/ 155 w 231"/>
                <a:gd name="T3" fmla="*/ 180 h 259"/>
                <a:gd name="T4" fmla="*/ 139 w 231"/>
                <a:gd name="T5" fmla="*/ 164 h 259"/>
                <a:gd name="T6" fmla="*/ 123 w 231"/>
                <a:gd name="T7" fmla="*/ 141 h 259"/>
                <a:gd name="T8" fmla="*/ 110 w 231"/>
                <a:gd name="T9" fmla="*/ 111 h 259"/>
                <a:gd name="T10" fmla="*/ 97 w 231"/>
                <a:gd name="T11" fmla="*/ 77 h 259"/>
                <a:gd name="T12" fmla="*/ 85 w 231"/>
                <a:gd name="T13" fmla="*/ 46 h 259"/>
                <a:gd name="T14" fmla="*/ 74 w 231"/>
                <a:gd name="T15" fmla="*/ 23 h 259"/>
                <a:gd name="T16" fmla="*/ 58 w 231"/>
                <a:gd name="T17" fmla="*/ 13 h 259"/>
                <a:gd name="T18" fmla="*/ 36 w 231"/>
                <a:gd name="T19" fmla="*/ 7 h 259"/>
                <a:gd name="T20" fmla="*/ 15 w 231"/>
                <a:gd name="T21" fmla="*/ 3 h 259"/>
                <a:gd name="T22" fmla="*/ 2 w 231"/>
                <a:gd name="T23" fmla="*/ 0 h 259"/>
                <a:gd name="T24" fmla="*/ 2 w 231"/>
                <a:gd name="T25" fmla="*/ 1 h 259"/>
                <a:gd name="T26" fmla="*/ 19 w 231"/>
                <a:gd name="T27" fmla="*/ 8 h 259"/>
                <a:gd name="T28" fmla="*/ 41 w 231"/>
                <a:gd name="T29" fmla="*/ 23 h 259"/>
                <a:gd name="T30" fmla="*/ 60 w 231"/>
                <a:gd name="T31" fmla="*/ 41 h 259"/>
                <a:gd name="T32" fmla="*/ 71 w 231"/>
                <a:gd name="T33" fmla="*/ 70 h 259"/>
                <a:gd name="T34" fmla="*/ 83 w 231"/>
                <a:gd name="T35" fmla="*/ 107 h 259"/>
                <a:gd name="T36" fmla="*/ 94 w 231"/>
                <a:gd name="T37" fmla="*/ 142 h 259"/>
                <a:gd name="T38" fmla="*/ 103 w 231"/>
                <a:gd name="T39" fmla="*/ 165 h 259"/>
                <a:gd name="T40" fmla="*/ 117 w 231"/>
                <a:gd name="T41" fmla="*/ 188 h 259"/>
                <a:gd name="T42" fmla="*/ 136 w 231"/>
                <a:gd name="T43" fmla="*/ 211 h 259"/>
                <a:gd name="T44" fmla="*/ 155 w 231"/>
                <a:gd name="T45" fmla="*/ 226 h 259"/>
                <a:gd name="T46" fmla="*/ 170 w 231"/>
                <a:gd name="T47" fmla="*/ 237 h 259"/>
                <a:gd name="T48" fmla="*/ 185 w 231"/>
                <a:gd name="T49" fmla="*/ 248 h 259"/>
                <a:gd name="T50" fmla="*/ 195 w 231"/>
                <a:gd name="T51" fmla="*/ 256 h 259"/>
                <a:gd name="T52" fmla="*/ 203 w 231"/>
                <a:gd name="T53" fmla="*/ 252 h 259"/>
                <a:gd name="T54" fmla="*/ 211 w 231"/>
                <a:gd name="T55" fmla="*/ 239 h 259"/>
                <a:gd name="T56" fmla="*/ 218 w 231"/>
                <a:gd name="T57" fmla="*/ 226 h 259"/>
                <a:gd name="T58" fmla="*/ 227 w 231"/>
                <a:gd name="T59" fmla="*/ 214 h 259"/>
                <a:gd name="T60" fmla="*/ 227 w 231"/>
                <a:gd name="T61" fmla="*/ 209 h 259"/>
                <a:gd name="T62" fmla="*/ 216 w 231"/>
                <a:gd name="T63" fmla="*/ 212 h 259"/>
                <a:gd name="T64" fmla="*/ 205 w 231"/>
                <a:gd name="T65" fmla="*/ 212 h 259"/>
                <a:gd name="T66" fmla="*/ 191 w 231"/>
                <a:gd name="T67" fmla="*/ 20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259">
                  <a:moveTo>
                    <a:pt x="183" y="203"/>
                  </a:moveTo>
                  <a:lnTo>
                    <a:pt x="173" y="196"/>
                  </a:lnTo>
                  <a:lnTo>
                    <a:pt x="163" y="189"/>
                  </a:lnTo>
                  <a:lnTo>
                    <a:pt x="155" y="180"/>
                  </a:lnTo>
                  <a:lnTo>
                    <a:pt x="146" y="172"/>
                  </a:lnTo>
                  <a:lnTo>
                    <a:pt x="139" y="164"/>
                  </a:lnTo>
                  <a:lnTo>
                    <a:pt x="132" y="153"/>
                  </a:lnTo>
                  <a:lnTo>
                    <a:pt x="123" y="141"/>
                  </a:lnTo>
                  <a:lnTo>
                    <a:pt x="116" y="126"/>
                  </a:lnTo>
                  <a:lnTo>
                    <a:pt x="110" y="111"/>
                  </a:lnTo>
                  <a:lnTo>
                    <a:pt x="103" y="95"/>
                  </a:lnTo>
                  <a:lnTo>
                    <a:pt x="97" y="77"/>
                  </a:lnTo>
                  <a:lnTo>
                    <a:pt x="92" y="60"/>
                  </a:lnTo>
                  <a:lnTo>
                    <a:pt x="85" y="46"/>
                  </a:lnTo>
                  <a:lnTo>
                    <a:pt x="80" y="32"/>
                  </a:lnTo>
                  <a:lnTo>
                    <a:pt x="74" y="23"/>
                  </a:lnTo>
                  <a:lnTo>
                    <a:pt x="66" y="17"/>
                  </a:lnTo>
                  <a:lnTo>
                    <a:pt x="58" y="13"/>
                  </a:lnTo>
                  <a:lnTo>
                    <a:pt x="47" y="11"/>
                  </a:lnTo>
                  <a:lnTo>
                    <a:pt x="36" y="7"/>
                  </a:lnTo>
                  <a:lnTo>
                    <a:pt x="25" y="5"/>
                  </a:lnTo>
                  <a:lnTo>
                    <a:pt x="15" y="3"/>
                  </a:lnTo>
                  <a:lnTo>
                    <a:pt x="7" y="1"/>
                  </a:lnTo>
                  <a:lnTo>
                    <a:pt x="2" y="0"/>
                  </a:lnTo>
                  <a:lnTo>
                    <a:pt x="0" y="0"/>
                  </a:lnTo>
                  <a:lnTo>
                    <a:pt x="2" y="1"/>
                  </a:lnTo>
                  <a:lnTo>
                    <a:pt x="9" y="3"/>
                  </a:lnTo>
                  <a:lnTo>
                    <a:pt x="19" y="8"/>
                  </a:lnTo>
                  <a:lnTo>
                    <a:pt x="29" y="15"/>
                  </a:lnTo>
                  <a:lnTo>
                    <a:pt x="41" y="23"/>
                  </a:lnTo>
                  <a:lnTo>
                    <a:pt x="51" y="31"/>
                  </a:lnTo>
                  <a:lnTo>
                    <a:pt x="60" y="41"/>
                  </a:lnTo>
                  <a:lnTo>
                    <a:pt x="65" y="50"/>
                  </a:lnTo>
                  <a:lnTo>
                    <a:pt x="71" y="70"/>
                  </a:lnTo>
                  <a:lnTo>
                    <a:pt x="77" y="87"/>
                  </a:lnTo>
                  <a:lnTo>
                    <a:pt x="83" y="107"/>
                  </a:lnTo>
                  <a:lnTo>
                    <a:pt x="90" y="131"/>
                  </a:lnTo>
                  <a:lnTo>
                    <a:pt x="94" y="142"/>
                  </a:lnTo>
                  <a:lnTo>
                    <a:pt x="98" y="153"/>
                  </a:lnTo>
                  <a:lnTo>
                    <a:pt x="103" y="165"/>
                  </a:lnTo>
                  <a:lnTo>
                    <a:pt x="110" y="176"/>
                  </a:lnTo>
                  <a:lnTo>
                    <a:pt x="117" y="188"/>
                  </a:lnTo>
                  <a:lnTo>
                    <a:pt x="126" y="199"/>
                  </a:lnTo>
                  <a:lnTo>
                    <a:pt x="136" y="211"/>
                  </a:lnTo>
                  <a:lnTo>
                    <a:pt x="149" y="221"/>
                  </a:lnTo>
                  <a:lnTo>
                    <a:pt x="155" y="226"/>
                  </a:lnTo>
                  <a:lnTo>
                    <a:pt x="162" y="232"/>
                  </a:lnTo>
                  <a:lnTo>
                    <a:pt x="170" y="237"/>
                  </a:lnTo>
                  <a:lnTo>
                    <a:pt x="177" y="243"/>
                  </a:lnTo>
                  <a:lnTo>
                    <a:pt x="185" y="248"/>
                  </a:lnTo>
                  <a:lnTo>
                    <a:pt x="190" y="253"/>
                  </a:lnTo>
                  <a:lnTo>
                    <a:pt x="195" y="256"/>
                  </a:lnTo>
                  <a:lnTo>
                    <a:pt x="199" y="259"/>
                  </a:lnTo>
                  <a:lnTo>
                    <a:pt x="203" y="252"/>
                  </a:lnTo>
                  <a:lnTo>
                    <a:pt x="207" y="246"/>
                  </a:lnTo>
                  <a:lnTo>
                    <a:pt x="211" y="239"/>
                  </a:lnTo>
                  <a:lnTo>
                    <a:pt x="214" y="232"/>
                  </a:lnTo>
                  <a:lnTo>
                    <a:pt x="218" y="226"/>
                  </a:lnTo>
                  <a:lnTo>
                    <a:pt x="223" y="220"/>
                  </a:lnTo>
                  <a:lnTo>
                    <a:pt x="227" y="214"/>
                  </a:lnTo>
                  <a:lnTo>
                    <a:pt x="231" y="208"/>
                  </a:lnTo>
                  <a:lnTo>
                    <a:pt x="227" y="209"/>
                  </a:lnTo>
                  <a:lnTo>
                    <a:pt x="222" y="212"/>
                  </a:lnTo>
                  <a:lnTo>
                    <a:pt x="216" y="212"/>
                  </a:lnTo>
                  <a:lnTo>
                    <a:pt x="211" y="213"/>
                  </a:lnTo>
                  <a:lnTo>
                    <a:pt x="205" y="212"/>
                  </a:lnTo>
                  <a:lnTo>
                    <a:pt x="197" y="211"/>
                  </a:lnTo>
                  <a:lnTo>
                    <a:pt x="191" y="207"/>
                  </a:lnTo>
                  <a:lnTo>
                    <a:pt x="183" y="203"/>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59" name="Freeform 86"/>
            <p:cNvSpPr>
              <a:spLocks/>
            </p:cNvSpPr>
            <p:nvPr/>
          </p:nvSpPr>
          <p:spPr bwMode="auto">
            <a:xfrm>
              <a:off x="3618" y="1098"/>
              <a:ext cx="43" cy="61"/>
            </a:xfrm>
            <a:custGeom>
              <a:avLst/>
              <a:gdLst>
                <a:gd name="T0" fmla="*/ 124 w 171"/>
                <a:gd name="T1" fmla="*/ 242 h 307"/>
                <a:gd name="T2" fmla="*/ 110 w 171"/>
                <a:gd name="T3" fmla="*/ 222 h 307"/>
                <a:gd name="T4" fmla="*/ 98 w 171"/>
                <a:gd name="T5" fmla="*/ 199 h 307"/>
                <a:gd name="T6" fmla="*/ 88 w 171"/>
                <a:gd name="T7" fmla="*/ 172 h 307"/>
                <a:gd name="T8" fmla="*/ 78 w 171"/>
                <a:gd name="T9" fmla="*/ 122 h 307"/>
                <a:gd name="T10" fmla="*/ 70 w 171"/>
                <a:gd name="T11" fmla="*/ 55 h 307"/>
                <a:gd name="T12" fmla="*/ 52 w 171"/>
                <a:gd name="T13" fmla="*/ 31 h 307"/>
                <a:gd name="T14" fmla="*/ 33 w 171"/>
                <a:gd name="T15" fmla="*/ 19 h 307"/>
                <a:gd name="T16" fmla="*/ 14 w 171"/>
                <a:gd name="T17" fmla="*/ 9 h 307"/>
                <a:gd name="T18" fmla="*/ 2 w 171"/>
                <a:gd name="T19" fmla="*/ 1 h 307"/>
                <a:gd name="T20" fmla="*/ 2 w 171"/>
                <a:gd name="T21" fmla="*/ 2 h 307"/>
                <a:gd name="T22" fmla="*/ 16 w 171"/>
                <a:gd name="T23" fmla="*/ 15 h 307"/>
                <a:gd name="T24" fmla="*/ 35 w 171"/>
                <a:gd name="T25" fmla="*/ 35 h 307"/>
                <a:gd name="T26" fmla="*/ 48 w 171"/>
                <a:gd name="T27" fmla="*/ 58 h 307"/>
                <a:gd name="T28" fmla="*/ 53 w 171"/>
                <a:gd name="T29" fmla="*/ 89 h 307"/>
                <a:gd name="T30" fmla="*/ 56 w 171"/>
                <a:gd name="T31" fmla="*/ 128 h 307"/>
                <a:gd name="T32" fmla="*/ 59 w 171"/>
                <a:gd name="T33" fmla="*/ 165 h 307"/>
                <a:gd name="T34" fmla="*/ 63 w 171"/>
                <a:gd name="T35" fmla="*/ 189 h 307"/>
                <a:gd name="T36" fmla="*/ 71 w 171"/>
                <a:gd name="T37" fmla="*/ 216 h 307"/>
                <a:gd name="T38" fmla="*/ 84 w 171"/>
                <a:gd name="T39" fmla="*/ 243 h 307"/>
                <a:gd name="T40" fmla="*/ 99 w 171"/>
                <a:gd name="T41" fmla="*/ 265 h 307"/>
                <a:gd name="T42" fmla="*/ 110 w 171"/>
                <a:gd name="T43" fmla="*/ 280 h 307"/>
                <a:gd name="T44" fmla="*/ 121 w 171"/>
                <a:gd name="T45" fmla="*/ 293 h 307"/>
                <a:gd name="T46" fmla="*/ 131 w 171"/>
                <a:gd name="T47" fmla="*/ 304 h 307"/>
                <a:gd name="T48" fmla="*/ 138 w 171"/>
                <a:gd name="T49" fmla="*/ 302 h 307"/>
                <a:gd name="T50" fmla="*/ 148 w 171"/>
                <a:gd name="T51" fmla="*/ 293 h 307"/>
                <a:gd name="T52" fmla="*/ 157 w 171"/>
                <a:gd name="T53" fmla="*/ 283 h 307"/>
                <a:gd name="T54" fmla="*/ 167 w 171"/>
                <a:gd name="T55" fmla="*/ 275 h 307"/>
                <a:gd name="T56" fmla="*/ 167 w 171"/>
                <a:gd name="T57" fmla="*/ 270 h 307"/>
                <a:gd name="T58" fmla="*/ 157 w 171"/>
                <a:gd name="T59" fmla="*/ 269 h 307"/>
                <a:gd name="T60" fmla="*/ 147 w 171"/>
                <a:gd name="T61" fmla="*/ 264 h 307"/>
                <a:gd name="T62" fmla="*/ 137 w 171"/>
                <a:gd name="T63" fmla="*/ 25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307">
                  <a:moveTo>
                    <a:pt x="132" y="252"/>
                  </a:moveTo>
                  <a:lnTo>
                    <a:pt x="124" y="242"/>
                  </a:lnTo>
                  <a:lnTo>
                    <a:pt x="116" y="233"/>
                  </a:lnTo>
                  <a:lnTo>
                    <a:pt x="110" y="222"/>
                  </a:lnTo>
                  <a:lnTo>
                    <a:pt x="103" y="211"/>
                  </a:lnTo>
                  <a:lnTo>
                    <a:pt x="98" y="199"/>
                  </a:lnTo>
                  <a:lnTo>
                    <a:pt x="93" y="187"/>
                  </a:lnTo>
                  <a:lnTo>
                    <a:pt x="88" y="172"/>
                  </a:lnTo>
                  <a:lnTo>
                    <a:pt x="83" y="157"/>
                  </a:lnTo>
                  <a:lnTo>
                    <a:pt x="78" y="122"/>
                  </a:lnTo>
                  <a:lnTo>
                    <a:pt x="75" y="86"/>
                  </a:lnTo>
                  <a:lnTo>
                    <a:pt x="70" y="55"/>
                  </a:lnTo>
                  <a:lnTo>
                    <a:pt x="59" y="36"/>
                  </a:lnTo>
                  <a:lnTo>
                    <a:pt x="52" y="31"/>
                  </a:lnTo>
                  <a:lnTo>
                    <a:pt x="42" y="25"/>
                  </a:lnTo>
                  <a:lnTo>
                    <a:pt x="33" y="19"/>
                  </a:lnTo>
                  <a:lnTo>
                    <a:pt x="23" y="13"/>
                  </a:lnTo>
                  <a:lnTo>
                    <a:pt x="14" y="9"/>
                  </a:lnTo>
                  <a:lnTo>
                    <a:pt x="6" y="4"/>
                  </a:lnTo>
                  <a:lnTo>
                    <a:pt x="2" y="1"/>
                  </a:lnTo>
                  <a:lnTo>
                    <a:pt x="0" y="0"/>
                  </a:lnTo>
                  <a:lnTo>
                    <a:pt x="2" y="2"/>
                  </a:lnTo>
                  <a:lnTo>
                    <a:pt x="7" y="7"/>
                  </a:lnTo>
                  <a:lnTo>
                    <a:pt x="16" y="15"/>
                  </a:lnTo>
                  <a:lnTo>
                    <a:pt x="25" y="24"/>
                  </a:lnTo>
                  <a:lnTo>
                    <a:pt x="35" y="35"/>
                  </a:lnTo>
                  <a:lnTo>
                    <a:pt x="43" y="46"/>
                  </a:lnTo>
                  <a:lnTo>
                    <a:pt x="48" y="58"/>
                  </a:lnTo>
                  <a:lnTo>
                    <a:pt x="52" y="69"/>
                  </a:lnTo>
                  <a:lnTo>
                    <a:pt x="53" y="89"/>
                  </a:lnTo>
                  <a:lnTo>
                    <a:pt x="55" y="107"/>
                  </a:lnTo>
                  <a:lnTo>
                    <a:pt x="56" y="128"/>
                  </a:lnTo>
                  <a:lnTo>
                    <a:pt x="58" y="154"/>
                  </a:lnTo>
                  <a:lnTo>
                    <a:pt x="59" y="165"/>
                  </a:lnTo>
                  <a:lnTo>
                    <a:pt x="61" y="177"/>
                  </a:lnTo>
                  <a:lnTo>
                    <a:pt x="63" y="189"/>
                  </a:lnTo>
                  <a:lnTo>
                    <a:pt x="66" y="202"/>
                  </a:lnTo>
                  <a:lnTo>
                    <a:pt x="71" y="216"/>
                  </a:lnTo>
                  <a:lnTo>
                    <a:pt x="77" y="229"/>
                  </a:lnTo>
                  <a:lnTo>
                    <a:pt x="84" y="243"/>
                  </a:lnTo>
                  <a:lnTo>
                    <a:pt x="94" y="258"/>
                  </a:lnTo>
                  <a:lnTo>
                    <a:pt x="99" y="265"/>
                  </a:lnTo>
                  <a:lnTo>
                    <a:pt x="104" y="272"/>
                  </a:lnTo>
                  <a:lnTo>
                    <a:pt x="110" y="280"/>
                  </a:lnTo>
                  <a:lnTo>
                    <a:pt x="116" y="286"/>
                  </a:lnTo>
                  <a:lnTo>
                    <a:pt x="121" y="293"/>
                  </a:lnTo>
                  <a:lnTo>
                    <a:pt x="127" y="299"/>
                  </a:lnTo>
                  <a:lnTo>
                    <a:pt x="131" y="304"/>
                  </a:lnTo>
                  <a:lnTo>
                    <a:pt x="134" y="307"/>
                  </a:lnTo>
                  <a:lnTo>
                    <a:pt x="138" y="302"/>
                  </a:lnTo>
                  <a:lnTo>
                    <a:pt x="143" y="298"/>
                  </a:lnTo>
                  <a:lnTo>
                    <a:pt x="148" y="293"/>
                  </a:lnTo>
                  <a:lnTo>
                    <a:pt x="152" y="288"/>
                  </a:lnTo>
                  <a:lnTo>
                    <a:pt x="157" y="283"/>
                  </a:lnTo>
                  <a:lnTo>
                    <a:pt x="162" y="280"/>
                  </a:lnTo>
                  <a:lnTo>
                    <a:pt x="167" y="275"/>
                  </a:lnTo>
                  <a:lnTo>
                    <a:pt x="171" y="270"/>
                  </a:lnTo>
                  <a:lnTo>
                    <a:pt x="167" y="270"/>
                  </a:lnTo>
                  <a:lnTo>
                    <a:pt x="163" y="269"/>
                  </a:lnTo>
                  <a:lnTo>
                    <a:pt x="157" y="269"/>
                  </a:lnTo>
                  <a:lnTo>
                    <a:pt x="152" y="266"/>
                  </a:lnTo>
                  <a:lnTo>
                    <a:pt x="147" y="264"/>
                  </a:lnTo>
                  <a:lnTo>
                    <a:pt x="141" y="261"/>
                  </a:lnTo>
                  <a:lnTo>
                    <a:pt x="137" y="257"/>
                  </a:lnTo>
                  <a:lnTo>
                    <a:pt x="132" y="25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0" name="Freeform 87"/>
            <p:cNvSpPr>
              <a:spLocks/>
            </p:cNvSpPr>
            <p:nvPr/>
          </p:nvSpPr>
          <p:spPr bwMode="auto">
            <a:xfrm>
              <a:off x="3659" y="1078"/>
              <a:ext cx="23" cy="66"/>
            </a:xfrm>
            <a:custGeom>
              <a:avLst/>
              <a:gdLst>
                <a:gd name="T0" fmla="*/ 70 w 94"/>
                <a:gd name="T1" fmla="*/ 282 h 330"/>
                <a:gd name="T2" fmla="*/ 60 w 94"/>
                <a:gd name="T3" fmla="*/ 257 h 330"/>
                <a:gd name="T4" fmla="*/ 51 w 94"/>
                <a:gd name="T5" fmla="*/ 233 h 330"/>
                <a:gd name="T6" fmla="*/ 47 w 94"/>
                <a:gd name="T7" fmla="*/ 207 h 330"/>
                <a:gd name="T8" fmla="*/ 45 w 94"/>
                <a:gd name="T9" fmla="*/ 176 h 330"/>
                <a:gd name="T10" fmla="*/ 47 w 94"/>
                <a:gd name="T11" fmla="*/ 141 h 330"/>
                <a:gd name="T12" fmla="*/ 52 w 94"/>
                <a:gd name="T13" fmla="*/ 105 h 330"/>
                <a:gd name="T14" fmla="*/ 55 w 94"/>
                <a:gd name="T15" fmla="*/ 73 h 330"/>
                <a:gd name="T16" fmla="*/ 49 w 94"/>
                <a:gd name="T17" fmla="*/ 53 h 330"/>
                <a:gd name="T18" fmla="*/ 43 w 94"/>
                <a:gd name="T19" fmla="*/ 45 h 330"/>
                <a:gd name="T20" fmla="*/ 35 w 94"/>
                <a:gd name="T21" fmla="*/ 36 h 330"/>
                <a:gd name="T22" fmla="*/ 27 w 94"/>
                <a:gd name="T23" fmla="*/ 27 h 330"/>
                <a:gd name="T24" fmla="*/ 19 w 94"/>
                <a:gd name="T25" fmla="*/ 19 h 330"/>
                <a:gd name="T26" fmla="*/ 11 w 94"/>
                <a:gd name="T27" fmla="*/ 12 h 330"/>
                <a:gd name="T28" fmla="*/ 5 w 94"/>
                <a:gd name="T29" fmla="*/ 6 h 330"/>
                <a:gd name="T30" fmla="*/ 1 w 94"/>
                <a:gd name="T31" fmla="*/ 1 h 330"/>
                <a:gd name="T32" fmla="*/ 0 w 94"/>
                <a:gd name="T33" fmla="*/ 0 h 330"/>
                <a:gd name="T34" fmla="*/ 2 w 94"/>
                <a:gd name="T35" fmla="*/ 2 h 330"/>
                <a:gd name="T36" fmla="*/ 6 w 94"/>
                <a:gd name="T37" fmla="*/ 8 h 330"/>
                <a:gd name="T38" fmla="*/ 11 w 94"/>
                <a:gd name="T39" fmla="*/ 18 h 330"/>
                <a:gd name="T40" fmla="*/ 19 w 94"/>
                <a:gd name="T41" fmla="*/ 30 h 330"/>
                <a:gd name="T42" fmla="*/ 25 w 94"/>
                <a:gd name="T43" fmla="*/ 43 h 330"/>
                <a:gd name="T44" fmla="*/ 30 w 94"/>
                <a:gd name="T45" fmla="*/ 58 h 330"/>
                <a:gd name="T46" fmla="*/ 33 w 94"/>
                <a:gd name="T47" fmla="*/ 70 h 330"/>
                <a:gd name="T48" fmla="*/ 33 w 94"/>
                <a:gd name="T49" fmla="*/ 82 h 330"/>
                <a:gd name="T50" fmla="*/ 30 w 94"/>
                <a:gd name="T51" fmla="*/ 101 h 330"/>
                <a:gd name="T52" fmla="*/ 28 w 94"/>
                <a:gd name="T53" fmla="*/ 119 h 330"/>
                <a:gd name="T54" fmla="*/ 25 w 94"/>
                <a:gd name="T55" fmla="*/ 139 h 330"/>
                <a:gd name="T56" fmla="*/ 21 w 94"/>
                <a:gd name="T57" fmla="*/ 166 h 330"/>
                <a:gd name="T58" fmla="*/ 19 w 94"/>
                <a:gd name="T59" fmla="*/ 189 h 330"/>
                <a:gd name="T60" fmla="*/ 19 w 94"/>
                <a:gd name="T61" fmla="*/ 215 h 330"/>
                <a:gd name="T62" fmla="*/ 23 w 94"/>
                <a:gd name="T63" fmla="*/ 244 h 330"/>
                <a:gd name="T64" fmla="*/ 32 w 94"/>
                <a:gd name="T65" fmla="*/ 277 h 330"/>
                <a:gd name="T66" fmla="*/ 39 w 94"/>
                <a:gd name="T67" fmla="*/ 291 h 330"/>
                <a:gd name="T68" fmla="*/ 45 w 94"/>
                <a:gd name="T69" fmla="*/ 306 h 330"/>
                <a:gd name="T70" fmla="*/ 51 w 94"/>
                <a:gd name="T71" fmla="*/ 319 h 330"/>
                <a:gd name="T72" fmla="*/ 57 w 94"/>
                <a:gd name="T73" fmla="*/ 330 h 330"/>
                <a:gd name="T74" fmla="*/ 61 w 94"/>
                <a:gd name="T75" fmla="*/ 326 h 330"/>
                <a:gd name="T76" fmla="*/ 65 w 94"/>
                <a:gd name="T77" fmla="*/ 324 h 330"/>
                <a:gd name="T78" fmla="*/ 70 w 94"/>
                <a:gd name="T79" fmla="*/ 320 h 330"/>
                <a:gd name="T80" fmla="*/ 75 w 94"/>
                <a:gd name="T81" fmla="*/ 318 h 330"/>
                <a:gd name="T82" fmla="*/ 80 w 94"/>
                <a:gd name="T83" fmla="*/ 315 h 330"/>
                <a:gd name="T84" fmla="*/ 84 w 94"/>
                <a:gd name="T85" fmla="*/ 313 h 330"/>
                <a:gd name="T86" fmla="*/ 89 w 94"/>
                <a:gd name="T87" fmla="*/ 309 h 330"/>
                <a:gd name="T88" fmla="*/ 94 w 94"/>
                <a:gd name="T89" fmla="*/ 307 h 330"/>
                <a:gd name="T90" fmla="*/ 87 w 94"/>
                <a:gd name="T91" fmla="*/ 303 h 330"/>
                <a:gd name="T92" fmla="*/ 82 w 94"/>
                <a:gd name="T93" fmla="*/ 297 h 330"/>
                <a:gd name="T94" fmla="*/ 76 w 94"/>
                <a:gd name="T95" fmla="*/ 290 h 330"/>
                <a:gd name="T96" fmla="*/ 70 w 94"/>
                <a:gd name="T97" fmla="*/ 28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330">
                  <a:moveTo>
                    <a:pt x="70" y="282"/>
                  </a:moveTo>
                  <a:lnTo>
                    <a:pt x="60" y="257"/>
                  </a:lnTo>
                  <a:lnTo>
                    <a:pt x="51" y="233"/>
                  </a:lnTo>
                  <a:lnTo>
                    <a:pt x="47" y="207"/>
                  </a:lnTo>
                  <a:lnTo>
                    <a:pt x="45" y="176"/>
                  </a:lnTo>
                  <a:lnTo>
                    <a:pt x="47" y="141"/>
                  </a:lnTo>
                  <a:lnTo>
                    <a:pt x="52" y="105"/>
                  </a:lnTo>
                  <a:lnTo>
                    <a:pt x="55" y="73"/>
                  </a:lnTo>
                  <a:lnTo>
                    <a:pt x="49" y="53"/>
                  </a:lnTo>
                  <a:lnTo>
                    <a:pt x="43" y="45"/>
                  </a:lnTo>
                  <a:lnTo>
                    <a:pt x="35" y="36"/>
                  </a:lnTo>
                  <a:lnTo>
                    <a:pt x="27" y="27"/>
                  </a:lnTo>
                  <a:lnTo>
                    <a:pt x="19" y="19"/>
                  </a:lnTo>
                  <a:lnTo>
                    <a:pt x="11" y="12"/>
                  </a:lnTo>
                  <a:lnTo>
                    <a:pt x="5" y="6"/>
                  </a:lnTo>
                  <a:lnTo>
                    <a:pt x="1" y="1"/>
                  </a:lnTo>
                  <a:lnTo>
                    <a:pt x="0" y="0"/>
                  </a:lnTo>
                  <a:lnTo>
                    <a:pt x="2" y="2"/>
                  </a:lnTo>
                  <a:lnTo>
                    <a:pt x="6" y="8"/>
                  </a:lnTo>
                  <a:lnTo>
                    <a:pt x="11" y="18"/>
                  </a:lnTo>
                  <a:lnTo>
                    <a:pt x="19" y="30"/>
                  </a:lnTo>
                  <a:lnTo>
                    <a:pt x="25" y="43"/>
                  </a:lnTo>
                  <a:lnTo>
                    <a:pt x="30" y="58"/>
                  </a:lnTo>
                  <a:lnTo>
                    <a:pt x="33" y="70"/>
                  </a:lnTo>
                  <a:lnTo>
                    <a:pt x="33" y="82"/>
                  </a:lnTo>
                  <a:lnTo>
                    <a:pt x="30" y="101"/>
                  </a:lnTo>
                  <a:lnTo>
                    <a:pt x="28" y="119"/>
                  </a:lnTo>
                  <a:lnTo>
                    <a:pt x="25" y="139"/>
                  </a:lnTo>
                  <a:lnTo>
                    <a:pt x="21" y="166"/>
                  </a:lnTo>
                  <a:lnTo>
                    <a:pt x="19" y="189"/>
                  </a:lnTo>
                  <a:lnTo>
                    <a:pt x="19" y="215"/>
                  </a:lnTo>
                  <a:lnTo>
                    <a:pt x="23" y="244"/>
                  </a:lnTo>
                  <a:lnTo>
                    <a:pt x="32" y="277"/>
                  </a:lnTo>
                  <a:lnTo>
                    <a:pt x="39" y="291"/>
                  </a:lnTo>
                  <a:lnTo>
                    <a:pt x="45" y="306"/>
                  </a:lnTo>
                  <a:lnTo>
                    <a:pt x="51" y="319"/>
                  </a:lnTo>
                  <a:lnTo>
                    <a:pt x="57" y="330"/>
                  </a:lnTo>
                  <a:lnTo>
                    <a:pt x="61" y="326"/>
                  </a:lnTo>
                  <a:lnTo>
                    <a:pt x="65" y="324"/>
                  </a:lnTo>
                  <a:lnTo>
                    <a:pt x="70" y="320"/>
                  </a:lnTo>
                  <a:lnTo>
                    <a:pt x="75" y="318"/>
                  </a:lnTo>
                  <a:lnTo>
                    <a:pt x="80" y="315"/>
                  </a:lnTo>
                  <a:lnTo>
                    <a:pt x="84" y="313"/>
                  </a:lnTo>
                  <a:lnTo>
                    <a:pt x="89" y="309"/>
                  </a:lnTo>
                  <a:lnTo>
                    <a:pt x="94" y="307"/>
                  </a:lnTo>
                  <a:lnTo>
                    <a:pt x="87" y="303"/>
                  </a:lnTo>
                  <a:lnTo>
                    <a:pt x="82" y="297"/>
                  </a:lnTo>
                  <a:lnTo>
                    <a:pt x="76" y="290"/>
                  </a:lnTo>
                  <a:lnTo>
                    <a:pt x="70" y="282"/>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1" name="Freeform 88"/>
            <p:cNvSpPr>
              <a:spLocks/>
            </p:cNvSpPr>
            <p:nvPr/>
          </p:nvSpPr>
          <p:spPr bwMode="auto">
            <a:xfrm>
              <a:off x="3694" y="1066"/>
              <a:ext cx="17" cy="68"/>
            </a:xfrm>
            <a:custGeom>
              <a:avLst/>
              <a:gdLst>
                <a:gd name="T0" fmla="*/ 41 w 67"/>
                <a:gd name="T1" fmla="*/ 291 h 338"/>
                <a:gd name="T2" fmla="*/ 35 w 67"/>
                <a:gd name="T3" fmla="*/ 265 h 338"/>
                <a:gd name="T4" fmla="*/ 31 w 67"/>
                <a:gd name="T5" fmla="*/ 240 h 338"/>
                <a:gd name="T6" fmla="*/ 30 w 67"/>
                <a:gd name="T7" fmla="*/ 213 h 338"/>
                <a:gd name="T8" fmla="*/ 33 w 67"/>
                <a:gd name="T9" fmla="*/ 182 h 338"/>
                <a:gd name="T10" fmla="*/ 36 w 67"/>
                <a:gd name="T11" fmla="*/ 165 h 338"/>
                <a:gd name="T12" fmla="*/ 40 w 67"/>
                <a:gd name="T13" fmla="*/ 148 h 338"/>
                <a:gd name="T14" fmla="*/ 46 w 67"/>
                <a:gd name="T15" fmla="*/ 130 h 338"/>
                <a:gd name="T16" fmla="*/ 51 w 67"/>
                <a:gd name="T17" fmla="*/ 114 h 338"/>
                <a:gd name="T18" fmla="*/ 55 w 67"/>
                <a:gd name="T19" fmla="*/ 97 h 338"/>
                <a:gd name="T20" fmla="*/ 57 w 67"/>
                <a:gd name="T21" fmla="*/ 82 h 338"/>
                <a:gd name="T22" fmla="*/ 57 w 67"/>
                <a:gd name="T23" fmla="*/ 70 h 338"/>
                <a:gd name="T24" fmla="*/ 55 w 67"/>
                <a:gd name="T25" fmla="*/ 61 h 338"/>
                <a:gd name="T26" fmla="*/ 50 w 67"/>
                <a:gd name="T27" fmla="*/ 52 h 338"/>
                <a:gd name="T28" fmla="*/ 43 w 67"/>
                <a:gd name="T29" fmla="*/ 42 h 338"/>
                <a:gd name="T30" fmla="*/ 37 w 67"/>
                <a:gd name="T31" fmla="*/ 32 h 338"/>
                <a:gd name="T32" fmla="*/ 30 w 67"/>
                <a:gd name="T33" fmla="*/ 22 h 338"/>
                <a:gd name="T34" fmla="*/ 23 w 67"/>
                <a:gd name="T35" fmla="*/ 14 h 338"/>
                <a:gd name="T36" fmla="*/ 19 w 67"/>
                <a:gd name="T37" fmla="*/ 6 h 338"/>
                <a:gd name="T38" fmla="*/ 15 w 67"/>
                <a:gd name="T39" fmla="*/ 1 h 338"/>
                <a:gd name="T40" fmla="*/ 14 w 67"/>
                <a:gd name="T41" fmla="*/ 0 h 338"/>
                <a:gd name="T42" fmla="*/ 18 w 67"/>
                <a:gd name="T43" fmla="*/ 10 h 338"/>
                <a:gd name="T44" fmla="*/ 28 w 67"/>
                <a:gd name="T45" fmla="*/ 34 h 338"/>
                <a:gd name="T46" fmla="*/ 36 w 67"/>
                <a:gd name="T47" fmla="*/ 62 h 338"/>
                <a:gd name="T48" fmla="*/ 36 w 67"/>
                <a:gd name="T49" fmla="*/ 86 h 338"/>
                <a:gd name="T50" fmla="*/ 30 w 67"/>
                <a:gd name="T51" fmla="*/ 105 h 338"/>
                <a:gd name="T52" fmla="*/ 24 w 67"/>
                <a:gd name="T53" fmla="*/ 123 h 338"/>
                <a:gd name="T54" fmla="*/ 18 w 67"/>
                <a:gd name="T55" fmla="*/ 142 h 338"/>
                <a:gd name="T56" fmla="*/ 11 w 67"/>
                <a:gd name="T57" fmla="*/ 168 h 338"/>
                <a:gd name="T58" fmla="*/ 4 w 67"/>
                <a:gd name="T59" fmla="*/ 189 h 338"/>
                <a:gd name="T60" fmla="*/ 1 w 67"/>
                <a:gd name="T61" fmla="*/ 216 h 338"/>
                <a:gd name="T62" fmla="*/ 0 w 67"/>
                <a:gd name="T63" fmla="*/ 245 h 338"/>
                <a:gd name="T64" fmla="*/ 5 w 67"/>
                <a:gd name="T65" fmla="*/ 279 h 338"/>
                <a:gd name="T66" fmla="*/ 10 w 67"/>
                <a:gd name="T67" fmla="*/ 294 h 338"/>
                <a:gd name="T68" fmla="*/ 14 w 67"/>
                <a:gd name="T69" fmla="*/ 311 h 338"/>
                <a:gd name="T70" fmla="*/ 18 w 67"/>
                <a:gd name="T71" fmla="*/ 327 h 338"/>
                <a:gd name="T72" fmla="*/ 21 w 67"/>
                <a:gd name="T73" fmla="*/ 338 h 338"/>
                <a:gd name="T74" fmla="*/ 27 w 67"/>
                <a:gd name="T75" fmla="*/ 336 h 338"/>
                <a:gd name="T76" fmla="*/ 33 w 67"/>
                <a:gd name="T77" fmla="*/ 334 h 338"/>
                <a:gd name="T78" fmla="*/ 38 w 67"/>
                <a:gd name="T79" fmla="*/ 333 h 338"/>
                <a:gd name="T80" fmla="*/ 45 w 67"/>
                <a:gd name="T81" fmla="*/ 330 h 338"/>
                <a:gd name="T82" fmla="*/ 50 w 67"/>
                <a:gd name="T83" fmla="*/ 329 h 338"/>
                <a:gd name="T84" fmla="*/ 55 w 67"/>
                <a:gd name="T85" fmla="*/ 327 h 338"/>
                <a:gd name="T86" fmla="*/ 61 w 67"/>
                <a:gd name="T87" fmla="*/ 325 h 338"/>
                <a:gd name="T88" fmla="*/ 67 w 67"/>
                <a:gd name="T89" fmla="*/ 324 h 338"/>
                <a:gd name="T90" fmla="*/ 60 w 67"/>
                <a:gd name="T91" fmla="*/ 319 h 338"/>
                <a:gd name="T92" fmla="*/ 53 w 67"/>
                <a:gd name="T93" fmla="*/ 312 h 338"/>
                <a:gd name="T94" fmla="*/ 47 w 67"/>
                <a:gd name="T95" fmla="*/ 303 h 338"/>
                <a:gd name="T96" fmla="*/ 41 w 67"/>
                <a:gd name="T97" fmla="*/ 29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338">
                  <a:moveTo>
                    <a:pt x="41" y="291"/>
                  </a:moveTo>
                  <a:lnTo>
                    <a:pt x="35" y="265"/>
                  </a:lnTo>
                  <a:lnTo>
                    <a:pt x="31" y="240"/>
                  </a:lnTo>
                  <a:lnTo>
                    <a:pt x="30" y="213"/>
                  </a:lnTo>
                  <a:lnTo>
                    <a:pt x="33" y="182"/>
                  </a:lnTo>
                  <a:lnTo>
                    <a:pt x="36" y="165"/>
                  </a:lnTo>
                  <a:lnTo>
                    <a:pt x="40" y="148"/>
                  </a:lnTo>
                  <a:lnTo>
                    <a:pt x="46" y="130"/>
                  </a:lnTo>
                  <a:lnTo>
                    <a:pt x="51" y="114"/>
                  </a:lnTo>
                  <a:lnTo>
                    <a:pt x="55" y="97"/>
                  </a:lnTo>
                  <a:lnTo>
                    <a:pt x="57" y="82"/>
                  </a:lnTo>
                  <a:lnTo>
                    <a:pt x="57" y="70"/>
                  </a:lnTo>
                  <a:lnTo>
                    <a:pt x="55" y="61"/>
                  </a:lnTo>
                  <a:lnTo>
                    <a:pt x="50" y="52"/>
                  </a:lnTo>
                  <a:lnTo>
                    <a:pt x="43" y="42"/>
                  </a:lnTo>
                  <a:lnTo>
                    <a:pt x="37" y="32"/>
                  </a:lnTo>
                  <a:lnTo>
                    <a:pt x="30" y="22"/>
                  </a:lnTo>
                  <a:lnTo>
                    <a:pt x="23" y="14"/>
                  </a:lnTo>
                  <a:lnTo>
                    <a:pt x="19" y="6"/>
                  </a:lnTo>
                  <a:lnTo>
                    <a:pt x="15" y="1"/>
                  </a:lnTo>
                  <a:lnTo>
                    <a:pt x="14" y="0"/>
                  </a:lnTo>
                  <a:lnTo>
                    <a:pt x="18" y="10"/>
                  </a:lnTo>
                  <a:lnTo>
                    <a:pt x="28" y="34"/>
                  </a:lnTo>
                  <a:lnTo>
                    <a:pt x="36" y="62"/>
                  </a:lnTo>
                  <a:lnTo>
                    <a:pt x="36" y="86"/>
                  </a:lnTo>
                  <a:lnTo>
                    <a:pt x="30" y="105"/>
                  </a:lnTo>
                  <a:lnTo>
                    <a:pt x="24" y="123"/>
                  </a:lnTo>
                  <a:lnTo>
                    <a:pt x="18" y="142"/>
                  </a:lnTo>
                  <a:lnTo>
                    <a:pt x="11" y="168"/>
                  </a:lnTo>
                  <a:lnTo>
                    <a:pt x="4" y="189"/>
                  </a:lnTo>
                  <a:lnTo>
                    <a:pt x="1" y="216"/>
                  </a:lnTo>
                  <a:lnTo>
                    <a:pt x="0" y="245"/>
                  </a:lnTo>
                  <a:lnTo>
                    <a:pt x="5" y="279"/>
                  </a:lnTo>
                  <a:lnTo>
                    <a:pt x="10" y="294"/>
                  </a:lnTo>
                  <a:lnTo>
                    <a:pt x="14" y="311"/>
                  </a:lnTo>
                  <a:lnTo>
                    <a:pt x="18" y="327"/>
                  </a:lnTo>
                  <a:lnTo>
                    <a:pt x="21" y="338"/>
                  </a:lnTo>
                  <a:lnTo>
                    <a:pt x="27" y="336"/>
                  </a:lnTo>
                  <a:lnTo>
                    <a:pt x="33" y="334"/>
                  </a:lnTo>
                  <a:lnTo>
                    <a:pt x="38" y="333"/>
                  </a:lnTo>
                  <a:lnTo>
                    <a:pt x="45" y="330"/>
                  </a:lnTo>
                  <a:lnTo>
                    <a:pt x="50" y="329"/>
                  </a:lnTo>
                  <a:lnTo>
                    <a:pt x="55" y="327"/>
                  </a:lnTo>
                  <a:lnTo>
                    <a:pt x="61" y="325"/>
                  </a:lnTo>
                  <a:lnTo>
                    <a:pt x="67" y="324"/>
                  </a:lnTo>
                  <a:lnTo>
                    <a:pt x="60" y="319"/>
                  </a:lnTo>
                  <a:lnTo>
                    <a:pt x="53" y="312"/>
                  </a:lnTo>
                  <a:lnTo>
                    <a:pt x="47" y="303"/>
                  </a:lnTo>
                  <a:lnTo>
                    <a:pt x="41" y="291"/>
                  </a:lnTo>
                  <a:close/>
                </a:path>
              </a:pathLst>
            </a:custGeom>
            <a:solidFill>
              <a:srgbClr val="FF5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Tree>
    <p:extLst>
      <p:ext uri="{BB962C8B-B14F-4D97-AF65-F5344CB8AC3E}">
        <p14:creationId xmlns:p14="http://schemas.microsoft.com/office/powerpoint/2010/main" val="9195247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EDSIMR  – Conceptual </a:t>
            </a:r>
            <a:r>
              <a:rPr lang="en-US" dirty="0" smtClean="0">
                <a:solidFill>
                  <a:srgbClr val="0070C0"/>
                </a:solidFill>
              </a:rPr>
              <a:t>Results</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r>
              <a:rPr lang="en-US" dirty="0">
                <a:cs typeface="Times New Roman" panose="02020603050405020304" pitchFamily="18" charset="0"/>
              </a:rPr>
              <a:t>Projects built</a:t>
            </a:r>
          </a:p>
          <a:p>
            <a:r>
              <a:rPr lang="en-US" dirty="0">
                <a:cs typeface="Times New Roman" panose="02020603050405020304" pitchFamily="18" charset="0"/>
              </a:rPr>
              <a:t>Water Use Pattern and Trading</a:t>
            </a:r>
          </a:p>
          <a:p>
            <a:r>
              <a:rPr lang="en-US" dirty="0">
                <a:cs typeface="Times New Roman" panose="02020603050405020304" pitchFamily="18" charset="0"/>
              </a:rPr>
              <a:t>Economic Effect by party</a:t>
            </a:r>
          </a:p>
          <a:p>
            <a:pPr lvl="2"/>
            <a:r>
              <a:rPr lang="en-US" dirty="0">
                <a:cs typeface="Times New Roman" panose="02020603050405020304" pitchFamily="18" charset="0"/>
              </a:rPr>
              <a:t>regional ag farm income + non-ag net surplus</a:t>
            </a:r>
          </a:p>
          <a:p>
            <a:pPr lvl="2"/>
            <a:r>
              <a:rPr lang="en-US" dirty="0">
                <a:cs typeface="Times New Roman" panose="02020603050405020304" pitchFamily="18" charset="0"/>
              </a:rPr>
              <a:t>regional water prices and costs</a:t>
            </a:r>
          </a:p>
          <a:p>
            <a:pPr>
              <a:spcBef>
                <a:spcPts val="1800"/>
              </a:spcBef>
            </a:pPr>
            <a:r>
              <a:rPr lang="en-US" dirty="0">
                <a:cs typeface="Times New Roman" panose="02020603050405020304" pitchFamily="18" charset="0"/>
              </a:rPr>
              <a:t>Hydrologic Effect</a:t>
            </a:r>
          </a:p>
          <a:p>
            <a:pPr lvl="2"/>
            <a:r>
              <a:rPr lang="en-US" dirty="0">
                <a:cs typeface="Times New Roman" panose="02020603050405020304" pitchFamily="18" charset="0"/>
              </a:rPr>
              <a:t>EA elevation at the J-17 well index and  river flows</a:t>
            </a:r>
          </a:p>
          <a:p>
            <a:pPr>
              <a:spcBef>
                <a:spcPts val="1800"/>
              </a:spcBef>
            </a:pPr>
            <a:r>
              <a:rPr lang="en-US" sz="3500" dirty="0">
                <a:cs typeface="Times New Roman" panose="02020603050405020304" pitchFamily="18" charset="0"/>
              </a:rPr>
              <a:t>Environmental Effect</a:t>
            </a:r>
          </a:p>
          <a:p>
            <a:pPr lvl="2"/>
            <a:r>
              <a:rPr lang="en-US" dirty="0">
                <a:cs typeface="Times New Roman" panose="02020603050405020304" pitchFamily="18" charset="0"/>
              </a:rPr>
              <a:t>spring flows, river flows, and the Estuary bay flows</a:t>
            </a:r>
          </a:p>
          <a:p>
            <a:pPr>
              <a:spcBef>
                <a:spcPts val="1800"/>
              </a:spcBef>
            </a:pPr>
            <a:r>
              <a:rPr lang="en-US" sz="3400" dirty="0">
                <a:cs typeface="Times New Roman" panose="02020603050405020304" pitchFamily="18" charset="0"/>
              </a:rPr>
              <a:t>Social Effect</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430927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algn="ctr"/>
              <a:r>
                <a:rPr lang="en-US" sz="5400" dirty="0">
                  <a:solidFill>
                    <a:srgbClr val="0070C0"/>
                  </a:solidFill>
                  <a:sym typeface="Calibri"/>
                </a:rPr>
                <a:t>Projects</a:t>
              </a:r>
              <a:endParaRPr sz="5400" dirty="0">
                <a:solidFill>
                  <a:srgbClr val="0070C0"/>
                </a:solidFill>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a:alphaModFix/>
            </a:blip>
            <a:srcRect l="13070" r="30077"/>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a:alphaModFix/>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a:alphaModFix/>
            </a:blip>
            <a:srcRect b="34078"/>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a:alphaModFix/>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a:alphaModFix/>
            </a:blip>
            <a:srcRect r="18231"/>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a:alphaModFix/>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b="5514"/>
            <a:stretch/>
          </p:blipFill>
          <p:spPr>
            <a:xfrm>
              <a:off x="6555620" y="1829392"/>
              <a:ext cx="1826381" cy="2302699"/>
            </a:xfrm>
            <a:prstGeom prst="rect">
              <a:avLst/>
            </a:prstGeom>
          </p:spPr>
        </p:pic>
      </p:grpSp>
    </p:spTree>
    <p:extLst>
      <p:ext uri="{BB962C8B-B14F-4D97-AF65-F5344CB8AC3E}">
        <p14:creationId xmlns:p14="http://schemas.microsoft.com/office/powerpoint/2010/main" val="2048536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dirty="0">
                <a:solidFill>
                  <a:srgbClr val="0070C0"/>
                </a:solidFill>
              </a:rPr>
              <a:t>WEF Alternatives – a starting </a:t>
            </a:r>
            <a:r>
              <a:rPr lang="en-US" dirty="0" smtClean="0">
                <a:solidFill>
                  <a:srgbClr val="0070C0"/>
                </a:solidFill>
              </a:rPr>
              <a:t>point</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sp>
        <p:nvSpPr>
          <p:cNvPr id="7" name="Rectangle 6"/>
          <p:cNvSpPr/>
          <p:nvPr/>
        </p:nvSpPr>
        <p:spPr>
          <a:xfrm>
            <a:off x="533400" y="1333500"/>
            <a:ext cx="8352480" cy="4093428"/>
          </a:xfrm>
          <a:prstGeom prst="rect">
            <a:avLst/>
          </a:prstGeom>
        </p:spPr>
        <p:txBody>
          <a:bodyPr wrap="square">
            <a:spAutoFit/>
          </a:bodyPr>
          <a:lstStyle/>
          <a:p>
            <a:pPr marL="296466" indent="-296466"/>
            <a:r>
              <a:rPr lang="en-US" sz="2000" b="1" dirty="0">
                <a:solidFill>
                  <a:srgbClr val="C00000"/>
                </a:solidFill>
              </a:rPr>
              <a:t>	</a:t>
            </a:r>
            <a:r>
              <a:rPr lang="en-US" sz="1600" b="1" dirty="0"/>
              <a:t>	</a:t>
            </a:r>
            <a:r>
              <a:rPr lang="en-US" sz="1600" b="1" dirty="0" smtClean="0"/>
              <a:t>	Irrigation </a:t>
            </a:r>
            <a:r>
              <a:rPr lang="en-US" sz="1600" b="1" dirty="0"/>
              <a:t>methods and practices	</a:t>
            </a:r>
            <a:r>
              <a:rPr lang="en-US" sz="1600" b="1" dirty="0" smtClean="0"/>
              <a:t>                    Alternative </a:t>
            </a:r>
            <a:r>
              <a:rPr lang="en-US" sz="1600" b="1" dirty="0"/>
              <a:t>crops</a:t>
            </a:r>
          </a:p>
          <a:p>
            <a:pPr marL="296466" indent="-296466"/>
            <a:r>
              <a:rPr lang="en-US" sz="1600" b="1" dirty="0"/>
              <a:t>	</a:t>
            </a:r>
            <a:r>
              <a:rPr lang="en-US" sz="1600" b="1" dirty="0" smtClean="0">
                <a:solidFill>
                  <a:srgbClr val="00B050"/>
                </a:solidFill>
              </a:rPr>
              <a:t>Ag</a:t>
            </a:r>
            <a:r>
              <a:rPr lang="en-US" sz="1600" b="1" dirty="0">
                <a:solidFill>
                  <a:srgbClr val="00B050"/>
                </a:solidFill>
              </a:rPr>
              <a:t>	</a:t>
            </a:r>
            <a:r>
              <a:rPr lang="en-US" sz="1600" b="1" dirty="0"/>
              <a:t>	Land to dryland or grazing		Removing minimum limits</a:t>
            </a:r>
          </a:p>
          <a:p>
            <a:pPr marL="296466" indent="-296466"/>
            <a:r>
              <a:rPr lang="en-US" sz="1600" b="1" dirty="0"/>
              <a:t>			Degraded water use		</a:t>
            </a:r>
            <a:r>
              <a:rPr lang="en-US" sz="1600" b="1" dirty="0" smtClean="0"/>
              <a:t>                    Crop </a:t>
            </a:r>
            <a:r>
              <a:rPr lang="en-US" sz="1600" b="1" dirty="0"/>
              <a:t>mix</a:t>
            </a:r>
          </a:p>
          <a:p>
            <a:pPr marL="296466" indent="-296466"/>
            <a:r>
              <a:rPr lang="en-US" sz="1600" b="1" dirty="0"/>
              <a:t>			Dry year option</a:t>
            </a:r>
          </a:p>
          <a:p>
            <a:pPr marL="296466" indent="-296466"/>
            <a:r>
              <a:rPr lang="en-US" sz="1600" b="1" dirty="0"/>
              <a:t>		</a:t>
            </a:r>
          </a:p>
          <a:p>
            <a:pPr marL="296466" indent="-296466"/>
            <a:r>
              <a:rPr lang="en-US" sz="1600" b="1" dirty="0"/>
              <a:t>	</a:t>
            </a:r>
            <a:r>
              <a:rPr lang="en-US" sz="1600" b="1" dirty="0" smtClean="0">
                <a:solidFill>
                  <a:srgbClr val="00B050"/>
                </a:solidFill>
              </a:rPr>
              <a:t>Water</a:t>
            </a:r>
            <a:r>
              <a:rPr lang="en-US" sz="1600" b="1" dirty="0"/>
              <a:t>	</a:t>
            </a:r>
            <a:r>
              <a:rPr lang="en-US" sz="1600" b="1" dirty="0" smtClean="0"/>
              <a:t>	Use </a:t>
            </a:r>
            <a:r>
              <a:rPr lang="en-US" sz="1600" b="1" dirty="0"/>
              <a:t>of more distant aquifers	</a:t>
            </a:r>
            <a:r>
              <a:rPr lang="en-US" sz="1600" b="1" dirty="0" smtClean="0"/>
              <a:t>	Injection </a:t>
            </a:r>
            <a:r>
              <a:rPr lang="en-US" sz="1600" b="1" dirty="0"/>
              <a:t>&amp;recovery</a:t>
            </a:r>
          </a:p>
          <a:p>
            <a:pPr marL="296466" indent="-296466"/>
            <a:r>
              <a:rPr lang="en-US" sz="1600" b="1" dirty="0"/>
              <a:t>			Reservoirs			</a:t>
            </a:r>
            <a:r>
              <a:rPr lang="en-US" sz="1600" b="1" dirty="0" smtClean="0"/>
              <a:t>	Saline </a:t>
            </a:r>
            <a:r>
              <a:rPr lang="en-US" sz="1600" b="1" dirty="0"/>
              <a:t>sources</a:t>
            </a:r>
          </a:p>
          <a:p>
            <a:pPr marL="296466" indent="-296466"/>
            <a:r>
              <a:rPr lang="en-US" sz="1600" b="1" dirty="0"/>
              <a:t>			Enhanced recharge		</a:t>
            </a:r>
            <a:r>
              <a:rPr lang="en-US" sz="1600" b="1" dirty="0" smtClean="0"/>
              <a:t>	Conservation</a:t>
            </a:r>
            <a:endParaRPr lang="en-US" sz="1600" b="1" dirty="0"/>
          </a:p>
          <a:p>
            <a:pPr marL="296466" indent="-296466"/>
            <a:r>
              <a:rPr lang="en-US" sz="1600" b="1" dirty="0"/>
              <a:t>			Reuse				</a:t>
            </a:r>
            <a:r>
              <a:rPr lang="en-US" sz="1600" b="1" dirty="0" smtClean="0"/>
              <a:t>Broader </a:t>
            </a:r>
            <a:r>
              <a:rPr lang="en-US" sz="1600" b="1" dirty="0"/>
              <a:t>markets and </a:t>
            </a:r>
            <a:r>
              <a:rPr lang="en-US" sz="1600" b="1" dirty="0" smtClean="0"/>
              <a:t>leasing</a:t>
            </a:r>
          </a:p>
          <a:p>
            <a:pPr marL="296466" indent="-296466"/>
            <a:r>
              <a:rPr lang="en-US" sz="1600" b="1" dirty="0"/>
              <a:t>	</a:t>
            </a:r>
            <a:r>
              <a:rPr lang="en-US" sz="1600" b="1" dirty="0" smtClean="0"/>
              <a:t>		Interbasin transfer</a:t>
            </a:r>
            <a:endParaRPr lang="en-US" sz="1600" b="1" dirty="0"/>
          </a:p>
          <a:p>
            <a:pPr marL="296466" indent="-296466"/>
            <a:endParaRPr lang="en-US" sz="1600" b="1" dirty="0"/>
          </a:p>
          <a:p>
            <a:pPr marL="296466" indent="-296466"/>
            <a:r>
              <a:rPr lang="en-US" sz="1600" b="1" dirty="0"/>
              <a:t>	</a:t>
            </a:r>
            <a:r>
              <a:rPr lang="en-US" sz="1600" b="1" dirty="0">
                <a:solidFill>
                  <a:srgbClr val="00B050"/>
                </a:solidFill>
              </a:rPr>
              <a:t>Energy</a:t>
            </a:r>
            <a:r>
              <a:rPr lang="en-US" sz="1600" b="1" dirty="0"/>
              <a:t>	</a:t>
            </a:r>
            <a:r>
              <a:rPr lang="en-US" sz="1600" b="1" dirty="0" smtClean="0"/>
              <a:t>                    Alternative </a:t>
            </a:r>
            <a:r>
              <a:rPr lang="en-US" sz="1600" b="1" dirty="0"/>
              <a:t>cooling		</a:t>
            </a:r>
            <a:r>
              <a:rPr lang="en-US" sz="1600" b="1" dirty="0" smtClean="0"/>
              <a:t>	Coal </a:t>
            </a:r>
            <a:r>
              <a:rPr lang="en-US" sz="1600" b="1" dirty="0"/>
              <a:t>to Natural Gas</a:t>
            </a:r>
          </a:p>
          <a:p>
            <a:pPr marL="296466" indent="-296466"/>
            <a:r>
              <a:rPr lang="en-US" sz="1600" b="1" dirty="0"/>
              <a:t>			Renewable sources </a:t>
            </a:r>
            <a:r>
              <a:rPr lang="en-US" sz="1600" b="1" dirty="0" smtClean="0"/>
              <a:t>wind </a:t>
            </a:r>
            <a:r>
              <a:rPr lang="en-US" sz="1600" b="1" dirty="0"/>
              <a:t>solar	</a:t>
            </a:r>
            <a:r>
              <a:rPr lang="en-US" sz="1600" b="1" dirty="0" smtClean="0"/>
              <a:t>	Import </a:t>
            </a:r>
            <a:r>
              <a:rPr lang="en-US" sz="1600" b="1" dirty="0"/>
              <a:t>more</a:t>
            </a:r>
          </a:p>
          <a:p>
            <a:pPr marL="296466" indent="-296466"/>
            <a:r>
              <a:rPr lang="en-US" sz="1600" b="1" dirty="0"/>
              <a:t>			Fracking water reuse 		</a:t>
            </a:r>
            <a:r>
              <a:rPr lang="en-US" sz="1600" b="1" dirty="0" smtClean="0"/>
              <a:t>	Fracking </a:t>
            </a:r>
            <a:r>
              <a:rPr lang="en-US" sz="1600" b="1" dirty="0"/>
              <a:t>technology </a:t>
            </a:r>
            <a:r>
              <a:rPr lang="en-US" sz="2000" b="1" dirty="0"/>
              <a:t>	</a:t>
            </a:r>
          </a:p>
          <a:p>
            <a:pPr marL="296466" indent="-296466"/>
            <a:r>
              <a:rPr lang="en-US" sz="2000" b="1" dirty="0"/>
              <a:t>			</a:t>
            </a:r>
          </a:p>
        </p:txBody>
      </p:sp>
    </p:spTree>
    <p:extLst>
      <p:ext uri="{BB962C8B-B14F-4D97-AF65-F5344CB8AC3E}">
        <p14:creationId xmlns:p14="http://schemas.microsoft.com/office/powerpoint/2010/main" val="1146236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Water Projects Examples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09700"/>
            <a:ext cx="3733800" cy="239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Image result for aquifer storage and recov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562100"/>
            <a:ext cx="3394547" cy="2127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1000" y="3735030"/>
            <a:ext cx="3864969" cy="1708160"/>
          </a:xfrm>
          <a:prstGeom prst="rect">
            <a:avLst/>
          </a:prstGeom>
          <a:noFill/>
        </p:spPr>
        <p:txBody>
          <a:bodyPr wrap="none" rtlCol="0">
            <a:spAutoFit/>
          </a:bodyPr>
          <a:lstStyle/>
          <a:p>
            <a:pPr lvl="1"/>
            <a:r>
              <a:rPr lang="en-US" sz="1500" dirty="0"/>
              <a:t>Out-of-Region Water Project: Vista Ridge</a:t>
            </a:r>
          </a:p>
          <a:p>
            <a:pPr lvl="1" indent="-238115">
              <a:buFont typeface="Arial" panose="020B0604020202020204" pitchFamily="34" charset="0"/>
              <a:buChar char="•"/>
            </a:pPr>
            <a:r>
              <a:rPr lang="en-US" sz="1500" dirty="0"/>
              <a:t>143 miles pipelines</a:t>
            </a:r>
          </a:p>
          <a:p>
            <a:pPr lvl="1" indent="-238115">
              <a:buFont typeface="Arial" panose="020B0604020202020204" pitchFamily="34" charset="0"/>
              <a:buChar char="•"/>
            </a:pPr>
            <a:r>
              <a:rPr lang="en-US" sz="1500" dirty="0"/>
              <a:t>Yield: 50,000 </a:t>
            </a:r>
            <a:r>
              <a:rPr lang="en-US" sz="1500" dirty="0" err="1"/>
              <a:t>acft</a:t>
            </a:r>
            <a:r>
              <a:rPr lang="en-US" sz="1500" dirty="0"/>
              <a:t>/</a:t>
            </a:r>
            <a:r>
              <a:rPr lang="en-US" sz="1500" dirty="0" err="1"/>
              <a:t>yr</a:t>
            </a:r>
            <a:r>
              <a:rPr lang="en-US" sz="1500" dirty="0"/>
              <a:t> </a:t>
            </a:r>
          </a:p>
          <a:p>
            <a:pPr lvl="1" indent="-238115">
              <a:buFont typeface="Arial" panose="020B0604020202020204" pitchFamily="34" charset="0"/>
              <a:buChar char="•"/>
            </a:pPr>
            <a:r>
              <a:rPr lang="en-US" sz="1500" dirty="0"/>
              <a:t>Water cost full operation $1,976 /</a:t>
            </a:r>
            <a:r>
              <a:rPr lang="en-US" sz="1500" dirty="0" err="1"/>
              <a:t>acft</a:t>
            </a:r>
            <a:endParaRPr lang="en-US" sz="1500" dirty="0"/>
          </a:p>
          <a:p>
            <a:pPr lvl="1" indent="-238115">
              <a:buFont typeface="Arial" panose="020B0604020202020204" pitchFamily="34" charset="0"/>
              <a:buChar char="•"/>
            </a:pPr>
            <a:r>
              <a:rPr lang="en-US" sz="1500" dirty="0"/>
              <a:t>Total cost of facility: $493 million</a:t>
            </a:r>
          </a:p>
          <a:p>
            <a:pPr lvl="1" indent="-238115">
              <a:buFont typeface="Arial" panose="020B0604020202020204" pitchFamily="34" charset="0"/>
              <a:buChar char="•"/>
            </a:pPr>
            <a:r>
              <a:rPr lang="en-US" sz="1500" dirty="0"/>
              <a:t>Pumping Energy: 156,691 MWh/year</a:t>
            </a:r>
          </a:p>
          <a:p>
            <a:endParaRPr lang="en-US" sz="1500" dirty="0"/>
          </a:p>
        </p:txBody>
      </p:sp>
      <p:sp>
        <p:nvSpPr>
          <p:cNvPr id="10" name="TextBox 9"/>
          <p:cNvSpPr txBox="1"/>
          <p:nvPr/>
        </p:nvSpPr>
        <p:spPr>
          <a:xfrm>
            <a:off x="4762500" y="3784382"/>
            <a:ext cx="3159125" cy="1477328"/>
          </a:xfrm>
          <a:prstGeom prst="rect">
            <a:avLst/>
          </a:prstGeom>
          <a:noFill/>
        </p:spPr>
        <p:txBody>
          <a:bodyPr wrap="square" rtlCol="0">
            <a:spAutoFit/>
          </a:bodyPr>
          <a:lstStyle/>
          <a:p>
            <a:pPr lvl="1"/>
            <a:r>
              <a:rPr lang="en-US" sz="1500" dirty="0"/>
              <a:t>ASR Project: </a:t>
            </a:r>
            <a:r>
              <a:rPr lang="en-US" sz="1500" dirty="0" err="1"/>
              <a:t>Luiling</a:t>
            </a:r>
            <a:r>
              <a:rPr lang="en-US" sz="1500" dirty="0"/>
              <a:t> ASR</a:t>
            </a:r>
          </a:p>
          <a:p>
            <a:pPr marL="238115" lvl="1" indent="-238115">
              <a:buFont typeface="Arial" panose="020B0604020202020204" pitchFamily="34" charset="0"/>
              <a:buChar char="•"/>
            </a:pPr>
            <a:r>
              <a:rPr lang="en-US" sz="1500" dirty="0"/>
              <a:t>Total cost of facility: $23 million</a:t>
            </a:r>
          </a:p>
          <a:p>
            <a:pPr marL="238115" lvl="1" indent="-238115">
              <a:buFont typeface="Arial" panose="020B0604020202020204" pitchFamily="34" charset="0"/>
              <a:buChar char="•"/>
            </a:pPr>
            <a:r>
              <a:rPr lang="en-US" sz="1500" dirty="0"/>
              <a:t>Annual cost of water: $1,086 / </a:t>
            </a:r>
            <a:r>
              <a:rPr lang="en-US" sz="1500" dirty="0" err="1"/>
              <a:t>acft</a:t>
            </a:r>
            <a:endParaRPr lang="en-US" sz="1500" dirty="0"/>
          </a:p>
          <a:p>
            <a:pPr marL="238115" lvl="1" indent="-238115">
              <a:buFont typeface="Arial" panose="020B0604020202020204" pitchFamily="34" charset="0"/>
              <a:buChar char="•"/>
            </a:pPr>
            <a:r>
              <a:rPr lang="en-US" sz="1500" dirty="0"/>
              <a:t>Energy Consumption for pumping: 1,617 MWh/year</a:t>
            </a:r>
          </a:p>
          <a:p>
            <a:endParaRPr lang="en-US" sz="1500" dirty="0"/>
          </a:p>
        </p:txBody>
      </p:sp>
    </p:spTree>
    <p:extLst>
      <p:ext uri="{BB962C8B-B14F-4D97-AF65-F5344CB8AC3E}">
        <p14:creationId xmlns:p14="http://schemas.microsoft.com/office/powerpoint/2010/main" val="234619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Power Plant Retrofit</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2400" dirty="0"/>
              <a:t>Boiler retrofit (coal to natural gas)</a:t>
            </a:r>
          </a:p>
          <a:p>
            <a:r>
              <a:rPr lang="en-US" sz="2400" dirty="0"/>
              <a:t>Cooling retrofit </a:t>
            </a:r>
          </a:p>
          <a:p>
            <a:pPr lvl="1"/>
            <a:r>
              <a:rPr lang="en-US" sz="1800" dirty="0"/>
              <a:t>(Once-through to Recirculating to Dry-cooling)</a:t>
            </a:r>
          </a:p>
          <a:p>
            <a:r>
              <a:rPr lang="en-US" sz="2400" dirty="0"/>
              <a:t>Switch to renewable source: Wind, solar and Nuclear.</a:t>
            </a:r>
          </a:p>
          <a:p>
            <a:r>
              <a:rPr lang="en-US" sz="2400" dirty="0"/>
              <a:t>Add new capacity in or outside region</a:t>
            </a:r>
          </a:p>
          <a:p>
            <a:pPr lvl="1"/>
            <a:r>
              <a:rPr lang="en-US" sz="1800" dirty="0"/>
              <a:t>Could export water use</a:t>
            </a:r>
          </a:p>
          <a:p>
            <a:pPr lvl="1"/>
            <a:r>
              <a:rPr lang="en-US" sz="1800" dirty="0"/>
              <a:t>Wind and solar reliability are issue</a:t>
            </a:r>
          </a:p>
          <a:p>
            <a:r>
              <a:rPr lang="en-US" sz="2400" dirty="0"/>
              <a:t>Retrofit  and new capacity cost will be in first stage of the model</a:t>
            </a: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840134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4400" b="1" dirty="0" smtClean="0">
                  <a:solidFill>
                    <a:srgbClr val="0070C0"/>
                  </a:solidFill>
                  <a:latin typeface="Calibri"/>
                  <a:ea typeface="Calibri"/>
                  <a:cs typeface="Calibri"/>
                  <a:sym typeface="Calibri"/>
                </a:rPr>
                <a:t>Background on Regional Issues</a:t>
              </a:r>
              <a:endParaRPr sz="4400" b="1" dirty="0">
                <a:solidFill>
                  <a:srgbClr val="0070C0"/>
                </a:solidFill>
                <a:latin typeface="Calibri"/>
                <a:ea typeface="Calibri"/>
                <a:cs typeface="Calibri"/>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a:alphaModFix/>
            </a:blip>
            <a:srcRect l="13070" r="30077"/>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a:alphaModFix/>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a:alphaModFix/>
            </a:blip>
            <a:srcRect b="34078"/>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a:alphaModFix/>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a:alphaModFix/>
            </a:blip>
            <a:srcRect r="18231"/>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a:alphaModFix/>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b="5514"/>
            <a:stretch/>
          </p:blipFill>
          <p:spPr>
            <a:xfrm>
              <a:off x="6555620" y="1829392"/>
              <a:ext cx="1826381" cy="2302699"/>
            </a:xfrm>
            <a:prstGeom prst="rect">
              <a:avLst/>
            </a:prstGeom>
          </p:spPr>
        </p:pic>
      </p:grpSp>
    </p:spTree>
    <p:extLst>
      <p:ext uri="{BB962C8B-B14F-4D97-AF65-F5344CB8AC3E}">
        <p14:creationId xmlns:p14="http://schemas.microsoft.com/office/powerpoint/2010/main" val="2789005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Public Goods Concern</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lvl="0">
              <a:spcBef>
                <a:spcPts val="1800"/>
              </a:spcBef>
            </a:pPr>
            <a:r>
              <a:rPr lang="en-US" sz="2800" dirty="0"/>
              <a:t>Some Nexus actions will not be adopted by private individuals as they benefit the public not just the individual.  In such cases the public may need to get directly involved in adoption.</a:t>
            </a:r>
          </a:p>
          <a:p>
            <a:pPr lvl="0">
              <a:spcBef>
                <a:spcPts val="1800"/>
              </a:spcBef>
            </a:pPr>
            <a:r>
              <a:rPr lang="en-US" sz="2800" dirty="0"/>
              <a:t>Water Projects in our projects are public </a:t>
            </a:r>
            <a:r>
              <a:rPr lang="en-US" sz="2800" dirty="0" smtClean="0"/>
              <a:t>goods</a:t>
            </a:r>
          </a:p>
          <a:p>
            <a:pPr lvl="0"/>
            <a:endParaRPr lang="en-US" dirty="0"/>
          </a:p>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4953903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Compensation Reallocation</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a:spcBef>
                <a:spcPts val="1800"/>
              </a:spcBef>
            </a:pPr>
            <a:r>
              <a:rPr lang="en-US" sz="2800" dirty="0"/>
              <a:t>When an entity like a Power plant could retrofit to save water but don’t do it because of cost</a:t>
            </a:r>
          </a:p>
          <a:p>
            <a:pPr>
              <a:spcBef>
                <a:spcPts val="1800"/>
              </a:spcBef>
            </a:pPr>
            <a:r>
              <a:rPr lang="en-US" sz="2800" dirty="0"/>
              <a:t>We need provide subsidy or compensation to the power plants to increase their incentive of cooling and heating retrofit. </a:t>
            </a:r>
          </a:p>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5428130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5400" dirty="0">
                  <a:solidFill>
                    <a:srgbClr val="0070C0"/>
                  </a:solidFill>
                  <a:sym typeface="Calibri"/>
                </a:rPr>
                <a:t>Preliminary Result</a:t>
              </a:r>
              <a:endParaRPr sz="5400" dirty="0">
                <a:solidFill>
                  <a:srgbClr val="0070C0"/>
                </a:solidFill>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a:alphaModFix/>
            </a:blip>
            <a:srcRect l="13070" r="30077"/>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a:alphaModFix/>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a:alphaModFix/>
            </a:blip>
            <a:srcRect b="34078"/>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a:alphaModFix/>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a:alphaModFix/>
            </a:blip>
            <a:srcRect r="18231"/>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a:alphaModFix/>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b="5514"/>
            <a:stretch/>
          </p:blipFill>
          <p:spPr>
            <a:xfrm>
              <a:off x="6555620" y="1829392"/>
              <a:ext cx="1826381" cy="2302699"/>
            </a:xfrm>
            <a:prstGeom prst="rect">
              <a:avLst/>
            </a:prstGeom>
          </p:spPr>
        </p:pic>
      </p:grpSp>
    </p:spTree>
    <p:extLst>
      <p:ext uri="{BB962C8B-B14F-4D97-AF65-F5344CB8AC3E}">
        <p14:creationId xmlns:p14="http://schemas.microsoft.com/office/powerpoint/2010/main" val="3798552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fontScale="90000"/>
          </a:bodyPr>
          <a:lstStyle/>
          <a:p>
            <a:r>
              <a:rPr lang="en-US" dirty="0">
                <a:solidFill>
                  <a:srgbClr val="0070C0"/>
                </a:solidFill>
              </a:rPr>
              <a:t>EDSIMR  – Example Analysis </a:t>
            </a:r>
            <a:r>
              <a:rPr lang="en-US" dirty="0" smtClean="0">
                <a:solidFill>
                  <a:srgbClr val="0070C0"/>
                </a:solidFill>
              </a:rPr>
              <a:t>Objectives</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spcBef>
                <a:spcPts val="1800"/>
              </a:spcBef>
            </a:pPr>
            <a:r>
              <a:rPr lang="en-US" dirty="0">
                <a:cs typeface="Arial" panose="020B0604020202020204" pitchFamily="34" charset="0"/>
              </a:rPr>
              <a:t>Evaluate the economic and environmental consequences of a set of water management and energy project plans</a:t>
            </a:r>
          </a:p>
          <a:p>
            <a:pPr>
              <a:spcBef>
                <a:spcPts val="1800"/>
              </a:spcBef>
            </a:pPr>
            <a:r>
              <a:rPr lang="en-US" dirty="0">
                <a:cs typeface="Arial" panose="020B0604020202020204" pitchFamily="34" charset="0"/>
              </a:rPr>
              <a:t>Determine the “best” mix of water and energy retrofit  options for a given demand and environmental constraints</a:t>
            </a:r>
          </a:p>
          <a:p>
            <a:pPr>
              <a:spcBef>
                <a:spcPts val="1800"/>
              </a:spcBef>
            </a:pPr>
            <a:r>
              <a:rPr lang="en-US" dirty="0">
                <a:cs typeface="Arial" panose="020B0604020202020204" pitchFamily="34" charset="0"/>
              </a:rPr>
              <a:t>Undertake a comparative assessment of the model “best” set of water management  and energy project plans.</a:t>
            </a:r>
          </a:p>
          <a:p>
            <a:pPr>
              <a:spcBef>
                <a:spcPts val="1800"/>
              </a:spcBef>
            </a:pPr>
            <a:endParaRPr lang="en-US" dirty="0">
              <a:cs typeface="Arial" panose="020B0604020202020204" pitchFamily="34" charset="0"/>
            </a:endParaRPr>
          </a:p>
        </p:txBody>
      </p:sp>
    </p:spTree>
    <p:extLst>
      <p:ext uri="{BB962C8B-B14F-4D97-AF65-F5344CB8AC3E}">
        <p14:creationId xmlns:p14="http://schemas.microsoft.com/office/powerpoint/2010/main" val="37243628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Base run -Agriculture Land</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lvl="0"/>
            <a:r>
              <a:rPr lang="en-US" sz="2400" dirty="0">
                <a:solidFill>
                  <a:schemeClr val="tx1"/>
                </a:solidFill>
                <a:latin typeface="Calibri" panose="020F0502020204030204" pitchFamily="34" charset="0"/>
                <a:cs typeface="Calibri" panose="020F0502020204030204" pitchFamily="34" charset="0"/>
              </a:rPr>
              <a:t>Land transfers from irrigated land to dry land and sprinkler irrigation is preferred to save water even with higher cost.</a:t>
            </a:r>
          </a:p>
          <a:p>
            <a:pPr lvl="0"/>
            <a:r>
              <a:rPr lang="en-US" sz="2400" dirty="0">
                <a:solidFill>
                  <a:schemeClr val="tx1"/>
                </a:solidFill>
                <a:latin typeface="Calibri" panose="020F0502020204030204" pitchFamily="34" charset="0"/>
                <a:cs typeface="Calibri" panose="020F0502020204030204" pitchFamily="34" charset="0"/>
              </a:rPr>
              <a:t>Few crop lands transfers to pasture</a:t>
            </a:r>
          </a:p>
          <a:p>
            <a:endParaRPr lang="en-US" dirty="0">
              <a:latin typeface="Times New Roman" panose="02020603050405020304" pitchFamily="18" charset="0"/>
              <a:cs typeface="Times New Roman" panose="02020603050405020304" pitchFamily="18" charset="0"/>
            </a:endParaRPr>
          </a:p>
          <a:p>
            <a:endParaRPr lang="en-US" dirty="0" smtClean="0">
              <a:latin typeface="+mn-lt"/>
              <a:cs typeface="Times New Roman" panose="02020603050405020304" pitchFamily="18" charset="0"/>
            </a:endParaRPr>
          </a:p>
          <a:p>
            <a:endParaRPr lang="en-US" dirty="0">
              <a:cs typeface="Times New Roman" panose="02020603050405020304" pitchFamily="18" charset="0"/>
            </a:endParaRPr>
          </a:p>
          <a:p>
            <a:endParaRPr lang="en-US" dirty="0" smtClean="0">
              <a:latin typeface="+mn-lt"/>
              <a:cs typeface="Times New Roman" panose="02020603050405020304" pitchFamily="18" charset="0"/>
            </a:endParaRPr>
          </a:p>
          <a:p>
            <a:endParaRPr lang="en-US" dirty="0">
              <a:cs typeface="Times New Roman" panose="02020603050405020304" pitchFamily="18" charset="0"/>
            </a:endParaRPr>
          </a:p>
          <a:p>
            <a:endParaRPr lang="en-US" dirty="0" smtClean="0">
              <a:latin typeface="+mn-lt"/>
              <a:cs typeface="Times New Roman" panose="02020603050405020304" pitchFamily="18" charset="0"/>
            </a:endParaRPr>
          </a:p>
          <a:p>
            <a:endParaRPr lang="en-US" dirty="0">
              <a:latin typeface="+mn-lt"/>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3004890687"/>
              </p:ext>
            </p:extLst>
          </p:nvPr>
        </p:nvGraphicFramePr>
        <p:xfrm>
          <a:off x="609600" y="2781300"/>
          <a:ext cx="34290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048491978"/>
              </p:ext>
            </p:extLst>
          </p:nvPr>
        </p:nvGraphicFramePr>
        <p:xfrm>
          <a:off x="4800600" y="2781300"/>
          <a:ext cx="342900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20840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Agriculture Production Index</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2555283652"/>
              </p:ext>
            </p:extLst>
          </p:nvPr>
        </p:nvGraphicFramePr>
        <p:xfrm>
          <a:off x="609600" y="1409700"/>
          <a:ext cx="4340623" cy="35099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181600" y="1531938"/>
            <a:ext cx="3048000" cy="3349700"/>
          </a:xfrm>
          <a:prstGeom prst="rect">
            <a:avLst/>
          </a:prstGeom>
          <a:noFill/>
        </p:spPr>
        <p:txBody>
          <a:bodyPr wrap="square" rtlCol="0">
            <a:spAutoFit/>
          </a:bodyPr>
          <a:lstStyle/>
          <a:p>
            <a:pPr marL="380985" indent="-380985">
              <a:spcBef>
                <a:spcPts val="1800"/>
              </a:spcBef>
              <a:buFont typeface="Arial" panose="020B0604020202020204" pitchFamily="34" charset="0"/>
              <a:buChar char="•"/>
            </a:pPr>
            <a:r>
              <a:rPr lang="en-US" dirty="0">
                <a:latin typeface="Arial" panose="020B0604020202020204" pitchFamily="34" charset="0"/>
                <a:cs typeface="Arial" panose="020B0604020202020204" pitchFamily="34" charset="0"/>
              </a:rPr>
              <a:t>Vegetable </a:t>
            </a:r>
            <a:r>
              <a:rPr lang="en-US" dirty="0" smtClean="0">
                <a:latin typeface="Arial" panose="020B0604020202020204" pitchFamily="34" charset="0"/>
                <a:cs typeface="Arial" panose="020B0604020202020204" pitchFamily="34" charset="0"/>
              </a:rPr>
              <a:t>production is </a:t>
            </a:r>
            <a:r>
              <a:rPr lang="en-US" dirty="0">
                <a:latin typeface="Arial" panose="020B0604020202020204" pitchFamily="34" charset="0"/>
                <a:cs typeface="Arial" panose="020B0604020202020204" pitchFamily="34" charset="0"/>
              </a:rPr>
              <a:t>very sensitive to precipitation. It is preferred during wet years (2020s, 2030s) but spurned in the dry years (2050s, 2060s). </a:t>
            </a:r>
          </a:p>
          <a:p>
            <a:pPr marL="380985" indent="-380985">
              <a:spcBef>
                <a:spcPts val="1800"/>
              </a:spcBef>
              <a:buFont typeface="Arial" panose="020B0604020202020204" pitchFamily="34" charset="0"/>
              <a:buChar char="•"/>
            </a:pPr>
            <a:r>
              <a:rPr lang="en-US" dirty="0">
                <a:latin typeface="Arial" panose="020B0604020202020204" pitchFamily="34" charset="0"/>
                <a:cs typeface="Arial" panose="020B0604020202020204" pitchFamily="34" charset="0"/>
              </a:rPr>
              <a:t>Production index of all ag products also varies with precipitation.</a:t>
            </a:r>
          </a:p>
          <a:p>
            <a:endParaRPr lang="en-US" sz="1667" dirty="0"/>
          </a:p>
        </p:txBody>
      </p:sp>
    </p:spTree>
    <p:extLst>
      <p:ext uri="{BB962C8B-B14F-4D97-AF65-F5344CB8AC3E}">
        <p14:creationId xmlns:p14="http://schemas.microsoft.com/office/powerpoint/2010/main" val="24274785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1968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Water Source by Sector</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Autofit/>
          </a:bodyPr>
          <a:lstStyle/>
          <a:p>
            <a:pPr indent="-380985" defTabSz="2917200">
              <a:spcBef>
                <a:spcPts val="0"/>
              </a:spcBef>
              <a:defRPr/>
            </a:pPr>
            <a:r>
              <a:rPr lang="en-US" sz="1600" dirty="0">
                <a:solidFill>
                  <a:schemeClr val="tx1"/>
                </a:solidFill>
              </a:rPr>
              <a:t>Demand increases over time with the growing population. </a:t>
            </a:r>
          </a:p>
          <a:p>
            <a:pPr defTabSz="3500780">
              <a:spcBef>
                <a:spcPts val="0"/>
              </a:spcBef>
              <a:defRPr/>
            </a:pPr>
            <a:r>
              <a:rPr lang="en-US" sz="1600" dirty="0">
                <a:solidFill>
                  <a:schemeClr val="tx1"/>
                </a:solidFill>
              </a:rPr>
              <a:t>Municipal water needs driving expensive water projects proposed by Texas Water Development Board, or being implemented. </a:t>
            </a:r>
          </a:p>
          <a:p>
            <a:pPr defTabSz="3500780">
              <a:spcBef>
                <a:spcPts val="0"/>
              </a:spcBef>
              <a:defRPr/>
            </a:pPr>
            <a:r>
              <a:rPr lang="en-US" sz="1600" dirty="0">
                <a:solidFill>
                  <a:schemeClr val="tx1"/>
                </a:solidFill>
              </a:rPr>
              <a:t>Municipal sector owns less surface water permits than agriculture and industrial sector in the region. Plus has means of financing.</a:t>
            </a:r>
          </a:p>
          <a:p>
            <a:pPr indent="-380985" defTabSz="2917200">
              <a:spcBef>
                <a:spcPts val="0"/>
              </a:spcBef>
              <a:defRPr/>
            </a:pPr>
            <a:r>
              <a:rPr lang="en-US" sz="1600" dirty="0">
                <a:solidFill>
                  <a:schemeClr val="tx1"/>
                </a:solidFill>
              </a:rPr>
              <a:t>I</a:t>
            </a:r>
            <a:r>
              <a:rPr lang="en-US" sz="1600" dirty="0" smtClean="0">
                <a:solidFill>
                  <a:schemeClr val="tx1"/>
                </a:solidFill>
              </a:rPr>
              <a:t>ndustrial </a:t>
            </a:r>
            <a:r>
              <a:rPr lang="en-US" sz="1600" dirty="0">
                <a:solidFill>
                  <a:schemeClr val="tx1"/>
                </a:solidFill>
              </a:rPr>
              <a:t>water relies more on surface water over time, due to the shortage of water projects and groundwater drawdown</a:t>
            </a:r>
            <a:endParaRPr lang="en-US" sz="1600" dirty="0">
              <a:cs typeface="Times New Roman" panose="02020603050405020304" pitchFamily="18" charset="0"/>
            </a:endParaRPr>
          </a:p>
          <a:p>
            <a:endParaRPr lang="en-US" sz="1600" dirty="0">
              <a:cs typeface="Times New Roman" panose="02020603050405020304"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3106815509"/>
              </p:ext>
            </p:extLst>
          </p:nvPr>
        </p:nvGraphicFramePr>
        <p:xfrm>
          <a:off x="609600" y="2917825"/>
          <a:ext cx="36576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1238765"/>
              </p:ext>
            </p:extLst>
          </p:nvPr>
        </p:nvGraphicFramePr>
        <p:xfrm>
          <a:off x="1143000" y="1485900"/>
          <a:ext cx="6096000" cy="396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307218161"/>
              </p:ext>
            </p:extLst>
          </p:nvPr>
        </p:nvGraphicFramePr>
        <p:xfrm>
          <a:off x="4419600" y="2917825"/>
          <a:ext cx="3657600" cy="228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90870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Water Source by Sector</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indent="-380985" defTabSz="2917200">
              <a:spcBef>
                <a:spcPts val="0"/>
              </a:spcBef>
              <a:defRPr/>
            </a:pPr>
            <a:r>
              <a:rPr lang="en-US" sz="2000" dirty="0">
                <a:solidFill>
                  <a:schemeClr val="tx1"/>
                </a:solidFill>
              </a:rPr>
              <a:t>Agriculture use less water under climate change, because the increasing demand of groundwater draw down the aquifer and make the water too expensive for agriculture usage. </a:t>
            </a:r>
          </a:p>
          <a:p>
            <a:pPr indent="-380985" defTabSz="2917200">
              <a:spcBef>
                <a:spcPts val="0"/>
              </a:spcBef>
              <a:defRPr/>
            </a:pPr>
            <a:r>
              <a:rPr lang="en-US" sz="2000" dirty="0">
                <a:cs typeface="Times New Roman" panose="02020603050405020304" pitchFamily="18" charset="0"/>
              </a:rPr>
              <a:t>Mining relies on ground water due to the shortage of surface water permits</a:t>
            </a:r>
          </a:p>
          <a:p>
            <a:endParaRPr lang="en-US" dirty="0">
              <a:latin typeface="+mn-lt"/>
              <a:cs typeface="Times New Roman" panose="02020603050405020304"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1949160542"/>
              </p:ext>
            </p:extLst>
          </p:nvPr>
        </p:nvGraphicFramePr>
        <p:xfrm>
          <a:off x="1008063" y="2857500"/>
          <a:ext cx="34290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803928560"/>
              </p:ext>
            </p:extLst>
          </p:nvPr>
        </p:nvGraphicFramePr>
        <p:xfrm>
          <a:off x="4800600" y="2863241"/>
          <a:ext cx="3429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202189226"/>
              </p:ext>
            </p:extLst>
          </p:nvPr>
        </p:nvGraphicFramePr>
        <p:xfrm>
          <a:off x="2209800" y="2095500"/>
          <a:ext cx="5334000" cy="3352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97977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Average Water Cost by Sector</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1977426099"/>
              </p:ext>
            </p:extLst>
          </p:nvPr>
        </p:nvGraphicFramePr>
        <p:xfrm>
          <a:off x="229791" y="2611438"/>
          <a:ext cx="8551600" cy="2833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026294427"/>
              </p:ext>
            </p:extLst>
          </p:nvPr>
        </p:nvGraphicFramePr>
        <p:xfrm>
          <a:off x="762001" y="1331913"/>
          <a:ext cx="3505199" cy="19407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2730753114"/>
              </p:ext>
            </p:extLst>
          </p:nvPr>
        </p:nvGraphicFramePr>
        <p:xfrm>
          <a:off x="4800600" y="1289844"/>
          <a:ext cx="3505200" cy="20248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186624394"/>
              </p:ext>
            </p:extLst>
          </p:nvPr>
        </p:nvGraphicFramePr>
        <p:xfrm>
          <a:off x="800100" y="3128962"/>
          <a:ext cx="3429000" cy="201453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1760258805"/>
              </p:ext>
            </p:extLst>
          </p:nvPr>
        </p:nvGraphicFramePr>
        <p:xfrm>
          <a:off x="4838700" y="3238500"/>
          <a:ext cx="3429000" cy="1905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50032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Water Projects Selection</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graphicFrame>
        <p:nvGraphicFramePr>
          <p:cNvPr id="7" name="Table 6">
            <a:extLst>
              <a:ext uri="{FF2B5EF4-FFF2-40B4-BE49-F238E27FC236}">
                <a16:creationId xmlns:a16="http://schemas.microsoft.com/office/drawing/2014/main" id="{803EA1F5-1741-4655-882B-0FE2B5344065}"/>
              </a:ext>
            </a:extLst>
          </p:cNvPr>
          <p:cNvGraphicFramePr>
            <a:graphicFrameLocks noGrp="1"/>
          </p:cNvGraphicFramePr>
          <p:nvPr>
            <p:extLst>
              <p:ext uri="{D42A27DB-BD31-4B8C-83A1-F6EECF244321}">
                <p14:modId xmlns:p14="http://schemas.microsoft.com/office/powerpoint/2010/main" val="1809185937"/>
              </p:ext>
            </p:extLst>
          </p:nvPr>
        </p:nvGraphicFramePr>
        <p:xfrm>
          <a:off x="533400" y="1409701"/>
          <a:ext cx="8077199" cy="3874102"/>
        </p:xfrm>
        <a:graphic>
          <a:graphicData uri="http://schemas.openxmlformats.org/drawingml/2006/table">
            <a:tbl>
              <a:tblPr firstRow="1" firstCol="1" bandRow="1"/>
              <a:tblGrid>
                <a:gridCol w="1887823">
                  <a:extLst>
                    <a:ext uri="{9D8B030D-6E8A-4147-A177-3AD203B41FA5}">
                      <a16:colId xmlns:a16="http://schemas.microsoft.com/office/drawing/2014/main" val="2937162411"/>
                    </a:ext>
                  </a:extLst>
                </a:gridCol>
                <a:gridCol w="855377">
                  <a:extLst>
                    <a:ext uri="{9D8B030D-6E8A-4147-A177-3AD203B41FA5}">
                      <a16:colId xmlns:a16="http://schemas.microsoft.com/office/drawing/2014/main" val="668347266"/>
                    </a:ext>
                  </a:extLst>
                </a:gridCol>
                <a:gridCol w="691967">
                  <a:extLst>
                    <a:ext uri="{9D8B030D-6E8A-4147-A177-3AD203B41FA5}">
                      <a16:colId xmlns:a16="http://schemas.microsoft.com/office/drawing/2014/main" val="2567720032"/>
                    </a:ext>
                  </a:extLst>
                </a:gridCol>
                <a:gridCol w="773672">
                  <a:extLst>
                    <a:ext uri="{9D8B030D-6E8A-4147-A177-3AD203B41FA5}">
                      <a16:colId xmlns:a16="http://schemas.microsoft.com/office/drawing/2014/main" val="3937700217"/>
                    </a:ext>
                  </a:extLst>
                </a:gridCol>
                <a:gridCol w="773672">
                  <a:extLst>
                    <a:ext uri="{9D8B030D-6E8A-4147-A177-3AD203B41FA5}">
                      <a16:colId xmlns:a16="http://schemas.microsoft.com/office/drawing/2014/main" val="1560851671"/>
                    </a:ext>
                  </a:extLst>
                </a:gridCol>
                <a:gridCol w="773672">
                  <a:extLst>
                    <a:ext uri="{9D8B030D-6E8A-4147-A177-3AD203B41FA5}">
                      <a16:colId xmlns:a16="http://schemas.microsoft.com/office/drawing/2014/main" val="432355099"/>
                    </a:ext>
                  </a:extLst>
                </a:gridCol>
                <a:gridCol w="773672">
                  <a:extLst>
                    <a:ext uri="{9D8B030D-6E8A-4147-A177-3AD203B41FA5}">
                      <a16:colId xmlns:a16="http://schemas.microsoft.com/office/drawing/2014/main" val="2302509307"/>
                    </a:ext>
                  </a:extLst>
                </a:gridCol>
                <a:gridCol w="773672">
                  <a:extLst>
                    <a:ext uri="{9D8B030D-6E8A-4147-A177-3AD203B41FA5}">
                      <a16:colId xmlns:a16="http://schemas.microsoft.com/office/drawing/2014/main" val="3905357342"/>
                    </a:ext>
                  </a:extLst>
                </a:gridCol>
                <a:gridCol w="773672">
                  <a:extLst>
                    <a:ext uri="{9D8B030D-6E8A-4147-A177-3AD203B41FA5}">
                      <a16:colId xmlns:a16="http://schemas.microsoft.com/office/drawing/2014/main" val="751255437"/>
                    </a:ext>
                  </a:extLst>
                </a:gridCol>
              </a:tblGrid>
              <a:tr h="791326">
                <a:tc>
                  <a:txBody>
                    <a:bodyPr/>
                    <a:lstStyle/>
                    <a:p>
                      <a:pPr marL="0" marR="0">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nSpc>
                          <a:spcPct val="107000"/>
                        </a:lnSpc>
                        <a:spcBef>
                          <a:spcPts val="0"/>
                        </a:spcBef>
                        <a:spcAft>
                          <a:spcPts val="0"/>
                        </a:spcAft>
                      </a:pPr>
                      <a:r>
                        <a:rPr lang="en-US" sz="1400" b="1" dirty="0" smtClean="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Available</a:t>
                      </a:r>
                      <a:r>
                        <a:rPr lang="en-US" sz="1400" b="1" baseline="0" dirty="0" smtClean="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 Projects</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2015</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2020</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2030</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2040</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2050</a:t>
                      </a:r>
                      <a:endParaRPr lang="en-US" sz="140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2060</a:t>
                      </a:r>
                      <a:endParaRPr lang="en-US" sz="140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4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2070</a:t>
                      </a:r>
                      <a:endParaRPr lang="en-US" sz="140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563943852"/>
                  </a:ext>
                </a:extLst>
              </a:tr>
              <a:tr h="395663">
                <a:tc>
                  <a:txBody>
                    <a:bodyPr/>
                    <a:lstStyle/>
                    <a:p>
                      <a:pPr marL="0" marR="0" algn="ctr">
                        <a:lnSpc>
                          <a:spcPct val="107000"/>
                        </a:lnSpc>
                        <a:spcBef>
                          <a:spcPts val="0"/>
                        </a:spcBef>
                        <a:spcAft>
                          <a:spcPts val="0"/>
                        </a:spcAft>
                      </a:pPr>
                      <a:r>
                        <a:rPr lang="en-US" sz="1400" b="1"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Surface Water</a:t>
                      </a:r>
                      <a:r>
                        <a:rPr lang="en-US" sz="1400" b="1" baseline="0"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Projects</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4</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325382646"/>
                  </a:ext>
                </a:extLst>
              </a:tr>
              <a:tr h="395663">
                <a:tc>
                  <a:txBody>
                    <a:bodyPr/>
                    <a:lstStyle/>
                    <a:p>
                      <a:pPr marL="0" marR="0" algn="ctr">
                        <a:lnSpc>
                          <a:spcPct val="107000"/>
                        </a:lnSpc>
                        <a:spcBef>
                          <a:spcPts val="0"/>
                        </a:spcBef>
                        <a:spcAft>
                          <a:spcPts val="0"/>
                        </a:spcAft>
                      </a:pPr>
                      <a:r>
                        <a:rPr lang="en-US" sz="1400" b="1" dirty="0" smtClean="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Ground Water Projects</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34</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0</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4</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5</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5</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5</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5</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6</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688389247"/>
                  </a:ext>
                </a:extLst>
              </a:tr>
              <a:tr h="395663">
                <a:tc>
                  <a:txBody>
                    <a:bodyPr/>
                    <a:lstStyle/>
                    <a:p>
                      <a:pPr marL="0" marR="0" algn="ctr">
                        <a:lnSpc>
                          <a:spcPct val="107000"/>
                        </a:lnSpc>
                        <a:spcBef>
                          <a:spcPts val="0"/>
                        </a:spcBef>
                        <a:spcAft>
                          <a:spcPts val="0"/>
                        </a:spcAft>
                      </a:pPr>
                      <a:r>
                        <a:rPr lang="en-US" sz="1400" b="1" dirty="0" smtClean="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Aquifer</a:t>
                      </a:r>
                      <a:r>
                        <a:rPr lang="en-US" sz="1400" b="1" baseline="0" dirty="0" smtClean="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 Storage and Recovery</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7</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0</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2724786189"/>
                  </a:ext>
                </a:extLst>
              </a:tr>
              <a:tr h="280562">
                <a:tc>
                  <a:txBody>
                    <a:bodyPr/>
                    <a:lstStyle/>
                    <a:p>
                      <a:pPr marL="0" marR="0" algn="ctr">
                        <a:lnSpc>
                          <a:spcPct val="107000"/>
                        </a:lnSpc>
                        <a:spcBef>
                          <a:spcPts val="0"/>
                        </a:spcBef>
                        <a:spcAft>
                          <a:spcPts val="0"/>
                        </a:spcAft>
                      </a:pPr>
                      <a:r>
                        <a:rPr lang="en-US" sz="1400" b="1" dirty="0" smtClean="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Off-Channel</a:t>
                      </a:r>
                      <a:r>
                        <a:rPr lang="en-US" sz="1400" b="1" baseline="0" dirty="0" smtClean="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 Reservoir</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5</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4119043269"/>
                  </a:ext>
                </a:extLst>
              </a:tr>
              <a:tr h="395663">
                <a:tc>
                  <a:txBody>
                    <a:bodyPr/>
                    <a:lstStyle/>
                    <a:p>
                      <a:pPr marL="0" marR="0" algn="ctr">
                        <a:lnSpc>
                          <a:spcPct val="107000"/>
                        </a:lnSpc>
                        <a:spcBef>
                          <a:spcPts val="0"/>
                        </a:spcBef>
                        <a:spcAft>
                          <a:spcPts val="0"/>
                        </a:spcAft>
                      </a:pPr>
                      <a:r>
                        <a:rPr lang="en-US" sz="1400" b="1" dirty="0" smtClean="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Outside</a:t>
                      </a:r>
                      <a:r>
                        <a:rPr lang="en-US" sz="1400" b="1" baseline="0" dirty="0" smtClean="0">
                          <a:solidFill>
                            <a:srgbClr val="000000"/>
                          </a:solidFill>
                          <a:effectLst/>
                          <a:latin typeface="Arial Narrow" panose="020B0606020202030204" pitchFamily="34" charset="0"/>
                          <a:ea typeface="DengXian" panose="02010600030101010101" pitchFamily="2" charset="-122"/>
                          <a:cs typeface="Calibri" panose="020F0502020204030204" pitchFamily="34" charset="0"/>
                        </a:rPr>
                        <a:t> Water Projects</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7</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180740801"/>
                  </a:ext>
                </a:extLst>
              </a:tr>
              <a:tr h="241780">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Fixed cost(Million $)</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smtClean="0">
                          <a:solidFill>
                            <a:srgbClr val="000000"/>
                          </a:solidFill>
                          <a:effectLst/>
                          <a:latin typeface="Arial Narrow" panose="020B0606020202030204" pitchFamily="34" charset="0"/>
                          <a:ea typeface="DengXian"/>
                          <a:cs typeface="Calibri"/>
                        </a:rPr>
                        <a:t>3.87</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smtClean="0">
                          <a:solidFill>
                            <a:srgbClr val="000000"/>
                          </a:solidFill>
                          <a:effectLst/>
                          <a:latin typeface="Arial Narrow" panose="020B0606020202030204" pitchFamily="34" charset="0"/>
                          <a:ea typeface="DengXian"/>
                          <a:cs typeface="Calibri"/>
                        </a:rPr>
                        <a:t>3.89</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smtClean="0">
                          <a:solidFill>
                            <a:srgbClr val="000000"/>
                          </a:solidFill>
                          <a:effectLst/>
                          <a:latin typeface="Arial Narrow" panose="020B0606020202030204" pitchFamily="34" charset="0"/>
                          <a:ea typeface="Times New Roman"/>
                          <a:cs typeface="Calibri"/>
                        </a:rPr>
                        <a:t>0.02</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17.60</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1302566740"/>
                  </a:ext>
                </a:extLst>
              </a:tr>
              <a:tr h="395663">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Variable cost(Million $)</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0</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a:cs typeface="Calibri"/>
                        </a:rPr>
                        <a:t>0.00</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29.18</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35.28</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35.17</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35.12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40.82</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800">
                          <a:solidFill>
                            <a:srgbClr val="000000"/>
                          </a:solidFill>
                          <a:effectLst/>
                          <a:latin typeface="Arial Narrow" panose="020B0606020202030204" pitchFamily="34" charset="0"/>
                          <a:ea typeface="Times New Roman"/>
                          <a:cs typeface="Calibri"/>
                        </a:rPr>
                        <a:t>72.69</a:t>
                      </a:r>
                      <a:endParaRPr lang="en-US" sz="180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6EE"/>
                    </a:solidFill>
                  </a:tcPr>
                </a:tc>
                <a:extLst>
                  <a:ext uri="{0D108BD9-81ED-4DB2-BD59-A6C34878D82A}">
                    <a16:rowId xmlns:a16="http://schemas.microsoft.com/office/drawing/2014/main" val="4017380356"/>
                  </a:ext>
                </a:extLst>
              </a:tr>
              <a:tr h="395663">
                <a:tc>
                  <a:txBody>
                    <a:bodyPr/>
                    <a:lstStyle/>
                    <a:p>
                      <a:pPr marL="0" marR="0" algn="ctr">
                        <a:lnSpc>
                          <a:spcPct val="107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Energy Consumption(MWh)</a:t>
                      </a:r>
                      <a:endParaRPr lang="en-US" sz="1400" dirty="0">
                        <a:effectLst/>
                        <a:latin typeface="Arial Narrow" panose="020B0606020202030204" pitchFamily="34" charset="0"/>
                        <a:ea typeface="DengXian" panose="02010600030101010101" pitchFamily="2" charset="-122"/>
                        <a:cs typeface="Times New Roman" panose="02020603050405020304" pitchFamily="18" charset="0"/>
                      </a:endParaRPr>
                    </a:p>
                  </a:txBody>
                  <a:tcPr marL="57150" marR="5715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ADB"/>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a:lnSpc>
                          <a:spcPct val="107000"/>
                        </a:lnSpc>
                      </a:pPr>
                      <a:endParaRPr lang="en-US" sz="1800">
                        <a:effectLst/>
                        <a:latin typeface="Arial Narrow" panose="020B0606020202030204" pitchFamily="34" charset="0"/>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smtClean="0">
                          <a:solidFill>
                            <a:srgbClr val="000000"/>
                          </a:solidFill>
                          <a:effectLst/>
                          <a:latin typeface="Arial Narrow" panose="020B0606020202030204" pitchFamily="34" charset="0"/>
                          <a:ea typeface="Times New Roman"/>
                          <a:cs typeface="Calibri"/>
                        </a:rPr>
                        <a:t>3152</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smtClean="0">
                          <a:solidFill>
                            <a:srgbClr val="000000"/>
                          </a:solidFill>
                          <a:effectLst/>
                          <a:latin typeface="Arial Narrow" panose="020B0606020202030204" pitchFamily="34" charset="0"/>
                          <a:ea typeface="Times New Roman"/>
                          <a:cs typeface="Calibri"/>
                        </a:rPr>
                        <a:t>4274</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smtClean="0">
                          <a:solidFill>
                            <a:srgbClr val="000000"/>
                          </a:solidFill>
                          <a:effectLst/>
                          <a:latin typeface="Arial Narrow" panose="020B0606020202030204" pitchFamily="34" charset="0"/>
                          <a:ea typeface="Times New Roman"/>
                          <a:cs typeface="Calibri"/>
                        </a:rPr>
                        <a:t>4267</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smtClean="0">
                          <a:solidFill>
                            <a:srgbClr val="000000"/>
                          </a:solidFill>
                          <a:effectLst/>
                          <a:latin typeface="Arial Narrow" panose="020B0606020202030204" pitchFamily="34" charset="0"/>
                          <a:ea typeface="Times New Roman"/>
                          <a:cs typeface="Calibri"/>
                        </a:rPr>
                        <a:t>4263</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smtClean="0">
                          <a:solidFill>
                            <a:srgbClr val="000000"/>
                          </a:solidFill>
                          <a:effectLst/>
                          <a:latin typeface="Arial Narrow" panose="020B0606020202030204" pitchFamily="34" charset="0"/>
                          <a:ea typeface="Times New Roman"/>
                          <a:cs typeface="Calibri"/>
                        </a:rPr>
                        <a:t>5835</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800" dirty="0" smtClean="0">
                          <a:solidFill>
                            <a:srgbClr val="000000"/>
                          </a:solidFill>
                          <a:effectLst/>
                          <a:latin typeface="Arial Narrow" panose="020B0606020202030204" pitchFamily="34" charset="0"/>
                          <a:ea typeface="Times New Roman"/>
                          <a:cs typeface="Calibri"/>
                        </a:rPr>
                        <a:t>20220</a:t>
                      </a:r>
                      <a:endParaRPr lang="en-US" sz="1800" dirty="0">
                        <a:effectLst/>
                        <a:latin typeface="Arial Narrow" panose="020B0606020202030204" pitchFamily="34" charset="0"/>
                        <a:ea typeface="DengXian"/>
                        <a:cs typeface="Times New Roman"/>
                      </a:endParaRPr>
                    </a:p>
                  </a:txBody>
                  <a:tcPr marL="68580" marR="6858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a16="http://schemas.microsoft.com/office/drawing/2014/main" val="2860228062"/>
                  </a:ext>
                </a:extLst>
              </a:tr>
            </a:tbl>
          </a:graphicData>
        </a:graphic>
      </p:graphicFrame>
    </p:spTree>
    <p:extLst>
      <p:ext uri="{BB962C8B-B14F-4D97-AF65-F5344CB8AC3E}">
        <p14:creationId xmlns:p14="http://schemas.microsoft.com/office/powerpoint/2010/main" val="2577752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200" dirty="0">
                <a:solidFill>
                  <a:srgbClr val="0070C0"/>
                </a:solidFill>
              </a:rPr>
              <a:t>Study Region - Geographic &amp; Hydrologic Scope</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5354" t="8577" r="12085" b="6177"/>
          <a:stretch/>
        </p:blipFill>
        <p:spPr>
          <a:xfrm>
            <a:off x="3929550" y="1320800"/>
            <a:ext cx="2266951" cy="2082800"/>
          </a:xfrm>
          <a:prstGeom prst="rect">
            <a:avLst/>
          </a:prstGeom>
        </p:spPr>
      </p:pic>
      <p:sp>
        <p:nvSpPr>
          <p:cNvPr id="3" name="Text Placeholder 2"/>
          <p:cNvSpPr>
            <a:spLocks noGrp="1"/>
          </p:cNvSpPr>
          <p:nvPr>
            <p:ph type="body" idx="1"/>
          </p:nvPr>
        </p:nvSpPr>
        <p:spPr>
          <a:xfrm>
            <a:off x="457200" y="1333501"/>
            <a:ext cx="8229600" cy="3786187"/>
          </a:xfrm>
          <a:no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pic>
        <p:nvPicPr>
          <p:cNvPr id="7" name="Picture 2" descr="Image result for us map texas tro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33500"/>
            <a:ext cx="3276600" cy="3822700"/>
          </a:xfrm>
          <a:prstGeom prst="rect">
            <a:avLst/>
          </a:prstGeom>
          <a:noFill/>
          <a:extLst>
            <a:ext uri="{909E8E84-426E-40DD-AFC4-6F175D3DCCD1}">
              <a14:hiddenFill xmlns:a14="http://schemas.microsoft.com/office/drawing/2010/main">
                <a:solidFill>
                  <a:srgbClr val="FFFFFF"/>
                </a:solidFill>
              </a14:hiddenFill>
            </a:ext>
          </a:extLst>
        </p:spPr>
      </p:pic>
      <p:sp>
        <p:nvSpPr>
          <p:cNvPr id="4" name="Curved Up Arrow 3"/>
          <p:cNvSpPr/>
          <p:nvPr/>
        </p:nvSpPr>
        <p:spPr>
          <a:xfrm rot="20348856">
            <a:off x="3943728" y="2884199"/>
            <a:ext cx="685800" cy="24152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rot="19387718">
            <a:off x="5129301" y="3212711"/>
            <a:ext cx="313621" cy="7376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32056" t="4111" r="2091" b="30522"/>
          <a:stretch/>
        </p:blipFill>
        <p:spPr>
          <a:xfrm>
            <a:off x="5714999" y="2857500"/>
            <a:ext cx="2922409" cy="2241550"/>
          </a:xfrm>
          <a:prstGeom prst="rect">
            <a:avLst/>
          </a:prstGeom>
        </p:spPr>
      </p:pic>
    </p:spTree>
    <p:extLst>
      <p:ext uri="{BB962C8B-B14F-4D97-AF65-F5344CB8AC3E}">
        <p14:creationId xmlns:p14="http://schemas.microsoft.com/office/powerpoint/2010/main" val="37202991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EDSIMR  – Sample Analysis </a:t>
            </a:r>
            <a:r>
              <a:rPr lang="en-US" dirty="0" smtClean="0">
                <a:solidFill>
                  <a:srgbClr val="0070C0"/>
                </a:solidFill>
              </a:rPr>
              <a:t>Results</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a:spcBef>
                <a:spcPct val="50000"/>
              </a:spcBef>
            </a:pPr>
            <a:r>
              <a:rPr lang="en-US" altLang="en-US" dirty="0">
                <a:latin typeface="Times New Roman" panose="02020603050405020304" pitchFamily="18" charset="0"/>
                <a:cs typeface="Times New Roman" panose="02020603050405020304" pitchFamily="18" charset="0"/>
              </a:rPr>
              <a:t>There is a distinct tradeoff in the EA region between the economic well being of pumping users and regional environmental attributes.  </a:t>
            </a:r>
          </a:p>
          <a:p>
            <a:pPr>
              <a:spcBef>
                <a:spcPct val="50000"/>
              </a:spcBef>
            </a:pPr>
            <a:r>
              <a:rPr lang="en-US" altLang="en-US" dirty="0">
                <a:latin typeface="Times New Roman" panose="02020603050405020304" pitchFamily="18" charset="0"/>
                <a:cs typeface="Times New Roman" panose="02020603050405020304" pitchFamily="18" charset="0"/>
              </a:rPr>
              <a:t>Leaving behind the </a:t>
            </a:r>
            <a:r>
              <a:rPr lang="en-US" altLang="en-US" i="1" dirty="0">
                <a:latin typeface="Times New Roman" panose="02020603050405020304" pitchFamily="18" charset="0"/>
                <a:cs typeface="Times New Roman" panose="02020603050405020304" pitchFamily="18" charset="0"/>
              </a:rPr>
              <a:t>rule of capture</a:t>
            </a:r>
            <a:r>
              <a:rPr lang="en-US" altLang="en-US" dirty="0">
                <a:latin typeface="Times New Roman" panose="02020603050405020304" pitchFamily="18" charset="0"/>
                <a:cs typeface="Times New Roman" panose="02020603050405020304" pitchFamily="18" charset="0"/>
              </a:rPr>
              <a:t> to take on the highest of the HCP motivated pumping limits reduces regional pumping user related welfare by $246 million per year.  The most extreme limit examined (175,000 </a:t>
            </a:r>
            <a:r>
              <a:rPr lang="en-US" altLang="en-US" dirty="0" err="1">
                <a:latin typeface="Times New Roman" panose="02020603050405020304" pitchFamily="18" charset="0"/>
                <a:cs typeface="Times New Roman" panose="02020603050405020304" pitchFamily="18" charset="0"/>
              </a:rPr>
              <a:t>acft</a:t>
            </a:r>
            <a:r>
              <a:rPr lang="en-US" altLang="en-US" dirty="0">
                <a:latin typeface="Times New Roman" panose="02020603050405020304" pitchFamily="18" charset="0"/>
                <a:cs typeface="Times New Roman" panose="02020603050405020304" pitchFamily="18" charset="0"/>
              </a:rPr>
              <a:t>) under the emerging HCP raises the welfare loss to $633 million per year.  </a:t>
            </a:r>
          </a:p>
          <a:p>
            <a:pPr>
              <a:spcBef>
                <a:spcPct val="50000"/>
              </a:spcBef>
            </a:pPr>
            <a:r>
              <a:rPr lang="en-US" altLang="en-US" dirty="0">
                <a:latin typeface="Times New Roman" panose="02020603050405020304" pitchFamily="18" charset="0"/>
                <a:cs typeface="Times New Roman" panose="02020603050405020304" pitchFamily="18" charset="0"/>
              </a:rPr>
              <a:t>The emergence of the EA water market improves regional welfare to pumping users but worsens environmental attributes unless the East-West pools could somehow be factored into its design.  </a:t>
            </a:r>
          </a:p>
          <a:p>
            <a:pPr>
              <a:spcBef>
                <a:spcPct val="50000"/>
              </a:spcBef>
            </a:pPr>
            <a:r>
              <a:rPr lang="en-US" altLang="en-US" dirty="0">
                <a:latin typeface="Times New Roman" panose="02020603050405020304" pitchFamily="18" charset="0"/>
                <a:cs typeface="Times New Roman" panose="02020603050405020304" pitchFamily="18" charset="0"/>
              </a:rPr>
              <a:t>Water development from alternative sources will be stimulated greatly by HCP related EA use restrictions.  </a:t>
            </a:r>
          </a:p>
          <a:p>
            <a:pPr>
              <a:spcBef>
                <a:spcPct val="50000"/>
              </a:spcBef>
            </a:pPr>
            <a:r>
              <a:rPr lang="en-US" altLang="en-US" dirty="0">
                <a:latin typeface="Times New Roman" panose="02020603050405020304" pitchFamily="18" charset="0"/>
                <a:cs typeface="Times New Roman" panose="02020603050405020304" pitchFamily="18" charset="0"/>
              </a:rPr>
              <a:t>The EA region will have to develop an expanded set of water development alternatives if the severe Habitat Conservation Plan based restrictions are imposed.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7001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dirty="0">
                <a:solidFill>
                  <a:srgbClr val="0070C0"/>
                </a:solidFill>
              </a:rPr>
              <a:t>EDSIMR  – Sample Analysis </a:t>
            </a:r>
            <a:r>
              <a:rPr lang="en-US" dirty="0" smtClean="0">
                <a:solidFill>
                  <a:srgbClr val="0070C0"/>
                </a:solidFill>
              </a:rPr>
              <a:t>Results</a:t>
            </a:r>
            <a:endParaRPr lang="en-US" dirty="0">
              <a:solidFill>
                <a:srgbClr val="0070C0"/>
              </a:solidFill>
            </a:endParaRP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747208738"/>
              </p:ext>
            </p:extLst>
          </p:nvPr>
        </p:nvGraphicFramePr>
        <p:xfrm>
          <a:off x="533400" y="1408113"/>
          <a:ext cx="6240463" cy="3663950"/>
        </p:xfrm>
        <a:graphic>
          <a:graphicData uri="http://schemas.openxmlformats.org/presentationml/2006/ole">
            <mc:AlternateContent xmlns:mc="http://schemas.openxmlformats.org/markup-compatibility/2006">
              <mc:Choice xmlns:v="urn:schemas-microsoft-com:vml" Requires="v">
                <p:oleObj spid="_x0000_s9243" name="Document" r:id="rId4" imgW="8506570" imgH="4981894" progId="Word.Document.8">
                  <p:embed/>
                </p:oleObj>
              </mc:Choice>
              <mc:Fallback>
                <p:oleObj name="Document" r:id="rId4" imgW="8506570" imgH="4981894" progId="Word.Document.8">
                  <p:embed/>
                  <p:pic>
                    <p:nvPicPr>
                      <p:cNvPr id="0" name="Object 12"/>
                      <p:cNvPicPr>
                        <a:picLocks noChangeAspect="1" noChangeArrowheads="1"/>
                      </p:cNvPicPr>
                      <p:nvPr/>
                    </p:nvPicPr>
                    <p:blipFill>
                      <a:blip r:embed="rId5"/>
                      <a:srcRect/>
                      <a:stretch>
                        <a:fillRect/>
                      </a:stretch>
                    </p:blipFill>
                    <p:spPr bwMode="auto">
                      <a:xfrm>
                        <a:off x="533400" y="1408113"/>
                        <a:ext cx="6240463"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16"/>
          <p:cNvSpPr>
            <a:spLocks noChangeArrowheads="1"/>
          </p:cNvSpPr>
          <p:nvPr/>
        </p:nvSpPr>
        <p:spPr bwMode="auto">
          <a:xfrm>
            <a:off x="6705600" y="1583499"/>
            <a:ext cx="2000250" cy="241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2116138" algn="l"/>
              </a:tabLst>
              <a:defRPr>
                <a:solidFill>
                  <a:schemeClr val="tx1"/>
                </a:solidFill>
                <a:latin typeface="Arial" panose="020B0604020202020204" pitchFamily="34" charset="0"/>
              </a:defRPr>
            </a:lvl1pPr>
            <a:lvl2pPr marL="342900" indent="-228600">
              <a:tabLst>
                <a:tab pos="2116138" algn="l"/>
              </a:tabLst>
              <a:defRPr>
                <a:solidFill>
                  <a:schemeClr val="tx1"/>
                </a:solidFill>
                <a:latin typeface="Arial" panose="020B0604020202020204" pitchFamily="34" charset="0"/>
              </a:defRPr>
            </a:lvl2pPr>
            <a:lvl3pPr marL="1708150" indent="-222250">
              <a:tabLst>
                <a:tab pos="2116138" algn="l"/>
              </a:tabLst>
              <a:defRPr>
                <a:solidFill>
                  <a:schemeClr val="tx1"/>
                </a:solidFill>
                <a:latin typeface="Arial" panose="020B0604020202020204" pitchFamily="34" charset="0"/>
              </a:defRPr>
            </a:lvl3pPr>
            <a:lvl4pPr marL="2397125" indent="-228600">
              <a:tabLst>
                <a:tab pos="2116138" algn="l"/>
              </a:tabLst>
              <a:defRPr>
                <a:solidFill>
                  <a:schemeClr val="tx1"/>
                </a:solidFill>
                <a:latin typeface="Arial" panose="020B0604020202020204" pitchFamily="34" charset="0"/>
              </a:defRPr>
            </a:lvl4pPr>
            <a:lvl5pPr marL="2740025" indent="-228600">
              <a:tabLst>
                <a:tab pos="2116138" algn="l"/>
              </a:tabLst>
              <a:defRPr>
                <a:solidFill>
                  <a:schemeClr val="tx1"/>
                </a:solidFill>
                <a:latin typeface="Arial" panose="020B0604020202020204" pitchFamily="34" charset="0"/>
              </a:defRPr>
            </a:lvl5pPr>
            <a:lvl6pPr marL="3197225" indent="-228600" fontAlgn="base">
              <a:spcBef>
                <a:spcPct val="0"/>
              </a:spcBef>
              <a:spcAft>
                <a:spcPct val="0"/>
              </a:spcAft>
              <a:tabLst>
                <a:tab pos="2116138" algn="l"/>
              </a:tabLst>
              <a:defRPr>
                <a:solidFill>
                  <a:schemeClr val="tx1"/>
                </a:solidFill>
                <a:latin typeface="Arial" panose="020B0604020202020204" pitchFamily="34" charset="0"/>
              </a:defRPr>
            </a:lvl6pPr>
            <a:lvl7pPr marL="3654425" indent="-228600" fontAlgn="base">
              <a:spcBef>
                <a:spcPct val="0"/>
              </a:spcBef>
              <a:spcAft>
                <a:spcPct val="0"/>
              </a:spcAft>
              <a:tabLst>
                <a:tab pos="2116138" algn="l"/>
              </a:tabLst>
              <a:defRPr>
                <a:solidFill>
                  <a:schemeClr val="tx1"/>
                </a:solidFill>
                <a:latin typeface="Arial" panose="020B0604020202020204" pitchFamily="34" charset="0"/>
              </a:defRPr>
            </a:lvl7pPr>
            <a:lvl8pPr marL="4111625" indent="-228600" fontAlgn="base">
              <a:spcBef>
                <a:spcPct val="0"/>
              </a:spcBef>
              <a:spcAft>
                <a:spcPct val="0"/>
              </a:spcAft>
              <a:tabLst>
                <a:tab pos="2116138" algn="l"/>
              </a:tabLst>
              <a:defRPr>
                <a:solidFill>
                  <a:schemeClr val="tx1"/>
                </a:solidFill>
                <a:latin typeface="Arial" panose="020B0604020202020204" pitchFamily="34" charset="0"/>
              </a:defRPr>
            </a:lvl8pPr>
            <a:lvl9pPr marL="4568825" indent="-228600" fontAlgn="base">
              <a:spcBef>
                <a:spcPct val="0"/>
              </a:spcBef>
              <a:spcAft>
                <a:spcPct val="0"/>
              </a:spcAft>
              <a:tabLst>
                <a:tab pos="2116138" algn="l"/>
              </a:tabLst>
              <a:defRPr>
                <a:solidFill>
                  <a:schemeClr val="tx1"/>
                </a:solidFill>
                <a:latin typeface="Arial" panose="020B0604020202020204" pitchFamily="34" charset="0"/>
              </a:defRPr>
            </a:lvl9pPr>
          </a:lstStyle>
          <a:p>
            <a:pPr lvl="1">
              <a:lnSpc>
                <a:spcPct val="110000"/>
              </a:lnSpc>
              <a:spcBef>
                <a:spcPct val="30000"/>
              </a:spcBef>
              <a:buClr>
                <a:srgbClr val="FF3300"/>
              </a:buClr>
              <a:buSzPct val="75000"/>
              <a:buFont typeface="Wingdings" panose="05000000000000000000" pitchFamily="2" charset="2"/>
              <a:buChar char="§"/>
            </a:pPr>
            <a:r>
              <a:rPr lang="en-US" altLang="en-US" sz="1275" b="1" dirty="0">
                <a:solidFill>
                  <a:srgbClr val="0033CC"/>
                </a:solidFill>
                <a:cs typeface="Times New Roman" panose="02020603050405020304" pitchFamily="18" charset="0"/>
              </a:rPr>
              <a:t>The EA ag sector is worse off.</a:t>
            </a:r>
          </a:p>
          <a:p>
            <a:pPr lvl="1">
              <a:lnSpc>
                <a:spcPct val="110000"/>
              </a:lnSpc>
              <a:spcBef>
                <a:spcPct val="30000"/>
              </a:spcBef>
              <a:buClr>
                <a:srgbClr val="FF3300"/>
              </a:buClr>
              <a:buSzPct val="75000"/>
              <a:buFont typeface="Wingdings" panose="05000000000000000000" pitchFamily="2" charset="2"/>
              <a:buChar char="§"/>
            </a:pPr>
            <a:r>
              <a:rPr lang="en-US" altLang="en-US" sz="1275" b="1" dirty="0">
                <a:solidFill>
                  <a:srgbClr val="0033CC"/>
                </a:solidFill>
                <a:cs typeface="Times New Roman" panose="02020603050405020304" pitchFamily="18" charset="0"/>
              </a:rPr>
              <a:t>The economic gain accrues to the EA non-agricultural sector, but is basically offset by the water development costs. </a:t>
            </a:r>
          </a:p>
        </p:txBody>
      </p:sp>
      <p:sp>
        <p:nvSpPr>
          <p:cNvPr id="9" name="TextBox 8"/>
          <p:cNvSpPr txBox="1"/>
          <p:nvPr/>
        </p:nvSpPr>
        <p:spPr>
          <a:xfrm>
            <a:off x="527050" y="4917986"/>
            <a:ext cx="6952212" cy="600164"/>
          </a:xfrm>
          <a:prstGeom prst="rect">
            <a:avLst/>
          </a:prstGeom>
          <a:noFill/>
        </p:spPr>
        <p:txBody>
          <a:bodyPr wrap="square" rtlCol="0">
            <a:spAutoFit/>
          </a:bodyPr>
          <a:lstStyle/>
          <a:p>
            <a:r>
              <a:rPr lang="en-US" sz="1100" dirty="0" err="1"/>
              <a:t>Gillig</a:t>
            </a:r>
            <a:r>
              <a:rPr lang="en-US" sz="1100" dirty="0"/>
              <a:t>, D., B.A. </a:t>
            </a:r>
            <a:r>
              <a:rPr lang="en-US" sz="1100" dirty="0" err="1"/>
              <a:t>McCarl</a:t>
            </a:r>
            <a:r>
              <a:rPr lang="en-US" sz="1100" dirty="0"/>
              <a:t>, and F.O. </a:t>
            </a:r>
            <a:r>
              <a:rPr lang="en-US" sz="1100" dirty="0" err="1"/>
              <a:t>Boadu</a:t>
            </a:r>
            <a:r>
              <a:rPr lang="en-US" sz="1100" dirty="0"/>
              <a:t>, "An Economic, Hydrologic, and Environmental Assessment of Water Management Alternative Plans for the South-Central Texas Region", </a:t>
            </a:r>
            <a:r>
              <a:rPr lang="en-US" sz="1100" u="sng" dirty="0"/>
              <a:t>Journal of Agricultural and Applied Economics, 33, 1 (April), 59-78, 2001</a:t>
            </a:r>
            <a:r>
              <a:rPr lang="en-US" sz="1100" u="sng" dirty="0" smtClean="0"/>
              <a:t>.</a:t>
            </a:r>
            <a:endParaRPr lang="en-US" sz="1100" u="sng" dirty="0"/>
          </a:p>
        </p:txBody>
      </p:sp>
    </p:spTree>
    <p:extLst>
      <p:ext uri="{BB962C8B-B14F-4D97-AF65-F5344CB8AC3E}">
        <p14:creationId xmlns:p14="http://schemas.microsoft.com/office/powerpoint/2010/main" val="27765400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rmAutofit/>
          </a:bodyPr>
          <a:lstStyle/>
          <a:p>
            <a:r>
              <a:rPr lang="en-US" altLang="en-US" dirty="0">
                <a:solidFill>
                  <a:srgbClr val="0070C0"/>
                </a:solidFill>
              </a:rPr>
              <a:t>EDSIMR  – Sample Analysis Results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4400" dirty="0" smtClean="0">
                <a:solidFill>
                  <a:srgbClr val="0070C0"/>
                </a:solidFill>
              </a:rPr>
              <a:t> </a:t>
            </a:r>
            <a:endParaRPr lang="en-US" sz="4400" dirty="0">
              <a:solidFill>
                <a:srgbClr val="0070C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46595288"/>
              </p:ext>
            </p:extLst>
          </p:nvPr>
        </p:nvGraphicFramePr>
        <p:xfrm>
          <a:off x="1141413" y="1325563"/>
          <a:ext cx="6554787" cy="4063937"/>
        </p:xfrm>
        <a:graphic>
          <a:graphicData uri="http://schemas.openxmlformats.org/presentationml/2006/ole">
            <mc:AlternateContent xmlns:mc="http://schemas.openxmlformats.org/markup-compatibility/2006">
              <mc:Choice xmlns:v="urn:schemas-microsoft-com:vml" Requires="v">
                <p:oleObj spid="_x0000_s10265" name="Document" r:id="rId4" imgW="8829347" imgH="5489949" progId="Word.Document.8">
                  <p:embed/>
                </p:oleObj>
              </mc:Choice>
              <mc:Fallback>
                <p:oleObj name="Document" r:id="rId4" imgW="8829347" imgH="5489949" progId="Word.Document.8">
                  <p:embed/>
                  <p:pic>
                    <p:nvPicPr>
                      <p:cNvPr id="0" name="Object 4"/>
                      <p:cNvPicPr>
                        <a:picLocks noChangeAspect="1" noChangeArrowheads="1"/>
                      </p:cNvPicPr>
                      <p:nvPr/>
                    </p:nvPicPr>
                    <p:blipFill>
                      <a:blip r:embed="rId5"/>
                      <a:srcRect/>
                      <a:stretch>
                        <a:fillRect/>
                      </a:stretch>
                    </p:blipFill>
                    <p:spPr bwMode="auto">
                      <a:xfrm>
                        <a:off x="1141413" y="1325563"/>
                        <a:ext cx="6554787" cy="40639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588931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Conclusion</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sz="2400" dirty="0">
                <a:cs typeface="Times New Roman" panose="02020603050405020304" pitchFamily="18" charset="0"/>
              </a:rPr>
              <a:t>Agriculture transfer land from furrow irrigation to sprinkler irrigation to dryland to save fresh water and avoid high pumping cost</a:t>
            </a:r>
          </a:p>
          <a:p>
            <a:r>
              <a:rPr lang="en-US" sz="2400" dirty="0">
                <a:cs typeface="Times New Roman" panose="02020603050405020304" pitchFamily="18" charset="0"/>
              </a:rPr>
              <a:t>Building more water projects could destress water scarcity and increase social welfare. </a:t>
            </a:r>
          </a:p>
          <a:p>
            <a:r>
              <a:rPr lang="en-US" sz="2400" dirty="0">
                <a:cs typeface="Times New Roman" panose="02020603050405020304" pitchFamily="18" charset="0"/>
              </a:rPr>
              <a:t>More water projects are built over time. ASR and Groundwater projects are preferred due to extra water source and lower fixed and operating </a:t>
            </a:r>
            <a:r>
              <a:rPr lang="en-US" sz="2400" dirty="0" smtClean="0">
                <a:cs typeface="Times New Roman" panose="02020603050405020304" pitchFamily="18" charset="0"/>
              </a:rPr>
              <a:t>cost</a:t>
            </a:r>
            <a:endParaRPr lang="en-US" sz="2400" dirty="0">
              <a:cs typeface="Times New Roman" panose="02020603050405020304" pitchFamily="18" charset="0"/>
            </a:endParaRPr>
          </a:p>
        </p:txBody>
      </p:sp>
    </p:spTree>
    <p:extLst>
      <p:ext uri="{BB962C8B-B14F-4D97-AF65-F5344CB8AC3E}">
        <p14:creationId xmlns:p14="http://schemas.microsoft.com/office/powerpoint/2010/main" val="41734567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Future Research</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en-US" dirty="0"/>
              <a:t>Enhance the preliminary electrical energy part improving data and modeling on cooling alternatives and the use of electricity when developing the water projects </a:t>
            </a:r>
          </a:p>
          <a:p>
            <a:r>
              <a:rPr lang="en-US" dirty="0"/>
              <a:t>Add Edwards Aquifer Authority water management strategies/regulation and water marketing into the model. </a:t>
            </a:r>
          </a:p>
          <a:p>
            <a:r>
              <a:rPr lang="en-US" dirty="0"/>
              <a:t>Add alternative strategies via which fracking can reduce its usage of fresh water</a:t>
            </a:r>
          </a:p>
          <a:p>
            <a:pPr lvl="0"/>
            <a:r>
              <a:rPr lang="en-US" dirty="0"/>
              <a:t>Develop information on how water supply, crop yield and irrigated crop water use are affected by climate change scenarios in interaction with the SWAT, hydrological modeling group.</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mn-lt"/>
              <a:cs typeface="Times New Roman" panose="02020603050405020304" pitchFamily="18" charset="0"/>
            </a:endParaRPr>
          </a:p>
        </p:txBody>
      </p:sp>
    </p:spTree>
    <p:extLst>
      <p:ext uri="{BB962C8B-B14F-4D97-AF65-F5344CB8AC3E}">
        <p14:creationId xmlns:p14="http://schemas.microsoft.com/office/powerpoint/2010/main" val="14742583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64" y="0"/>
            <a:ext cx="9137536" cy="5715000"/>
            <a:chOff x="787083" y="-3146"/>
            <a:chExt cx="7594918" cy="5718146"/>
          </a:xfrm>
        </p:grpSpPr>
        <p:sp>
          <p:nvSpPr>
            <p:cNvPr id="6" name="Shape 93"/>
            <p:cNvSpPr txBox="1"/>
            <p:nvPr/>
          </p:nvSpPr>
          <p:spPr>
            <a:xfrm>
              <a:off x="2731136" y="1935655"/>
              <a:ext cx="3824484" cy="1970690"/>
            </a:xfrm>
            <a:prstGeom prst="rect">
              <a:avLst/>
            </a:prstGeom>
            <a:noFill/>
            <a:ln>
              <a:noFill/>
            </a:ln>
          </p:spPr>
          <p:txBody>
            <a:bodyPr spcFirstLastPara="1" wrap="square" lIns="76188" tIns="38083" rIns="76188" bIns="38083" anchor="ctr" anchorCtr="0">
              <a:noAutofit/>
            </a:bodyPr>
            <a:lstStyle/>
            <a:p>
              <a:pPr lvl="0" algn="ctr"/>
              <a:r>
                <a:rPr lang="en-US" sz="5400" dirty="0">
                  <a:solidFill>
                    <a:srgbClr val="0070C0"/>
                  </a:solidFill>
                  <a:sym typeface="Calibri"/>
                </a:rPr>
                <a:t>Preliminary Result</a:t>
              </a:r>
              <a:endParaRPr sz="5400" dirty="0">
                <a:solidFill>
                  <a:srgbClr val="0070C0"/>
                </a:solidFill>
                <a:sym typeface="Calibri"/>
              </a:endParaRPr>
            </a:p>
          </p:txBody>
        </p:sp>
        <p:pic>
          <p:nvPicPr>
            <p:cNvPr id="7" name="Shape 85"/>
            <p:cNvPicPr preferRelativeResize="0"/>
            <p:nvPr/>
          </p:nvPicPr>
          <p:blipFill rotWithShape="1">
            <a:blip r:embed="rId2">
              <a:alphaModFix/>
            </a:blip>
            <a:srcRect/>
            <a:stretch/>
          </p:blipFill>
          <p:spPr>
            <a:xfrm>
              <a:off x="787084" y="-3146"/>
              <a:ext cx="4602021" cy="1821465"/>
            </a:xfrm>
            <a:prstGeom prst="rect">
              <a:avLst/>
            </a:prstGeom>
            <a:noFill/>
            <a:ln>
              <a:noFill/>
            </a:ln>
          </p:spPr>
        </p:pic>
        <p:pic>
          <p:nvPicPr>
            <p:cNvPr id="8" name="Shape 86"/>
            <p:cNvPicPr preferRelativeResize="0"/>
            <p:nvPr/>
          </p:nvPicPr>
          <p:blipFill rotWithShape="1">
            <a:blip r:embed="rId3">
              <a:alphaModFix/>
            </a:blip>
            <a:srcRect l="13070" r="30077"/>
            <a:stretch/>
          </p:blipFill>
          <p:spPr>
            <a:xfrm>
              <a:off x="787083" y="3448830"/>
              <a:ext cx="1951750" cy="2265420"/>
            </a:xfrm>
            <a:prstGeom prst="rect">
              <a:avLst/>
            </a:prstGeom>
            <a:noFill/>
            <a:ln>
              <a:noFill/>
            </a:ln>
          </p:spPr>
        </p:pic>
        <p:pic>
          <p:nvPicPr>
            <p:cNvPr id="9" name="Shape 87"/>
            <p:cNvPicPr preferRelativeResize="0"/>
            <p:nvPr/>
          </p:nvPicPr>
          <p:blipFill rotWithShape="1">
            <a:blip r:embed="rId4">
              <a:alphaModFix/>
            </a:blip>
            <a:srcRect/>
            <a:stretch/>
          </p:blipFill>
          <p:spPr>
            <a:xfrm>
              <a:off x="3507875" y="750"/>
              <a:ext cx="2585313" cy="1821458"/>
            </a:xfrm>
            <a:prstGeom prst="rect">
              <a:avLst/>
            </a:prstGeom>
            <a:noFill/>
            <a:ln>
              <a:noFill/>
            </a:ln>
          </p:spPr>
        </p:pic>
        <p:pic>
          <p:nvPicPr>
            <p:cNvPr id="10" name="Shape 88"/>
            <p:cNvPicPr preferRelativeResize="0"/>
            <p:nvPr/>
          </p:nvPicPr>
          <p:blipFill rotWithShape="1">
            <a:blip r:embed="rId5">
              <a:alphaModFix/>
            </a:blip>
            <a:srcRect b="34078"/>
            <a:stretch/>
          </p:blipFill>
          <p:spPr>
            <a:xfrm>
              <a:off x="5134428" y="4094812"/>
              <a:ext cx="3247572" cy="1619438"/>
            </a:xfrm>
            <a:prstGeom prst="rect">
              <a:avLst/>
            </a:prstGeom>
            <a:noFill/>
            <a:ln>
              <a:noFill/>
            </a:ln>
          </p:spPr>
        </p:pic>
        <p:pic>
          <p:nvPicPr>
            <p:cNvPr id="11" name="Shape 89"/>
            <p:cNvPicPr preferRelativeResize="0"/>
            <p:nvPr/>
          </p:nvPicPr>
          <p:blipFill rotWithShape="1">
            <a:blip r:embed="rId6">
              <a:alphaModFix/>
            </a:blip>
            <a:srcRect/>
            <a:stretch/>
          </p:blipFill>
          <p:spPr>
            <a:xfrm>
              <a:off x="787083" y="1818319"/>
              <a:ext cx="1951750" cy="1620188"/>
            </a:xfrm>
            <a:prstGeom prst="rect">
              <a:avLst/>
            </a:prstGeom>
            <a:noFill/>
            <a:ln>
              <a:noFill/>
            </a:ln>
          </p:spPr>
        </p:pic>
        <p:pic>
          <p:nvPicPr>
            <p:cNvPr id="12" name="Shape 90"/>
            <p:cNvPicPr preferRelativeResize="0"/>
            <p:nvPr/>
          </p:nvPicPr>
          <p:blipFill rotWithShape="1">
            <a:blip r:embed="rId7">
              <a:alphaModFix/>
            </a:blip>
            <a:srcRect r="18231"/>
            <a:stretch/>
          </p:blipFill>
          <p:spPr>
            <a:xfrm>
              <a:off x="6002458" y="750"/>
              <a:ext cx="2379542" cy="1821458"/>
            </a:xfrm>
            <a:prstGeom prst="rect">
              <a:avLst/>
            </a:prstGeom>
            <a:noFill/>
            <a:ln>
              <a:noFill/>
            </a:ln>
          </p:spPr>
        </p:pic>
        <p:pic>
          <p:nvPicPr>
            <p:cNvPr id="13" name="Shape 92"/>
            <p:cNvPicPr preferRelativeResize="0"/>
            <p:nvPr/>
          </p:nvPicPr>
          <p:blipFill rotWithShape="1">
            <a:blip r:embed="rId8">
              <a:alphaModFix/>
            </a:blip>
            <a:srcRect/>
            <a:stretch/>
          </p:blipFill>
          <p:spPr>
            <a:xfrm>
              <a:off x="2731135" y="4094812"/>
              <a:ext cx="2403293" cy="1620188"/>
            </a:xfrm>
            <a:prstGeom prst="rect">
              <a:avLst/>
            </a:prstGeom>
            <a:noFill/>
            <a:ln>
              <a:noFill/>
            </a:ln>
          </p:spPr>
        </p:pic>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b="5514"/>
            <a:stretch/>
          </p:blipFill>
          <p:spPr>
            <a:xfrm>
              <a:off x="6555620" y="1829392"/>
              <a:ext cx="1826381" cy="2302699"/>
            </a:xfrm>
            <a:prstGeom prst="rect">
              <a:avLst/>
            </a:prstGeom>
          </p:spPr>
        </p:pic>
      </p:grpSp>
    </p:spTree>
    <p:extLst>
      <p:ext uri="{BB962C8B-B14F-4D97-AF65-F5344CB8AC3E}">
        <p14:creationId xmlns:p14="http://schemas.microsoft.com/office/powerpoint/2010/main" val="1161693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noAutofit/>
          </a:bodyPr>
          <a:lstStyle/>
          <a:p>
            <a:r>
              <a:rPr lang="en-US" sz="3200" dirty="0">
                <a:solidFill>
                  <a:srgbClr val="0070C0"/>
                </a:solidFill>
              </a:rPr>
              <a:t>Study Region - Geographic &amp; Hydrologic Scope</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endParaRPr lang="en-US" dirty="0">
              <a:latin typeface="+mn-lt"/>
              <a:cs typeface="Times New Roman" panose="02020603050405020304" pitchFamily="18" charset="0"/>
            </a:endParaRPr>
          </a:p>
        </p:txBody>
      </p:sp>
      <p:sp>
        <p:nvSpPr>
          <p:cNvPr id="9" name="TextBox 8"/>
          <p:cNvSpPr txBox="1"/>
          <p:nvPr/>
        </p:nvSpPr>
        <p:spPr>
          <a:xfrm>
            <a:off x="5943601" y="1257300"/>
            <a:ext cx="3200400" cy="3754874"/>
          </a:xfrm>
          <a:prstGeom prst="rect">
            <a:avLst/>
          </a:prstGeom>
          <a:noFill/>
        </p:spPr>
        <p:txBody>
          <a:bodyPr wrap="square" rtlCol="0">
            <a:spAutoFit/>
          </a:bodyPr>
          <a:lstStyle/>
          <a:p>
            <a:r>
              <a:rPr lang="en-US" altLang="en-US" sz="2000" b="1" dirty="0" smtClean="0">
                <a:solidFill>
                  <a:srgbClr val="0033CC"/>
                </a:solidFill>
                <a:cs typeface="Times New Roman" panose="02020603050405020304" pitchFamily="18" charset="0"/>
              </a:rPr>
              <a:t>Water</a:t>
            </a:r>
            <a:r>
              <a:rPr lang="en-US" altLang="en-US" b="1" dirty="0" smtClean="0">
                <a:solidFill>
                  <a:srgbClr val="0033CC"/>
                </a:solidFill>
                <a:cs typeface="Times New Roman" panose="02020603050405020304" pitchFamily="18" charset="0"/>
              </a:rPr>
              <a:t> Sources</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4 River Basins </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5 Aquifers </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2 Springs </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5 Lakes/Reservoirs</a:t>
            </a:r>
          </a:p>
          <a:p>
            <a:r>
              <a:rPr lang="en-US" altLang="en-US" sz="2000" b="1" dirty="0" smtClean="0">
                <a:solidFill>
                  <a:srgbClr val="0033CC"/>
                </a:solidFill>
                <a:cs typeface="Times New Roman" panose="02020603050405020304" pitchFamily="18" charset="0"/>
              </a:rPr>
              <a:t>Users</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Agriculture</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Municipality</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Industry </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Energy - power plants and fracking)</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Recreational</a:t>
            </a:r>
          </a:p>
          <a:p>
            <a:pPr marL="285750" indent="-285750">
              <a:buFont typeface="Arial" panose="020B0604020202020204" pitchFamily="34" charset="0"/>
              <a:buChar char="•"/>
            </a:pPr>
            <a:r>
              <a:rPr lang="en-US" altLang="en-US" b="1" dirty="0" smtClean="0">
                <a:solidFill>
                  <a:srgbClr val="0033CC"/>
                </a:solidFill>
                <a:cs typeface="Times New Roman" panose="02020603050405020304" pitchFamily="18" charset="0"/>
              </a:rPr>
              <a:t>Environmental</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2056" t="4111" r="2091" b="30522"/>
          <a:stretch/>
        </p:blipFill>
        <p:spPr>
          <a:xfrm>
            <a:off x="533401" y="1468997"/>
            <a:ext cx="4194542" cy="321730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73333" r="77560"/>
          <a:stretch/>
        </p:blipFill>
        <p:spPr>
          <a:xfrm>
            <a:off x="4592979" y="3778250"/>
            <a:ext cx="1350622" cy="1240274"/>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7773" t="10191" r="16859" b="5201"/>
          <a:stretch/>
        </p:blipFill>
        <p:spPr>
          <a:xfrm>
            <a:off x="4268110" y="1409700"/>
            <a:ext cx="1599290" cy="1327150"/>
          </a:xfrm>
          <a:prstGeom prst="rect">
            <a:avLst/>
          </a:prstGeom>
        </p:spPr>
      </p:pic>
    </p:spTree>
    <p:extLst>
      <p:ext uri="{BB962C8B-B14F-4D97-AF65-F5344CB8AC3E}">
        <p14:creationId xmlns:p14="http://schemas.microsoft.com/office/powerpoint/2010/main" val="1604592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Limited water supply : Rivers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dirty="0" smtClean="0">
                <a:latin typeface="+mn-lt"/>
                <a:cs typeface="Times New Roman" panose="02020603050405020304" pitchFamily="18" charset="0"/>
              </a:rPr>
              <a:t> </a:t>
            </a:r>
            <a:endParaRPr lang="en-US" dirty="0">
              <a:latin typeface="+mn-lt"/>
              <a:cs typeface="Times New Roman" panose="02020603050405020304" pitchFamily="18" charset="0"/>
            </a:endParaRPr>
          </a:p>
        </p:txBody>
      </p:sp>
      <p:sp>
        <p:nvSpPr>
          <p:cNvPr id="7" name="Content Placeholder 2"/>
          <p:cNvSpPr txBox="1">
            <a:spLocks/>
          </p:cNvSpPr>
          <p:nvPr/>
        </p:nvSpPr>
        <p:spPr>
          <a:xfrm>
            <a:off x="241663" y="1375429"/>
            <a:ext cx="8445137" cy="1487812"/>
          </a:xfrm>
          <a:prstGeom prst="rect">
            <a:avLst/>
          </a:prstGeom>
          <a:noFill/>
          <a:ln>
            <a:noFill/>
          </a:ln>
        </p:spPr>
        <p:txBody>
          <a:bodyPr spcFirstLastPara="1" wrap="square" lIns="76188" tIns="76188" rIns="76188" bIns="76188" anchor="t" anchorCtr="0">
            <a:norm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indent="-285739">
              <a:spcBef>
                <a:spcPts val="0"/>
              </a:spcBef>
              <a:buClr>
                <a:srgbClr val="000000"/>
              </a:buClr>
              <a:buFont typeface="Arial" panose="020B0604020202020204" pitchFamily="34" charset="0"/>
              <a:buChar char="•"/>
            </a:pPr>
            <a:r>
              <a:rPr lang="en-US" sz="2000" dirty="0" smtClean="0">
                <a:solidFill>
                  <a:srgbClr val="000000"/>
                </a:solidFill>
                <a:latin typeface="+mn-lt"/>
                <a:ea typeface="Arial"/>
                <a:cs typeface="Arial"/>
                <a:sym typeface="Arial"/>
              </a:rPr>
              <a:t>Average </a:t>
            </a:r>
            <a:r>
              <a:rPr lang="en-US" sz="2000" dirty="0">
                <a:solidFill>
                  <a:srgbClr val="000000"/>
                </a:solidFill>
                <a:latin typeface="+mn-lt"/>
                <a:ea typeface="Arial"/>
                <a:cs typeface="Arial"/>
                <a:sym typeface="Arial"/>
              </a:rPr>
              <a:t>precipitation in the </a:t>
            </a:r>
            <a:r>
              <a:rPr lang="en-US" sz="2000" dirty="0" smtClean="0">
                <a:solidFill>
                  <a:srgbClr val="000000"/>
                </a:solidFill>
                <a:latin typeface="+mn-lt"/>
                <a:ea typeface="Arial"/>
                <a:cs typeface="Arial"/>
                <a:sym typeface="Arial"/>
              </a:rPr>
              <a:t>region </a:t>
            </a:r>
            <a:r>
              <a:rPr lang="en-US" sz="2000" dirty="0">
                <a:solidFill>
                  <a:srgbClr val="000000"/>
                </a:solidFill>
                <a:latin typeface="+mn-lt"/>
                <a:ea typeface="Arial"/>
                <a:cs typeface="Arial"/>
                <a:sym typeface="Arial"/>
              </a:rPr>
              <a:t>varies from </a:t>
            </a:r>
            <a:r>
              <a:rPr lang="en-US" sz="2000" dirty="0" smtClean="0">
                <a:solidFill>
                  <a:srgbClr val="000000"/>
                </a:solidFill>
                <a:latin typeface="+mn-lt"/>
                <a:ea typeface="Arial"/>
                <a:cs typeface="Arial"/>
                <a:sym typeface="Arial"/>
              </a:rPr>
              <a:t>20 -30 inches (50-75 cm) per </a:t>
            </a:r>
            <a:r>
              <a:rPr lang="en-US" sz="2000" dirty="0">
                <a:solidFill>
                  <a:srgbClr val="000000"/>
                </a:solidFill>
                <a:latin typeface="+mn-lt"/>
                <a:ea typeface="Arial"/>
                <a:cs typeface="Arial"/>
                <a:sym typeface="Arial"/>
              </a:rPr>
              <a:t>year in the </a:t>
            </a:r>
            <a:r>
              <a:rPr lang="en-US" sz="2000" dirty="0" smtClean="0">
                <a:solidFill>
                  <a:srgbClr val="000000"/>
                </a:solidFill>
                <a:latin typeface="+mn-lt"/>
                <a:ea typeface="Arial"/>
                <a:cs typeface="Arial"/>
                <a:sym typeface="Arial"/>
              </a:rPr>
              <a:t>ag areas in west </a:t>
            </a:r>
            <a:r>
              <a:rPr lang="en-US" sz="2000" dirty="0">
                <a:solidFill>
                  <a:srgbClr val="000000"/>
                </a:solidFill>
                <a:latin typeface="+mn-lt"/>
                <a:ea typeface="Arial"/>
                <a:cs typeface="Arial"/>
                <a:sym typeface="Arial"/>
              </a:rPr>
              <a:t>to </a:t>
            </a:r>
            <a:r>
              <a:rPr lang="en-US" sz="2000" dirty="0" smtClean="0">
                <a:solidFill>
                  <a:srgbClr val="000000"/>
                </a:solidFill>
                <a:latin typeface="+mn-lt"/>
                <a:ea typeface="Arial"/>
                <a:cs typeface="Arial"/>
                <a:sym typeface="Arial"/>
              </a:rPr>
              <a:t>about 40 </a:t>
            </a:r>
            <a:r>
              <a:rPr lang="en-US" sz="2000" dirty="0">
                <a:solidFill>
                  <a:srgbClr val="000000"/>
                </a:solidFill>
                <a:latin typeface="+mn-lt"/>
                <a:ea typeface="Arial"/>
                <a:cs typeface="Arial"/>
                <a:sym typeface="Arial"/>
              </a:rPr>
              <a:t>inches </a:t>
            </a:r>
            <a:r>
              <a:rPr lang="en-US" sz="2000" dirty="0" smtClean="0">
                <a:solidFill>
                  <a:srgbClr val="000000"/>
                </a:solidFill>
                <a:latin typeface="+mn-lt"/>
                <a:ea typeface="Arial"/>
                <a:cs typeface="Arial"/>
                <a:sym typeface="Arial"/>
              </a:rPr>
              <a:t>(100 cm) per </a:t>
            </a:r>
            <a:r>
              <a:rPr lang="en-US" sz="2000" dirty="0">
                <a:solidFill>
                  <a:srgbClr val="000000"/>
                </a:solidFill>
                <a:latin typeface="+mn-lt"/>
                <a:ea typeface="Arial"/>
                <a:cs typeface="Arial"/>
                <a:sym typeface="Arial"/>
              </a:rPr>
              <a:t>year in the east</a:t>
            </a:r>
          </a:p>
          <a:p>
            <a:pPr marL="116412" indent="-285739">
              <a:spcBef>
                <a:spcPts val="0"/>
              </a:spcBef>
              <a:buClr>
                <a:srgbClr val="000000"/>
              </a:buClr>
              <a:buFont typeface="Arial" panose="020B0604020202020204" pitchFamily="34" charset="0"/>
              <a:buChar char="•"/>
            </a:pPr>
            <a:endParaRPr lang="en-US" sz="2000" dirty="0">
              <a:solidFill>
                <a:srgbClr val="000000"/>
              </a:solidFill>
              <a:latin typeface="+mn-lt"/>
              <a:ea typeface="Arial"/>
              <a:cs typeface="Arial"/>
              <a:sym typeface="Arial"/>
            </a:endParaRPr>
          </a:p>
        </p:txBody>
      </p:sp>
      <p:sp>
        <p:nvSpPr>
          <p:cNvPr id="8" name="TextBox 7"/>
          <p:cNvSpPr txBox="1"/>
          <p:nvPr/>
        </p:nvSpPr>
        <p:spPr>
          <a:xfrm>
            <a:off x="387639" y="2095500"/>
            <a:ext cx="4254500" cy="3170099"/>
          </a:xfrm>
          <a:prstGeom prst="rect">
            <a:avLst/>
          </a:prstGeom>
          <a:noFill/>
        </p:spPr>
        <p:txBody>
          <a:bodyPr wrap="square" rtlCol="0">
            <a:spAutoFit/>
          </a:bodyPr>
          <a:lstStyle/>
          <a:p>
            <a:pPr marL="285739" indent="-285739">
              <a:buSzPts val="3200"/>
              <a:buFont typeface="Arial" panose="020B0604020202020204" pitchFamily="34" charset="0"/>
              <a:buChar char="•"/>
            </a:pPr>
            <a:r>
              <a:rPr lang="en-US" sz="2000" dirty="0">
                <a:sym typeface="Calibri"/>
              </a:rPr>
              <a:t>Sufficient flows needed for downstream water use and flows to Estuary to protect fishery and species.</a:t>
            </a:r>
          </a:p>
          <a:p>
            <a:pPr marL="285739" indent="-285739">
              <a:buSzPts val="3200"/>
              <a:buFont typeface="Arial" panose="020B0604020202020204" pitchFamily="34" charset="0"/>
              <a:buChar char="•"/>
            </a:pPr>
            <a:r>
              <a:rPr lang="en-US" sz="2000" dirty="0">
                <a:sym typeface="Calibri"/>
              </a:rPr>
              <a:t>Interaction with ground water</a:t>
            </a:r>
          </a:p>
          <a:p>
            <a:pPr marL="666723" lvl="1" indent="-285739">
              <a:buSzPts val="3200"/>
              <a:buFont typeface="Arial" panose="020B0604020202020204" pitchFamily="34" charset="0"/>
              <a:buChar char="•"/>
            </a:pPr>
            <a:r>
              <a:rPr lang="en-US" sz="2000" dirty="0" smtClean="0">
                <a:sym typeface="Calibri"/>
              </a:rPr>
              <a:t>Springs from Edwards Aquifer provide 30-80% of base flow in eastern river under drought</a:t>
            </a:r>
            <a:endParaRPr lang="en-US" sz="2000" dirty="0">
              <a:sym typeface="Calibri"/>
            </a:endParaRPr>
          </a:p>
          <a:p>
            <a:pPr marL="666723" lvl="1" indent="-285739">
              <a:buSzPts val="3200"/>
              <a:buFont typeface="Arial" panose="020B0604020202020204" pitchFamily="34" charset="0"/>
              <a:buChar char="•"/>
            </a:pPr>
            <a:r>
              <a:rPr lang="en-US" sz="2000" dirty="0" err="1">
                <a:sym typeface="Calibri"/>
              </a:rPr>
              <a:t>Overpumping</a:t>
            </a:r>
            <a:r>
              <a:rPr lang="en-US" sz="2000" dirty="0">
                <a:sym typeface="Calibri"/>
              </a:rPr>
              <a:t> of groundwater will lower river </a:t>
            </a:r>
            <a:r>
              <a:rPr lang="en-US" sz="2000" dirty="0" smtClean="0">
                <a:sym typeface="Calibri"/>
              </a:rPr>
              <a:t>flows</a:t>
            </a: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914" t="53915" r="16704" b="23530"/>
          <a:stretch/>
        </p:blipFill>
        <p:spPr>
          <a:xfrm>
            <a:off x="4730661" y="2224257"/>
            <a:ext cx="3825977" cy="2621802"/>
          </a:xfrm>
          <a:prstGeom prst="rect">
            <a:avLst/>
          </a:prstGeom>
        </p:spPr>
      </p:pic>
    </p:spTree>
    <p:extLst>
      <p:ext uri="{BB962C8B-B14F-4D97-AF65-F5344CB8AC3E}">
        <p14:creationId xmlns:p14="http://schemas.microsoft.com/office/powerpoint/2010/main" val="3828086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7" y="0"/>
            <a:ext cx="9105426" cy="5715000"/>
          </a:xfrm>
          <a:prstGeom prst="rect">
            <a:avLst/>
          </a:prstGeom>
        </p:spPr>
      </p:pic>
      <p:sp>
        <p:nvSpPr>
          <p:cNvPr id="6" name="Rectangle 5"/>
          <p:cNvSpPr/>
          <p:nvPr/>
        </p:nvSpPr>
        <p:spPr>
          <a:xfrm>
            <a:off x="209550" y="150813"/>
            <a:ext cx="8724900" cy="5381625"/>
          </a:xfrm>
          <a:prstGeom prst="rect">
            <a:avLst/>
          </a:prstGeom>
          <a:solidFill>
            <a:schemeClr val="bg1"/>
          </a:solidFill>
          <a:ln w="63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a:lstStyle/>
          <a:p>
            <a:r>
              <a:rPr lang="en-US" dirty="0">
                <a:solidFill>
                  <a:srgbClr val="0070C0"/>
                </a:solidFill>
              </a:rPr>
              <a:t>Limited water supply : Aquifers</a:t>
            </a:r>
          </a:p>
        </p:txBody>
      </p:sp>
      <p:sp>
        <p:nvSpPr>
          <p:cNvPr id="3" name="Text Placeholder 2"/>
          <p:cNvSpPr>
            <a:spLocks noGrp="1"/>
          </p:cNvSpPr>
          <p:nvPr>
            <p:ph type="body" idx="1"/>
          </p:nvPr>
        </p:nvSpPr>
        <p:spPr>
          <a:xfrm>
            <a:off x="457200" y="1333501"/>
            <a:ext cx="8229600" cy="3786187"/>
          </a:xfr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a:normAutofit/>
          </a:bodyPr>
          <a:lstStyle/>
          <a:p>
            <a:r>
              <a:rPr lang="en-US" dirty="0"/>
              <a:t>Edwards Aquifer</a:t>
            </a:r>
          </a:p>
          <a:p>
            <a:endParaRPr lang="en-US" dirty="0">
              <a:latin typeface="+mn-lt"/>
              <a:cs typeface="Times New Roman" panose="02020603050405020304" pitchFamily="18" charset="0"/>
            </a:endParaRPr>
          </a:p>
        </p:txBody>
      </p:sp>
      <p:pic>
        <p:nvPicPr>
          <p:cNvPr id="7" name="Picture 11" descr="pro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 y="1860355"/>
            <a:ext cx="6096000" cy="320694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p:cNvSpPr txBox="1"/>
          <p:nvPr/>
        </p:nvSpPr>
        <p:spPr>
          <a:xfrm>
            <a:off x="533400" y="5078968"/>
            <a:ext cx="7251665" cy="369332"/>
          </a:xfrm>
          <a:prstGeom prst="rect">
            <a:avLst/>
          </a:prstGeom>
          <a:noFill/>
        </p:spPr>
        <p:txBody>
          <a:bodyPr wrap="none" rtlCol="0">
            <a:spAutoFit/>
          </a:bodyPr>
          <a:lstStyle/>
          <a:p>
            <a:r>
              <a:rPr lang="en-US" dirty="0" smtClean="0"/>
              <a:t>Source: </a:t>
            </a:r>
            <a:r>
              <a:rPr lang="en-US" dirty="0"/>
              <a:t>Edwards Aquifer Website http://www.edwardsaquifer.net/intro.html </a:t>
            </a:r>
          </a:p>
        </p:txBody>
      </p:sp>
    </p:spTree>
    <p:extLst>
      <p:ext uri="{BB962C8B-B14F-4D97-AF65-F5344CB8AC3E}">
        <p14:creationId xmlns:p14="http://schemas.microsoft.com/office/powerpoint/2010/main" val="2484161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422</TotalTime>
  <Words>3233</Words>
  <Application>Microsoft Office PowerPoint</Application>
  <PresentationFormat>On-screen Show (16:10)</PresentationFormat>
  <Paragraphs>694</Paragraphs>
  <Slides>65</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4</vt:i4>
      </vt:variant>
      <vt:variant>
        <vt:lpstr>Slide Titles</vt:lpstr>
      </vt:variant>
      <vt:variant>
        <vt:i4>65</vt:i4>
      </vt:variant>
    </vt:vector>
  </HeadingPairs>
  <TitlesOfParts>
    <vt:vector size="80" baseType="lpstr">
      <vt:lpstr>Arial</vt:lpstr>
      <vt:lpstr>Arial Narrow</vt:lpstr>
      <vt:lpstr>Calibri</vt:lpstr>
      <vt:lpstr>Calibri-Bold</vt:lpstr>
      <vt:lpstr>Cambria Math</vt:lpstr>
      <vt:lpstr>Courier New</vt:lpstr>
      <vt:lpstr>DengXian</vt:lpstr>
      <vt:lpstr>Open Sans</vt:lpstr>
      <vt:lpstr>Times New Roman</vt:lpstr>
      <vt:lpstr>Wingdings</vt:lpstr>
      <vt:lpstr>Office Theme</vt:lpstr>
      <vt:lpstr>Worksheet</vt:lpstr>
      <vt:lpstr>Clip</vt:lpstr>
      <vt:lpstr>Equation</vt:lpstr>
      <vt:lpstr>Document</vt:lpstr>
      <vt:lpstr>PowerPoint Presentation</vt:lpstr>
      <vt:lpstr>FEW Nexus</vt:lpstr>
      <vt:lpstr>FEW Nexus – Water Scarcity</vt:lpstr>
      <vt:lpstr>FEW Nexus – Water Scarcity</vt:lpstr>
      <vt:lpstr>PowerPoint Presentation</vt:lpstr>
      <vt:lpstr>Study Region - Geographic &amp; Hydrologic Scope</vt:lpstr>
      <vt:lpstr>Study Region - Geographic &amp; Hydrologic Scope</vt:lpstr>
      <vt:lpstr>Limited water supply : Rivers</vt:lpstr>
      <vt:lpstr>Limited water supply : Aquifers</vt:lpstr>
      <vt:lpstr>Limited water supply : Edwards Aquifer</vt:lpstr>
      <vt:lpstr>Stochastic water supply  Edwards Aquifer</vt:lpstr>
      <vt:lpstr>Stochastic water supply : Aquifers</vt:lpstr>
      <vt:lpstr>Environmental Issue - Edwards</vt:lpstr>
      <vt:lpstr>Carrizo-Wilcox Aquifer Water Level falling</vt:lpstr>
      <vt:lpstr>PowerPoint Presentation</vt:lpstr>
      <vt:lpstr>Regional Water Usage by Sector - 2015</vt:lpstr>
      <vt:lpstr>Rapid Population Growth</vt:lpstr>
      <vt:lpstr>Challenges from Fracking</vt:lpstr>
      <vt:lpstr>PowerPoint Presentation</vt:lpstr>
      <vt:lpstr>Temperature history</vt:lpstr>
      <vt:lpstr>Climate Change is making things non stationary</vt:lpstr>
      <vt:lpstr>Climate Change is making things non stationary</vt:lpstr>
      <vt:lpstr>Climate Change is making things non stationary USGS 05054000 RED RIVER OF THE NORTH AT FARGO, ND</vt:lpstr>
      <vt:lpstr>Yet more could happen</vt:lpstr>
      <vt:lpstr>Climate Change</vt:lpstr>
      <vt:lpstr>Projections – Edwards Aquifer</vt:lpstr>
      <vt:lpstr>Climate Change</vt:lpstr>
      <vt:lpstr>PowerPoint Presentation</vt:lpstr>
      <vt:lpstr>EDSIMR – the concept</vt:lpstr>
      <vt:lpstr>EDSIMR “System” (and friends/ancestors)</vt:lpstr>
      <vt:lpstr>EDSIMR – Components Edwards Aquifer Groundwater and River System Simulation Model</vt:lpstr>
      <vt:lpstr>PowerPoint Presentation</vt:lpstr>
      <vt:lpstr>PowerPoint Presentation</vt:lpstr>
      <vt:lpstr>EDSIMR  – Objective function terms</vt:lpstr>
      <vt:lpstr>EDSIMR  – Agriculture Sector Land Modeling</vt:lpstr>
      <vt:lpstr>EDSIMR – River flow detail</vt:lpstr>
      <vt:lpstr>Stochastic Model</vt:lpstr>
      <vt:lpstr>PowerPoint Presentation</vt:lpstr>
      <vt:lpstr>EDSIMR  – Agriculture Sector Crop Mix Modeling</vt:lpstr>
      <vt:lpstr>EDSIMR  –Water rights,  and Markets</vt:lpstr>
      <vt:lpstr>EDSIMR  – Projects Water, Power, Fracking</vt:lpstr>
      <vt:lpstr>EDSIMR – Basics of Stochastics</vt:lpstr>
      <vt:lpstr>EDSIMR  – Incorporating Water Markets</vt:lpstr>
      <vt:lpstr>EDSIMR – Basics of Stochastics</vt:lpstr>
      <vt:lpstr>EDSIMR  – Conceptual Results</vt:lpstr>
      <vt:lpstr>PowerPoint Presentation</vt:lpstr>
      <vt:lpstr>WEF Alternatives – a starting point</vt:lpstr>
      <vt:lpstr>Water Projects Examples</vt:lpstr>
      <vt:lpstr>Power Plant Retrofit</vt:lpstr>
      <vt:lpstr>Public Goods Concern</vt:lpstr>
      <vt:lpstr>Compensation Reallocation</vt:lpstr>
      <vt:lpstr>PowerPoint Presentation</vt:lpstr>
      <vt:lpstr>EDSIMR  – Example Analysis Objectives</vt:lpstr>
      <vt:lpstr>Base run -Agriculture Land</vt:lpstr>
      <vt:lpstr>Agriculture Production Index</vt:lpstr>
      <vt:lpstr>Water Source by Sector</vt:lpstr>
      <vt:lpstr>Water Source by Sector</vt:lpstr>
      <vt:lpstr>Average Water Cost by Sector</vt:lpstr>
      <vt:lpstr>Water Projects Selection</vt:lpstr>
      <vt:lpstr>EDSIMR  – Sample Analysis Results</vt:lpstr>
      <vt:lpstr>EDSIMR  – Sample Analysis Results</vt:lpstr>
      <vt:lpstr>EDSIMR  – Sample Analysis Results</vt:lpstr>
      <vt:lpstr>Conclusion</vt:lpstr>
      <vt:lpstr>Future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 Chengcheng</dc:creator>
  <cp:lastModifiedBy>Bruce A McCarl</cp:lastModifiedBy>
  <cp:revision>37</cp:revision>
  <dcterms:created xsi:type="dcterms:W3CDTF">2006-08-16T00:00:00Z</dcterms:created>
  <dcterms:modified xsi:type="dcterms:W3CDTF">2018-06-13T03:16:51Z</dcterms:modified>
</cp:coreProperties>
</file>